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2"/>
  </p:notesMasterIdLst>
  <p:handoutMasterIdLst>
    <p:handoutMasterId r:id="rId183"/>
  </p:handoutMasterIdLst>
  <p:sldIdLst>
    <p:sldId id="257" r:id="rId2"/>
    <p:sldId id="343" r:id="rId3"/>
    <p:sldId id="392" r:id="rId4"/>
    <p:sldId id="433" r:id="rId5"/>
    <p:sldId id="434" r:id="rId6"/>
    <p:sldId id="438" r:id="rId7"/>
    <p:sldId id="273" r:id="rId8"/>
    <p:sldId id="442" r:id="rId9"/>
    <p:sldId id="449" r:id="rId10"/>
    <p:sldId id="452" r:id="rId11"/>
    <p:sldId id="454" r:id="rId12"/>
    <p:sldId id="367" r:id="rId13"/>
    <p:sldId id="376" r:id="rId14"/>
    <p:sldId id="344" r:id="rId15"/>
    <p:sldId id="377" r:id="rId16"/>
    <p:sldId id="378" r:id="rId17"/>
    <p:sldId id="389" r:id="rId18"/>
    <p:sldId id="390" r:id="rId19"/>
    <p:sldId id="387" r:id="rId20"/>
    <p:sldId id="455" r:id="rId21"/>
    <p:sldId id="456" r:id="rId22"/>
    <p:sldId id="457" r:id="rId23"/>
    <p:sldId id="401" r:id="rId24"/>
    <p:sldId id="402" r:id="rId25"/>
    <p:sldId id="458" r:id="rId26"/>
    <p:sldId id="464" r:id="rId27"/>
    <p:sldId id="465" r:id="rId28"/>
    <p:sldId id="466" r:id="rId29"/>
    <p:sldId id="467" r:id="rId30"/>
    <p:sldId id="468" r:id="rId31"/>
    <p:sldId id="469" r:id="rId32"/>
    <p:sldId id="470" r:id="rId33"/>
    <p:sldId id="471" r:id="rId34"/>
    <p:sldId id="472" r:id="rId35"/>
    <p:sldId id="473" r:id="rId36"/>
    <p:sldId id="356" r:id="rId37"/>
    <p:sldId id="357" r:id="rId38"/>
    <p:sldId id="345" r:id="rId39"/>
    <p:sldId id="346" r:id="rId40"/>
    <p:sldId id="474" r:id="rId41"/>
    <p:sldId id="475" r:id="rId42"/>
    <p:sldId id="477" r:id="rId43"/>
    <p:sldId id="478" r:id="rId44"/>
    <p:sldId id="476" r:id="rId45"/>
    <p:sldId id="479" r:id="rId46"/>
    <p:sldId id="480" r:id="rId47"/>
    <p:sldId id="481" r:id="rId48"/>
    <p:sldId id="482" r:id="rId49"/>
    <p:sldId id="483" r:id="rId50"/>
    <p:sldId id="484" r:id="rId51"/>
    <p:sldId id="485" r:id="rId52"/>
    <p:sldId id="486" r:id="rId53"/>
    <p:sldId id="487" r:id="rId54"/>
    <p:sldId id="488" r:id="rId55"/>
    <p:sldId id="491" r:id="rId56"/>
    <p:sldId id="492" r:id="rId57"/>
    <p:sldId id="348" r:id="rId58"/>
    <p:sldId id="347" r:id="rId59"/>
    <p:sldId id="349" r:id="rId60"/>
    <p:sldId id="350" r:id="rId61"/>
    <p:sldId id="353" r:id="rId62"/>
    <p:sldId id="354" r:id="rId63"/>
    <p:sldId id="493" r:id="rId64"/>
    <p:sldId id="494" r:id="rId65"/>
    <p:sldId id="495" r:id="rId66"/>
    <p:sldId id="496" r:id="rId67"/>
    <p:sldId id="497" r:id="rId68"/>
    <p:sldId id="501" r:id="rId69"/>
    <p:sldId id="498" r:id="rId70"/>
    <p:sldId id="499" r:id="rId71"/>
    <p:sldId id="500" r:id="rId72"/>
    <p:sldId id="502" r:id="rId73"/>
    <p:sldId id="503" r:id="rId74"/>
    <p:sldId id="504" r:id="rId75"/>
    <p:sldId id="505" r:id="rId76"/>
    <p:sldId id="506" r:id="rId77"/>
    <p:sldId id="259" r:id="rId78"/>
    <p:sldId id="260" r:id="rId79"/>
    <p:sldId id="507" r:id="rId80"/>
    <p:sldId id="508" r:id="rId81"/>
    <p:sldId id="509" r:id="rId82"/>
    <p:sldId id="264" r:id="rId83"/>
    <p:sldId id="510" r:id="rId84"/>
    <p:sldId id="511" r:id="rId85"/>
    <p:sldId id="283" r:id="rId86"/>
    <p:sldId id="284" r:id="rId87"/>
    <p:sldId id="512" r:id="rId88"/>
    <p:sldId id="287" r:id="rId89"/>
    <p:sldId id="513" r:id="rId90"/>
    <p:sldId id="281" r:id="rId91"/>
    <p:sldId id="288" r:id="rId92"/>
    <p:sldId id="514" r:id="rId93"/>
    <p:sldId id="282" r:id="rId94"/>
    <p:sldId id="290" r:id="rId95"/>
    <p:sldId id="291" r:id="rId96"/>
    <p:sldId id="292" r:id="rId97"/>
    <p:sldId id="293" r:id="rId98"/>
    <p:sldId id="294" r:id="rId99"/>
    <p:sldId id="515" r:id="rId100"/>
    <p:sldId id="516" r:id="rId101"/>
    <p:sldId id="517" r:id="rId102"/>
    <p:sldId id="518" r:id="rId103"/>
    <p:sldId id="519" r:id="rId104"/>
    <p:sldId id="520" r:id="rId105"/>
    <p:sldId id="521" r:id="rId106"/>
    <p:sldId id="522" r:id="rId107"/>
    <p:sldId id="523" r:id="rId108"/>
    <p:sldId id="524" r:id="rId109"/>
    <p:sldId id="525" r:id="rId110"/>
    <p:sldId id="526" r:id="rId111"/>
    <p:sldId id="527" r:id="rId112"/>
    <p:sldId id="528" r:id="rId113"/>
    <p:sldId id="529" r:id="rId114"/>
    <p:sldId id="530" r:id="rId115"/>
    <p:sldId id="531" r:id="rId116"/>
    <p:sldId id="532" r:id="rId117"/>
    <p:sldId id="533" r:id="rId118"/>
    <p:sldId id="534" r:id="rId119"/>
    <p:sldId id="535" r:id="rId120"/>
    <p:sldId id="536" r:id="rId121"/>
    <p:sldId id="537" r:id="rId122"/>
    <p:sldId id="538" r:id="rId123"/>
    <p:sldId id="539" r:id="rId124"/>
    <p:sldId id="540" r:id="rId125"/>
    <p:sldId id="544" r:id="rId126"/>
    <p:sldId id="541" r:id="rId127"/>
    <p:sldId id="542" r:id="rId128"/>
    <p:sldId id="543" r:id="rId129"/>
    <p:sldId id="546" r:id="rId130"/>
    <p:sldId id="553" r:id="rId131"/>
    <p:sldId id="554" r:id="rId132"/>
    <p:sldId id="555" r:id="rId133"/>
    <p:sldId id="556" r:id="rId134"/>
    <p:sldId id="557" r:id="rId135"/>
    <p:sldId id="558" r:id="rId136"/>
    <p:sldId id="559" r:id="rId137"/>
    <p:sldId id="560" r:id="rId138"/>
    <p:sldId id="561" r:id="rId139"/>
    <p:sldId id="562" r:id="rId140"/>
    <p:sldId id="563" r:id="rId141"/>
    <p:sldId id="564" r:id="rId142"/>
    <p:sldId id="565" r:id="rId143"/>
    <p:sldId id="545" r:id="rId144"/>
    <p:sldId id="547" r:id="rId145"/>
    <p:sldId id="548" r:id="rId146"/>
    <p:sldId id="549" r:id="rId147"/>
    <p:sldId id="550" r:id="rId148"/>
    <p:sldId id="551" r:id="rId149"/>
    <p:sldId id="552" r:id="rId150"/>
    <p:sldId id="365" r:id="rId151"/>
    <p:sldId id="371" r:id="rId152"/>
    <p:sldId id="579" r:id="rId153"/>
    <p:sldId id="580" r:id="rId154"/>
    <p:sldId id="582" r:id="rId155"/>
    <p:sldId id="583" r:id="rId156"/>
    <p:sldId id="584" r:id="rId157"/>
    <p:sldId id="586" r:id="rId158"/>
    <p:sldId id="585" r:id="rId159"/>
    <p:sldId id="587" r:id="rId160"/>
    <p:sldId id="588" r:id="rId161"/>
    <p:sldId id="589" r:id="rId162"/>
    <p:sldId id="590" r:id="rId163"/>
    <p:sldId id="591" r:id="rId164"/>
    <p:sldId id="592" r:id="rId165"/>
    <p:sldId id="593" r:id="rId166"/>
    <p:sldId id="594" r:id="rId167"/>
    <p:sldId id="595" r:id="rId168"/>
    <p:sldId id="596" r:id="rId169"/>
    <p:sldId id="597" r:id="rId170"/>
    <p:sldId id="598" r:id="rId171"/>
    <p:sldId id="599" r:id="rId172"/>
    <p:sldId id="600" r:id="rId173"/>
    <p:sldId id="602" r:id="rId174"/>
    <p:sldId id="601" r:id="rId175"/>
    <p:sldId id="603" r:id="rId176"/>
    <p:sldId id="604" r:id="rId177"/>
    <p:sldId id="605" r:id="rId178"/>
    <p:sldId id="606" r:id="rId179"/>
    <p:sldId id="607" r:id="rId180"/>
    <p:sldId id="335" r:id="rId181"/>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4" autoAdjust="0"/>
    <p:restoredTop sz="94660"/>
  </p:normalViewPr>
  <p:slideViewPr>
    <p:cSldViewPr snapToGrid="0" snapToObjects="1">
      <p:cViewPr>
        <p:scale>
          <a:sx n="200" d="100"/>
          <a:sy n="200" d="100"/>
        </p:scale>
        <p:origin x="-1632" y="-147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F0DA4-07BD-42A6-92F9-0F82E0E6CA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l-PL"/>
        </a:p>
      </dgm:t>
    </dgm:pt>
    <dgm:pt modelId="{87D9F68D-060E-4FB6-AA38-E45F7515F171}">
      <dgm:prSet phldrT="[Tekst]"/>
      <dgm:spPr/>
      <dgm:t>
        <a:bodyPr/>
        <a:lstStyle/>
        <a:p>
          <a:r>
            <a:rPr lang="pl-PL" dirty="0"/>
            <a:t>Określenie wymagań</a:t>
          </a:r>
        </a:p>
      </dgm:t>
    </dgm:pt>
    <dgm:pt modelId="{1BA54986-D0DF-430A-AC71-3702BEE08F82}" type="parTrans" cxnId="{D8A39F25-DC81-4117-9BC7-060516C3AB14}">
      <dgm:prSet/>
      <dgm:spPr/>
      <dgm:t>
        <a:bodyPr/>
        <a:lstStyle/>
        <a:p>
          <a:endParaRPr lang="pl-PL"/>
        </a:p>
      </dgm:t>
    </dgm:pt>
    <dgm:pt modelId="{0CB6D3B7-F3D3-4B2D-99D9-E000B4F8BE33}" type="sibTrans" cxnId="{D8A39F25-DC81-4117-9BC7-060516C3AB14}">
      <dgm:prSet/>
      <dgm:spPr/>
      <dgm:t>
        <a:bodyPr/>
        <a:lstStyle/>
        <a:p>
          <a:endParaRPr lang="pl-PL"/>
        </a:p>
      </dgm:t>
    </dgm:pt>
    <dgm:pt modelId="{DD606C54-6880-4074-B794-2724C5D25F63}">
      <dgm:prSet phldrT="[Tekst]"/>
      <dgm:spPr/>
      <dgm:t>
        <a:bodyPr/>
        <a:lstStyle/>
        <a:p>
          <a:r>
            <a:rPr lang="pl-PL" dirty="0"/>
            <a:t>Analiza</a:t>
          </a:r>
        </a:p>
      </dgm:t>
    </dgm:pt>
    <dgm:pt modelId="{5BFF89BE-EF81-4494-BDA9-614701D4817D}" type="parTrans" cxnId="{CBB2A236-D6AA-4184-B7BB-8C30EDBAD31C}">
      <dgm:prSet/>
      <dgm:spPr/>
      <dgm:t>
        <a:bodyPr/>
        <a:lstStyle/>
        <a:p>
          <a:endParaRPr lang="pl-PL"/>
        </a:p>
      </dgm:t>
    </dgm:pt>
    <dgm:pt modelId="{377F6851-EFAF-484B-9105-3F9BD742073E}" type="sibTrans" cxnId="{CBB2A236-D6AA-4184-B7BB-8C30EDBAD31C}">
      <dgm:prSet/>
      <dgm:spPr/>
      <dgm:t>
        <a:bodyPr/>
        <a:lstStyle/>
        <a:p>
          <a:endParaRPr lang="pl-PL"/>
        </a:p>
      </dgm:t>
    </dgm:pt>
    <dgm:pt modelId="{34F8036F-58B7-4843-A875-DB63167D2A5F}">
      <dgm:prSet phldrT="[Tekst]"/>
      <dgm:spPr/>
      <dgm:t>
        <a:bodyPr/>
        <a:lstStyle/>
        <a:p>
          <a:r>
            <a:rPr lang="pl-PL" dirty="0"/>
            <a:t>Projektowanie</a:t>
          </a:r>
        </a:p>
      </dgm:t>
    </dgm:pt>
    <dgm:pt modelId="{4BA9607A-026B-47F4-91EE-104C1BF42E6A}" type="parTrans" cxnId="{F0A09A04-40C7-43F2-8526-2BDA7EFA01C9}">
      <dgm:prSet/>
      <dgm:spPr/>
      <dgm:t>
        <a:bodyPr/>
        <a:lstStyle/>
        <a:p>
          <a:endParaRPr lang="pl-PL"/>
        </a:p>
      </dgm:t>
    </dgm:pt>
    <dgm:pt modelId="{5891C0B7-8930-4A8D-8A53-A4837C0BAAA6}" type="sibTrans" cxnId="{F0A09A04-40C7-43F2-8526-2BDA7EFA01C9}">
      <dgm:prSet/>
      <dgm:spPr/>
      <dgm:t>
        <a:bodyPr/>
        <a:lstStyle/>
        <a:p>
          <a:endParaRPr lang="pl-PL"/>
        </a:p>
      </dgm:t>
    </dgm:pt>
    <dgm:pt modelId="{954D73E8-D28B-4623-8FA3-CC3BAF49E78A}">
      <dgm:prSet phldrT="[Tekst]"/>
      <dgm:spPr/>
      <dgm:t>
        <a:bodyPr/>
        <a:lstStyle/>
        <a:p>
          <a:r>
            <a:rPr lang="pl-PL" dirty="0"/>
            <a:t>Konserwacja</a:t>
          </a:r>
        </a:p>
      </dgm:t>
    </dgm:pt>
    <dgm:pt modelId="{D85A75E2-4DE2-474E-BFBF-71CABBA6620F}" type="parTrans" cxnId="{8B5BF8A9-F114-4346-8B6B-6E805FEFB86E}">
      <dgm:prSet/>
      <dgm:spPr/>
      <dgm:t>
        <a:bodyPr/>
        <a:lstStyle/>
        <a:p>
          <a:endParaRPr lang="pl-PL"/>
        </a:p>
      </dgm:t>
    </dgm:pt>
    <dgm:pt modelId="{30F12E1E-7B02-4537-B2BD-3F9685F962A4}" type="sibTrans" cxnId="{8B5BF8A9-F114-4346-8B6B-6E805FEFB86E}">
      <dgm:prSet/>
      <dgm:spPr/>
      <dgm:t>
        <a:bodyPr/>
        <a:lstStyle/>
        <a:p>
          <a:endParaRPr lang="pl-PL"/>
        </a:p>
      </dgm:t>
    </dgm:pt>
    <dgm:pt modelId="{4CFE3EE8-7C9B-413C-9AD7-E9CB54BE7F2E}">
      <dgm:prSet phldrT="[Tekst]"/>
      <dgm:spPr/>
      <dgm:t>
        <a:bodyPr/>
        <a:lstStyle/>
        <a:p>
          <a:r>
            <a:rPr lang="pl-PL" dirty="0"/>
            <a:t>Implementacja/Konstrukcja</a:t>
          </a:r>
        </a:p>
      </dgm:t>
    </dgm:pt>
    <dgm:pt modelId="{1FFA8DC2-3687-457A-80D2-3565B4A60F52}" type="parTrans" cxnId="{C98A4D66-7C36-4B12-BD81-BE5FF4FCEBBF}">
      <dgm:prSet/>
      <dgm:spPr/>
      <dgm:t>
        <a:bodyPr/>
        <a:lstStyle/>
        <a:p>
          <a:endParaRPr lang="pl-PL"/>
        </a:p>
      </dgm:t>
    </dgm:pt>
    <dgm:pt modelId="{E39648D0-3A3A-454A-9814-A8885E6AAD50}" type="sibTrans" cxnId="{C98A4D66-7C36-4B12-BD81-BE5FF4FCEBBF}">
      <dgm:prSet/>
      <dgm:spPr/>
      <dgm:t>
        <a:bodyPr/>
        <a:lstStyle/>
        <a:p>
          <a:endParaRPr lang="pl-PL"/>
        </a:p>
      </dgm:t>
    </dgm:pt>
    <dgm:pt modelId="{41FEB1EA-82E8-468A-B01E-033B35902F23}">
      <dgm:prSet phldrT="[Tekst]"/>
      <dgm:spPr/>
      <dgm:t>
        <a:bodyPr/>
        <a:lstStyle/>
        <a:p>
          <a:r>
            <a:rPr lang="pl-PL" dirty="0"/>
            <a:t>Testowanie</a:t>
          </a:r>
        </a:p>
      </dgm:t>
    </dgm:pt>
    <dgm:pt modelId="{87F88CBA-ABB0-45EC-BDE5-09CCBAFB9959}" type="parTrans" cxnId="{82C4239F-A6BF-410A-AF68-1D60DD754370}">
      <dgm:prSet/>
      <dgm:spPr/>
      <dgm:t>
        <a:bodyPr/>
        <a:lstStyle/>
        <a:p>
          <a:endParaRPr lang="pl-PL"/>
        </a:p>
      </dgm:t>
    </dgm:pt>
    <dgm:pt modelId="{3796BA0E-753C-4BE0-9336-F379D0A8ACEE}" type="sibTrans" cxnId="{82C4239F-A6BF-410A-AF68-1D60DD754370}">
      <dgm:prSet/>
      <dgm:spPr/>
      <dgm:t>
        <a:bodyPr/>
        <a:lstStyle/>
        <a:p>
          <a:endParaRPr lang="pl-PL"/>
        </a:p>
      </dgm:t>
    </dgm:pt>
    <dgm:pt modelId="{5D6ABEDE-EEF6-4D18-BE07-5847883971CB}">
      <dgm:prSet phldrT="[Tekst]"/>
      <dgm:spPr/>
      <dgm:t>
        <a:bodyPr/>
        <a:lstStyle/>
        <a:p>
          <a:r>
            <a:rPr lang="pl-PL" dirty="0"/>
            <a:t>Dokumentacja</a:t>
          </a:r>
        </a:p>
      </dgm:t>
    </dgm:pt>
    <dgm:pt modelId="{BFC582FE-A374-4082-9AA0-24B1D720E531}" type="parTrans" cxnId="{54DE5E87-13D2-48EC-9316-AE133FC8877E}">
      <dgm:prSet/>
      <dgm:spPr/>
      <dgm:t>
        <a:bodyPr/>
        <a:lstStyle/>
        <a:p>
          <a:endParaRPr lang="pl-PL"/>
        </a:p>
      </dgm:t>
    </dgm:pt>
    <dgm:pt modelId="{F51A929E-0DA3-4707-A99B-9AE8F37FAEC3}" type="sibTrans" cxnId="{54DE5E87-13D2-48EC-9316-AE133FC8877E}">
      <dgm:prSet/>
      <dgm:spPr/>
      <dgm:t>
        <a:bodyPr/>
        <a:lstStyle/>
        <a:p>
          <a:endParaRPr lang="pl-PL"/>
        </a:p>
      </dgm:t>
    </dgm:pt>
    <dgm:pt modelId="{39B7E81D-A039-4096-BD09-BF614895F1E5}">
      <dgm:prSet phldrT="[Tekst]"/>
      <dgm:spPr/>
      <dgm:t>
        <a:bodyPr/>
        <a:lstStyle/>
        <a:p>
          <a:r>
            <a:rPr lang="pl-PL" dirty="0"/>
            <a:t>Instalacja</a:t>
          </a:r>
        </a:p>
      </dgm:t>
    </dgm:pt>
    <dgm:pt modelId="{8E52FA66-7937-4AF8-A702-CB9A47F02F3F}" type="parTrans" cxnId="{3982C9B9-350C-4540-9E5E-05FDAC58C650}">
      <dgm:prSet/>
      <dgm:spPr/>
      <dgm:t>
        <a:bodyPr/>
        <a:lstStyle/>
        <a:p>
          <a:endParaRPr lang="pl-PL"/>
        </a:p>
      </dgm:t>
    </dgm:pt>
    <dgm:pt modelId="{18909374-234B-4F1E-929E-050278F0275B}" type="sibTrans" cxnId="{3982C9B9-350C-4540-9E5E-05FDAC58C650}">
      <dgm:prSet/>
      <dgm:spPr/>
      <dgm:t>
        <a:bodyPr/>
        <a:lstStyle/>
        <a:p>
          <a:endParaRPr lang="pl-PL"/>
        </a:p>
      </dgm:t>
    </dgm:pt>
    <dgm:pt modelId="{2F5A844F-9A13-444C-9A51-8DFCB43D7AE6}">
      <dgm:prSet/>
      <dgm:spPr/>
      <dgm:t>
        <a:bodyPr/>
        <a:lstStyle/>
        <a:p>
          <a:r>
            <a:rPr lang="pl-PL" dirty="0"/>
            <a:t>Dokładne określenie wymagań klienta. Proces w którym klient z kierownictwem projektu dokładnie konstruuje zbiór wymagań wobec aplikacji zgodny ze strategicznymi celami projektu.</a:t>
          </a:r>
        </a:p>
      </dgm:t>
    </dgm:pt>
    <dgm:pt modelId="{C480A15E-0836-4618-A204-816EA54A057A}" type="parTrans" cxnId="{6FB23D88-17C5-4278-880F-8C5FDE619DB9}">
      <dgm:prSet/>
      <dgm:spPr/>
      <dgm:t>
        <a:bodyPr/>
        <a:lstStyle/>
        <a:p>
          <a:endParaRPr lang="pl-PL"/>
        </a:p>
      </dgm:t>
    </dgm:pt>
    <dgm:pt modelId="{836F56AE-FCE3-4700-8D17-435F728C1CE9}" type="sibTrans" cxnId="{6FB23D88-17C5-4278-880F-8C5FDE619DB9}">
      <dgm:prSet/>
      <dgm:spPr/>
      <dgm:t>
        <a:bodyPr/>
        <a:lstStyle/>
        <a:p>
          <a:endParaRPr lang="pl-PL"/>
        </a:p>
      </dgm:t>
    </dgm:pt>
    <dgm:pt modelId="{06CCF928-A900-44E4-AA03-014292AA0B66}">
      <dgm:prSet/>
      <dgm:spPr/>
      <dgm:t>
        <a:bodyPr/>
        <a:lstStyle/>
        <a:p>
          <a:r>
            <a:rPr lang="pl-PL" dirty="0"/>
            <a:t>Celem Fazy Analizy jest zbudowanie modelu logicznego programu, opisującego sposób realizacji przez program postawionych przez nim zadań </a:t>
          </a:r>
        </a:p>
      </dgm:t>
    </dgm:pt>
    <dgm:pt modelId="{9870FD97-BAC0-4B62-A2E3-167AB12E0F3E}" type="parTrans" cxnId="{3F49BDA5-04B0-47B1-BB4D-A6686ACB4C42}">
      <dgm:prSet/>
      <dgm:spPr/>
      <dgm:t>
        <a:bodyPr/>
        <a:lstStyle/>
        <a:p>
          <a:endParaRPr lang="pl-PL"/>
        </a:p>
      </dgm:t>
    </dgm:pt>
    <dgm:pt modelId="{B9E39AD4-70B9-45F0-8AC3-3E765390D41F}" type="sibTrans" cxnId="{3F49BDA5-04B0-47B1-BB4D-A6686ACB4C42}">
      <dgm:prSet/>
      <dgm:spPr/>
      <dgm:t>
        <a:bodyPr/>
        <a:lstStyle/>
        <a:p>
          <a:endParaRPr lang="pl-PL"/>
        </a:p>
      </dgm:t>
    </dgm:pt>
    <dgm:pt modelId="{9F86D8B4-80F2-4527-8B96-1544821D15F4}">
      <dgm:prSet/>
      <dgm:spPr/>
      <dgm:t>
        <a:bodyPr/>
        <a:lstStyle/>
        <a:p>
          <a:r>
            <a:rPr lang="pl-PL" dirty="0"/>
            <a:t>Opracowanie szczegółowego opisu implementacji systemu. Model ten w odróżnieniu od Analizy jest ściśle związany ze środowiskiem implementacyjnym</a:t>
          </a:r>
        </a:p>
      </dgm:t>
    </dgm:pt>
    <dgm:pt modelId="{1221B037-0DC0-4659-BF68-29F705027F43}" type="parTrans" cxnId="{31597910-6BC1-4DFC-9054-CFEFBD52CDB8}">
      <dgm:prSet/>
      <dgm:spPr/>
      <dgm:t>
        <a:bodyPr/>
        <a:lstStyle/>
        <a:p>
          <a:endParaRPr lang="pl-PL"/>
        </a:p>
      </dgm:t>
    </dgm:pt>
    <dgm:pt modelId="{282547DC-4F09-4AF8-811E-F11CB07648B4}" type="sibTrans" cxnId="{31597910-6BC1-4DFC-9054-CFEFBD52CDB8}">
      <dgm:prSet/>
      <dgm:spPr/>
      <dgm:t>
        <a:bodyPr/>
        <a:lstStyle/>
        <a:p>
          <a:endParaRPr lang="pl-PL"/>
        </a:p>
      </dgm:t>
    </dgm:pt>
    <dgm:pt modelId="{D672A8C1-F9CB-45E2-A4C8-07C04DEC71EC}">
      <dgm:prSet/>
      <dgm:spPr/>
      <dgm:t>
        <a:bodyPr/>
        <a:lstStyle/>
        <a:p>
          <a:r>
            <a:rPr lang="pl-PL" dirty="0"/>
            <a:t>Zakodowanie modelu projektowego do odpowiedniego języka programowania, tak aby wytwarzany produkt programistyczny spełniał postawione przed nim wymagania. W czasie implementacji na bieżąco wykonuje się ciągłe testowanie i tworzy się dokumentację.</a:t>
          </a:r>
        </a:p>
      </dgm:t>
    </dgm:pt>
    <dgm:pt modelId="{44F242EE-EED1-47F4-9523-6F407A19CBF0}" type="parTrans" cxnId="{4763DDB7-E225-4A4F-8B0D-0A0FCFB8613D}">
      <dgm:prSet/>
      <dgm:spPr/>
      <dgm:t>
        <a:bodyPr/>
        <a:lstStyle/>
        <a:p>
          <a:endParaRPr lang="pl-PL"/>
        </a:p>
      </dgm:t>
    </dgm:pt>
    <dgm:pt modelId="{D804D931-365C-488D-9591-39D3892D2E6A}" type="sibTrans" cxnId="{4763DDB7-E225-4A4F-8B0D-0A0FCFB8613D}">
      <dgm:prSet/>
      <dgm:spPr/>
      <dgm:t>
        <a:bodyPr/>
        <a:lstStyle/>
        <a:p>
          <a:endParaRPr lang="pl-PL"/>
        </a:p>
      </dgm:t>
    </dgm:pt>
    <dgm:pt modelId="{82689416-B05B-409C-BBEF-36FA377F20C7}">
      <dgm:prSet/>
      <dgm:spPr/>
      <dgm:t>
        <a:bodyPr/>
        <a:lstStyle/>
        <a:p>
          <a:r>
            <a:rPr lang="pl-PL" dirty="0"/>
            <a:t>Sprawdzenie poprawności działania systemu oraz wykrycie możliwie jak najwięcej liczby błędów. W tej fazie testujemy program na wiele sposobów. Jednym z ważniejszych testów jest test  akceptacyjny, polegający na akceptacji  przez użytkownika programu.</a:t>
          </a:r>
        </a:p>
      </dgm:t>
    </dgm:pt>
    <dgm:pt modelId="{FA780752-8202-44C6-8F7B-FCAC3AD61CA4}" type="parTrans" cxnId="{5616A4FC-D38B-4884-AE48-6DD15E1CCAE0}">
      <dgm:prSet/>
      <dgm:spPr/>
      <dgm:t>
        <a:bodyPr/>
        <a:lstStyle/>
        <a:p>
          <a:endParaRPr lang="pl-PL"/>
        </a:p>
      </dgm:t>
    </dgm:pt>
    <dgm:pt modelId="{5840F4D8-EF2C-4C67-BF66-AC089C531B83}" type="sibTrans" cxnId="{5616A4FC-D38B-4884-AE48-6DD15E1CCAE0}">
      <dgm:prSet/>
      <dgm:spPr/>
      <dgm:t>
        <a:bodyPr/>
        <a:lstStyle/>
        <a:p>
          <a:endParaRPr lang="pl-PL"/>
        </a:p>
      </dgm:t>
    </dgm:pt>
    <dgm:pt modelId="{1E43A780-6312-4750-BBEB-EFDA37A047E2}">
      <dgm:prSet/>
      <dgm:spPr/>
      <dgm:t>
        <a:bodyPr/>
        <a:lstStyle/>
        <a:p>
          <a:r>
            <a:rPr lang="pl-PL" dirty="0"/>
            <a:t>Udokumentowanie wszelkich działań podjętych w czasie realizacji projektu, tak aby można było sprawdzić i kontrolować działanie programu.</a:t>
          </a:r>
        </a:p>
      </dgm:t>
    </dgm:pt>
    <dgm:pt modelId="{0C5ED34D-8C46-408B-B2A7-AA21BF025328}" type="parTrans" cxnId="{1DF08E0A-952C-4945-982B-F93AFE4129DC}">
      <dgm:prSet/>
      <dgm:spPr/>
      <dgm:t>
        <a:bodyPr/>
        <a:lstStyle/>
        <a:p>
          <a:endParaRPr lang="pl-PL"/>
        </a:p>
      </dgm:t>
    </dgm:pt>
    <dgm:pt modelId="{B1732D4C-9E27-4293-90F4-B285560DF937}" type="sibTrans" cxnId="{1DF08E0A-952C-4945-982B-F93AFE4129DC}">
      <dgm:prSet/>
      <dgm:spPr/>
      <dgm:t>
        <a:bodyPr/>
        <a:lstStyle/>
        <a:p>
          <a:endParaRPr lang="pl-PL"/>
        </a:p>
      </dgm:t>
    </dgm:pt>
    <dgm:pt modelId="{0CB9C97A-AB63-4D29-9BA9-F1CF574A7E24}">
      <dgm:prSet/>
      <dgm:spPr/>
      <dgm:t>
        <a:bodyPr/>
        <a:lstStyle/>
        <a:p>
          <a:r>
            <a:rPr lang="pl-PL" dirty="0"/>
            <a:t>Uruchomienie programu w środowisku jego pracy. Podczas wdrożenia wykonywane są przede wszystkim  dostrajanie aplikacji, szkolenie użytkowników oraz przekazanie aplikacji odbiorcy</a:t>
          </a:r>
        </a:p>
      </dgm:t>
    </dgm:pt>
    <dgm:pt modelId="{B7A7571F-7E20-4882-8E47-45ED9E58CB02}" type="parTrans" cxnId="{E66632C0-D30E-4781-9ECE-9CD7E4CAA3D6}">
      <dgm:prSet/>
      <dgm:spPr/>
      <dgm:t>
        <a:bodyPr/>
        <a:lstStyle/>
        <a:p>
          <a:endParaRPr lang="pl-PL"/>
        </a:p>
      </dgm:t>
    </dgm:pt>
    <dgm:pt modelId="{EF60F8C1-031B-41D8-9F5D-43870430E152}" type="sibTrans" cxnId="{E66632C0-D30E-4781-9ECE-9CD7E4CAA3D6}">
      <dgm:prSet/>
      <dgm:spPr/>
      <dgm:t>
        <a:bodyPr/>
        <a:lstStyle/>
        <a:p>
          <a:endParaRPr lang="pl-PL"/>
        </a:p>
      </dgm:t>
    </dgm:pt>
    <dgm:pt modelId="{A2A026DC-F161-40B7-816F-61752DBBAD3B}">
      <dgm:prSet/>
      <dgm:spPr/>
      <dgm:t>
        <a:bodyPr/>
        <a:lstStyle/>
        <a:p>
          <a:r>
            <a:rPr lang="pl-PL" dirty="0"/>
            <a:t>Pielęgnacja i konserwacja programu, dostosowywanie działania aplikacji do zmian prawnych i organizacyjnych oraz usuwanie błędów wynikłych podczas  eksploatacji programu</a:t>
          </a:r>
        </a:p>
      </dgm:t>
    </dgm:pt>
    <dgm:pt modelId="{93C6FDD5-CDC1-41AB-AC6F-615EF393C986}" type="parTrans" cxnId="{2DACE2B2-379A-4316-BCEA-6B33E8ECCFEA}">
      <dgm:prSet/>
      <dgm:spPr/>
      <dgm:t>
        <a:bodyPr/>
        <a:lstStyle/>
        <a:p>
          <a:endParaRPr lang="pl-PL"/>
        </a:p>
      </dgm:t>
    </dgm:pt>
    <dgm:pt modelId="{5757F566-A148-4132-B206-534B93285AFF}" type="sibTrans" cxnId="{2DACE2B2-379A-4316-BCEA-6B33E8ECCFEA}">
      <dgm:prSet/>
      <dgm:spPr/>
      <dgm:t>
        <a:bodyPr/>
        <a:lstStyle/>
        <a:p>
          <a:endParaRPr lang="pl-PL"/>
        </a:p>
      </dgm:t>
    </dgm:pt>
    <dgm:pt modelId="{AED7D001-1B0E-4875-9C5D-96A7FC279A32}" type="pres">
      <dgm:prSet presAssocID="{ADDF0DA4-07BD-42A6-92F9-0F82E0E6CAEC}" presName="linear" presStyleCnt="0">
        <dgm:presLayoutVars>
          <dgm:dir val="rev"/>
          <dgm:animLvl val="lvl"/>
          <dgm:resizeHandles val="exact"/>
        </dgm:presLayoutVars>
      </dgm:prSet>
      <dgm:spPr/>
    </dgm:pt>
    <dgm:pt modelId="{8175539A-6C76-4801-A316-7D0AD09A7C25}" type="pres">
      <dgm:prSet presAssocID="{87D9F68D-060E-4FB6-AA38-E45F7515F171}" presName="parentLin" presStyleCnt="0"/>
      <dgm:spPr/>
    </dgm:pt>
    <dgm:pt modelId="{A5105356-9A0C-49FB-902F-994EE7344E39}" type="pres">
      <dgm:prSet presAssocID="{87D9F68D-060E-4FB6-AA38-E45F7515F171}" presName="parentLeftMargin" presStyleLbl="node1" presStyleIdx="0" presStyleCnt="8"/>
      <dgm:spPr/>
    </dgm:pt>
    <dgm:pt modelId="{42961EF5-3667-4079-9DC9-FA106E1D3E81}" type="pres">
      <dgm:prSet presAssocID="{87D9F68D-060E-4FB6-AA38-E45F7515F171}" presName="parentText" presStyleLbl="node1" presStyleIdx="0" presStyleCnt="8">
        <dgm:presLayoutVars>
          <dgm:chMax val="0"/>
          <dgm:bulletEnabled val="1"/>
        </dgm:presLayoutVars>
      </dgm:prSet>
      <dgm:spPr/>
    </dgm:pt>
    <dgm:pt modelId="{BE7CB52E-796B-4DDE-AC01-CD3FB4F331D6}" type="pres">
      <dgm:prSet presAssocID="{87D9F68D-060E-4FB6-AA38-E45F7515F171}" presName="negativeSpace" presStyleCnt="0"/>
      <dgm:spPr/>
    </dgm:pt>
    <dgm:pt modelId="{BC8B50E1-67E9-4332-801B-FDEE755A2E4E}" type="pres">
      <dgm:prSet presAssocID="{87D9F68D-060E-4FB6-AA38-E45F7515F171}" presName="childText" presStyleLbl="conFgAcc1" presStyleIdx="0" presStyleCnt="8">
        <dgm:presLayoutVars>
          <dgm:bulletEnabled val="1"/>
        </dgm:presLayoutVars>
      </dgm:prSet>
      <dgm:spPr/>
    </dgm:pt>
    <dgm:pt modelId="{AFD29628-C62E-4BF6-92A3-10C79AD8FA4D}" type="pres">
      <dgm:prSet presAssocID="{0CB6D3B7-F3D3-4B2D-99D9-E000B4F8BE33}" presName="spaceBetweenRectangles" presStyleCnt="0"/>
      <dgm:spPr/>
    </dgm:pt>
    <dgm:pt modelId="{04E99ED6-C834-4B57-BB8A-76A024545057}" type="pres">
      <dgm:prSet presAssocID="{DD606C54-6880-4074-B794-2724C5D25F63}" presName="parentLin" presStyleCnt="0"/>
      <dgm:spPr/>
    </dgm:pt>
    <dgm:pt modelId="{87FC2C47-C839-45D3-9982-88110C2EA78C}" type="pres">
      <dgm:prSet presAssocID="{DD606C54-6880-4074-B794-2724C5D25F63}" presName="parentLeftMargin" presStyleLbl="node1" presStyleIdx="0" presStyleCnt="8"/>
      <dgm:spPr/>
    </dgm:pt>
    <dgm:pt modelId="{A1995B13-D5A4-45FF-9174-E689F27C9CF8}" type="pres">
      <dgm:prSet presAssocID="{DD606C54-6880-4074-B794-2724C5D25F63}" presName="parentText" presStyleLbl="node1" presStyleIdx="1" presStyleCnt="8">
        <dgm:presLayoutVars>
          <dgm:chMax val="0"/>
          <dgm:bulletEnabled val="1"/>
        </dgm:presLayoutVars>
      </dgm:prSet>
      <dgm:spPr/>
    </dgm:pt>
    <dgm:pt modelId="{761B68C0-1AD3-4D97-BDD5-6198AEB0B6CF}" type="pres">
      <dgm:prSet presAssocID="{DD606C54-6880-4074-B794-2724C5D25F63}" presName="negativeSpace" presStyleCnt="0"/>
      <dgm:spPr/>
    </dgm:pt>
    <dgm:pt modelId="{1486C9A9-D3A5-493F-86C7-91BB1ACFF886}" type="pres">
      <dgm:prSet presAssocID="{DD606C54-6880-4074-B794-2724C5D25F63}" presName="childText" presStyleLbl="conFgAcc1" presStyleIdx="1" presStyleCnt="8">
        <dgm:presLayoutVars>
          <dgm:bulletEnabled val="1"/>
        </dgm:presLayoutVars>
      </dgm:prSet>
      <dgm:spPr/>
    </dgm:pt>
    <dgm:pt modelId="{F3DC96EA-3598-4D0D-B796-F3E3D8B02F6A}" type="pres">
      <dgm:prSet presAssocID="{377F6851-EFAF-484B-9105-3F9BD742073E}" presName="spaceBetweenRectangles" presStyleCnt="0"/>
      <dgm:spPr/>
    </dgm:pt>
    <dgm:pt modelId="{9FBA44A1-B37C-4CF3-A6BB-CD522274C5DB}" type="pres">
      <dgm:prSet presAssocID="{34F8036F-58B7-4843-A875-DB63167D2A5F}" presName="parentLin" presStyleCnt="0"/>
      <dgm:spPr/>
    </dgm:pt>
    <dgm:pt modelId="{CE19C524-431A-4B15-B0D4-976280AE4A56}" type="pres">
      <dgm:prSet presAssocID="{34F8036F-58B7-4843-A875-DB63167D2A5F}" presName="parentLeftMargin" presStyleLbl="node1" presStyleIdx="1" presStyleCnt="8"/>
      <dgm:spPr/>
    </dgm:pt>
    <dgm:pt modelId="{431AD312-7D00-412A-A597-62693E7EAB82}" type="pres">
      <dgm:prSet presAssocID="{34F8036F-58B7-4843-A875-DB63167D2A5F}" presName="parentText" presStyleLbl="node1" presStyleIdx="2" presStyleCnt="8" custLinFactNeighborX="4202" custLinFactNeighborY="-4981">
        <dgm:presLayoutVars>
          <dgm:chMax val="0"/>
          <dgm:bulletEnabled val="1"/>
        </dgm:presLayoutVars>
      </dgm:prSet>
      <dgm:spPr/>
    </dgm:pt>
    <dgm:pt modelId="{CA231AC1-C0C8-41B0-BBCB-14CE865DF348}" type="pres">
      <dgm:prSet presAssocID="{34F8036F-58B7-4843-A875-DB63167D2A5F}" presName="negativeSpace" presStyleCnt="0"/>
      <dgm:spPr/>
    </dgm:pt>
    <dgm:pt modelId="{C8E38358-86A8-499C-B451-B1214FCE0AB2}" type="pres">
      <dgm:prSet presAssocID="{34F8036F-58B7-4843-A875-DB63167D2A5F}" presName="childText" presStyleLbl="conFgAcc1" presStyleIdx="2" presStyleCnt="8">
        <dgm:presLayoutVars>
          <dgm:bulletEnabled val="1"/>
        </dgm:presLayoutVars>
      </dgm:prSet>
      <dgm:spPr/>
    </dgm:pt>
    <dgm:pt modelId="{1860CA89-C592-422C-A1E7-2704A3DE30AA}" type="pres">
      <dgm:prSet presAssocID="{5891C0B7-8930-4A8D-8A53-A4837C0BAAA6}" presName="spaceBetweenRectangles" presStyleCnt="0"/>
      <dgm:spPr/>
    </dgm:pt>
    <dgm:pt modelId="{2DFEC615-525C-40EC-9689-EC394948959E}" type="pres">
      <dgm:prSet presAssocID="{4CFE3EE8-7C9B-413C-9AD7-E9CB54BE7F2E}" presName="parentLin" presStyleCnt="0"/>
      <dgm:spPr/>
    </dgm:pt>
    <dgm:pt modelId="{E5EB7EB3-8F32-4C20-B200-71A2DADC7BB5}" type="pres">
      <dgm:prSet presAssocID="{4CFE3EE8-7C9B-413C-9AD7-E9CB54BE7F2E}" presName="parentLeftMargin" presStyleLbl="node1" presStyleIdx="2" presStyleCnt="8"/>
      <dgm:spPr/>
    </dgm:pt>
    <dgm:pt modelId="{F58034C7-568F-43A9-BED3-F856EE6FBC57}" type="pres">
      <dgm:prSet presAssocID="{4CFE3EE8-7C9B-413C-9AD7-E9CB54BE7F2E}" presName="parentText" presStyleLbl="node1" presStyleIdx="3" presStyleCnt="8">
        <dgm:presLayoutVars>
          <dgm:chMax val="0"/>
          <dgm:bulletEnabled val="1"/>
        </dgm:presLayoutVars>
      </dgm:prSet>
      <dgm:spPr/>
    </dgm:pt>
    <dgm:pt modelId="{CF055A0C-A4B6-4CC6-8E6F-CCEF6E579CA1}" type="pres">
      <dgm:prSet presAssocID="{4CFE3EE8-7C9B-413C-9AD7-E9CB54BE7F2E}" presName="negativeSpace" presStyleCnt="0"/>
      <dgm:spPr/>
    </dgm:pt>
    <dgm:pt modelId="{7E60BDFB-D8C7-4CCB-B1F6-DA423A9968A5}" type="pres">
      <dgm:prSet presAssocID="{4CFE3EE8-7C9B-413C-9AD7-E9CB54BE7F2E}" presName="childText" presStyleLbl="conFgAcc1" presStyleIdx="3" presStyleCnt="8">
        <dgm:presLayoutVars>
          <dgm:bulletEnabled val="1"/>
        </dgm:presLayoutVars>
      </dgm:prSet>
      <dgm:spPr/>
    </dgm:pt>
    <dgm:pt modelId="{06DF7700-EAC0-4C87-BBB2-244AADB47444}" type="pres">
      <dgm:prSet presAssocID="{E39648D0-3A3A-454A-9814-A8885E6AAD50}" presName="spaceBetweenRectangles" presStyleCnt="0"/>
      <dgm:spPr/>
    </dgm:pt>
    <dgm:pt modelId="{8D7DEBDD-6DA6-4C9D-BFB6-F7D829607C05}" type="pres">
      <dgm:prSet presAssocID="{41FEB1EA-82E8-468A-B01E-033B35902F23}" presName="parentLin" presStyleCnt="0"/>
      <dgm:spPr/>
    </dgm:pt>
    <dgm:pt modelId="{4FCA310A-F477-41D0-B39A-769E2851D92B}" type="pres">
      <dgm:prSet presAssocID="{41FEB1EA-82E8-468A-B01E-033B35902F23}" presName="parentLeftMargin" presStyleLbl="node1" presStyleIdx="3" presStyleCnt="8"/>
      <dgm:spPr/>
    </dgm:pt>
    <dgm:pt modelId="{9E0FF406-05B5-4DD6-9332-625EB5F0B74B}" type="pres">
      <dgm:prSet presAssocID="{41FEB1EA-82E8-468A-B01E-033B35902F23}" presName="parentText" presStyleLbl="node1" presStyleIdx="4" presStyleCnt="8">
        <dgm:presLayoutVars>
          <dgm:chMax val="0"/>
          <dgm:bulletEnabled val="1"/>
        </dgm:presLayoutVars>
      </dgm:prSet>
      <dgm:spPr/>
    </dgm:pt>
    <dgm:pt modelId="{011701E0-CBE0-4E5D-B5D6-F266C2C384C6}" type="pres">
      <dgm:prSet presAssocID="{41FEB1EA-82E8-468A-B01E-033B35902F23}" presName="negativeSpace" presStyleCnt="0"/>
      <dgm:spPr/>
    </dgm:pt>
    <dgm:pt modelId="{7BF7DE9B-F18A-4264-AEE0-AF10B8A99587}" type="pres">
      <dgm:prSet presAssocID="{41FEB1EA-82E8-468A-B01E-033B35902F23}" presName="childText" presStyleLbl="conFgAcc1" presStyleIdx="4" presStyleCnt="8">
        <dgm:presLayoutVars>
          <dgm:bulletEnabled val="1"/>
        </dgm:presLayoutVars>
      </dgm:prSet>
      <dgm:spPr/>
    </dgm:pt>
    <dgm:pt modelId="{D4BF01B6-4CEE-4A14-85C4-6BF4E24E2923}" type="pres">
      <dgm:prSet presAssocID="{3796BA0E-753C-4BE0-9336-F379D0A8ACEE}" presName="spaceBetweenRectangles" presStyleCnt="0"/>
      <dgm:spPr/>
    </dgm:pt>
    <dgm:pt modelId="{C83C1F9E-6F87-4797-9F41-A93D6B66E432}" type="pres">
      <dgm:prSet presAssocID="{5D6ABEDE-EEF6-4D18-BE07-5847883971CB}" presName="parentLin" presStyleCnt="0"/>
      <dgm:spPr/>
    </dgm:pt>
    <dgm:pt modelId="{3A4E61BD-D4A7-4B69-B039-052D31674C32}" type="pres">
      <dgm:prSet presAssocID="{5D6ABEDE-EEF6-4D18-BE07-5847883971CB}" presName="parentLeftMargin" presStyleLbl="node1" presStyleIdx="4" presStyleCnt="8"/>
      <dgm:spPr/>
    </dgm:pt>
    <dgm:pt modelId="{D67B6014-C2E0-4E82-AD31-30B73E23361D}" type="pres">
      <dgm:prSet presAssocID="{5D6ABEDE-EEF6-4D18-BE07-5847883971CB}" presName="parentText" presStyleLbl="node1" presStyleIdx="5" presStyleCnt="8">
        <dgm:presLayoutVars>
          <dgm:chMax val="0"/>
          <dgm:bulletEnabled val="1"/>
        </dgm:presLayoutVars>
      </dgm:prSet>
      <dgm:spPr/>
    </dgm:pt>
    <dgm:pt modelId="{6AEC198A-EC3F-4720-8C70-6C3625FC775D}" type="pres">
      <dgm:prSet presAssocID="{5D6ABEDE-EEF6-4D18-BE07-5847883971CB}" presName="negativeSpace" presStyleCnt="0"/>
      <dgm:spPr/>
    </dgm:pt>
    <dgm:pt modelId="{390C3234-CD59-4B88-BA03-A1FC913489BC}" type="pres">
      <dgm:prSet presAssocID="{5D6ABEDE-EEF6-4D18-BE07-5847883971CB}" presName="childText" presStyleLbl="conFgAcc1" presStyleIdx="5" presStyleCnt="8">
        <dgm:presLayoutVars>
          <dgm:bulletEnabled val="1"/>
        </dgm:presLayoutVars>
      </dgm:prSet>
      <dgm:spPr/>
    </dgm:pt>
    <dgm:pt modelId="{5E51C59C-4E30-4425-8B21-8826B4FDE3DA}" type="pres">
      <dgm:prSet presAssocID="{F51A929E-0DA3-4707-A99B-9AE8F37FAEC3}" presName="spaceBetweenRectangles" presStyleCnt="0"/>
      <dgm:spPr/>
    </dgm:pt>
    <dgm:pt modelId="{FE63161F-7309-4E1F-9992-CDEB583CD441}" type="pres">
      <dgm:prSet presAssocID="{39B7E81D-A039-4096-BD09-BF614895F1E5}" presName="parentLin" presStyleCnt="0"/>
      <dgm:spPr/>
    </dgm:pt>
    <dgm:pt modelId="{D91FEEED-4B37-4AE6-9A7A-EEC4F9093DC3}" type="pres">
      <dgm:prSet presAssocID="{39B7E81D-A039-4096-BD09-BF614895F1E5}" presName="parentLeftMargin" presStyleLbl="node1" presStyleIdx="5" presStyleCnt="8"/>
      <dgm:spPr/>
    </dgm:pt>
    <dgm:pt modelId="{BBAF3950-0923-448A-8C02-A142D7801463}" type="pres">
      <dgm:prSet presAssocID="{39B7E81D-A039-4096-BD09-BF614895F1E5}" presName="parentText" presStyleLbl="node1" presStyleIdx="6" presStyleCnt="8">
        <dgm:presLayoutVars>
          <dgm:chMax val="0"/>
          <dgm:bulletEnabled val="1"/>
        </dgm:presLayoutVars>
      </dgm:prSet>
      <dgm:spPr/>
    </dgm:pt>
    <dgm:pt modelId="{2903A74A-E2BC-45E7-AFD6-A261A7E8017D}" type="pres">
      <dgm:prSet presAssocID="{39B7E81D-A039-4096-BD09-BF614895F1E5}" presName="negativeSpace" presStyleCnt="0"/>
      <dgm:spPr/>
    </dgm:pt>
    <dgm:pt modelId="{5BA13201-BC84-41C5-9B0A-6D7A889A46B1}" type="pres">
      <dgm:prSet presAssocID="{39B7E81D-A039-4096-BD09-BF614895F1E5}" presName="childText" presStyleLbl="conFgAcc1" presStyleIdx="6" presStyleCnt="8">
        <dgm:presLayoutVars>
          <dgm:bulletEnabled val="1"/>
        </dgm:presLayoutVars>
      </dgm:prSet>
      <dgm:spPr/>
    </dgm:pt>
    <dgm:pt modelId="{98DA2761-AC41-40A5-BB60-C41209EE689F}" type="pres">
      <dgm:prSet presAssocID="{18909374-234B-4F1E-929E-050278F0275B}" presName="spaceBetweenRectangles" presStyleCnt="0"/>
      <dgm:spPr/>
    </dgm:pt>
    <dgm:pt modelId="{12559890-2386-460F-A1C8-D5FB166B168D}" type="pres">
      <dgm:prSet presAssocID="{954D73E8-D28B-4623-8FA3-CC3BAF49E78A}" presName="parentLin" presStyleCnt="0"/>
      <dgm:spPr/>
    </dgm:pt>
    <dgm:pt modelId="{3C05CF76-5D2C-4876-B35F-D21B45BF6897}" type="pres">
      <dgm:prSet presAssocID="{954D73E8-D28B-4623-8FA3-CC3BAF49E78A}" presName="parentLeftMargin" presStyleLbl="node1" presStyleIdx="6" presStyleCnt="8"/>
      <dgm:spPr/>
    </dgm:pt>
    <dgm:pt modelId="{8626CAEB-F7E7-46EF-BD70-D236CB0788E6}" type="pres">
      <dgm:prSet presAssocID="{954D73E8-D28B-4623-8FA3-CC3BAF49E78A}" presName="parentText" presStyleLbl="node1" presStyleIdx="7" presStyleCnt="8">
        <dgm:presLayoutVars>
          <dgm:chMax val="0"/>
          <dgm:bulletEnabled val="1"/>
        </dgm:presLayoutVars>
      </dgm:prSet>
      <dgm:spPr/>
    </dgm:pt>
    <dgm:pt modelId="{ED815582-48CB-48FA-A910-32E65E2B40EE}" type="pres">
      <dgm:prSet presAssocID="{954D73E8-D28B-4623-8FA3-CC3BAF49E78A}" presName="negativeSpace" presStyleCnt="0"/>
      <dgm:spPr/>
    </dgm:pt>
    <dgm:pt modelId="{64D87B7C-6D9F-4967-9B3F-0FA504D31089}" type="pres">
      <dgm:prSet presAssocID="{954D73E8-D28B-4623-8FA3-CC3BAF49E78A}" presName="childText" presStyleLbl="conFgAcc1" presStyleIdx="7" presStyleCnt="8">
        <dgm:presLayoutVars>
          <dgm:bulletEnabled val="1"/>
        </dgm:presLayoutVars>
      </dgm:prSet>
      <dgm:spPr/>
    </dgm:pt>
  </dgm:ptLst>
  <dgm:cxnLst>
    <dgm:cxn modelId="{F0A09A04-40C7-43F2-8526-2BDA7EFA01C9}" srcId="{ADDF0DA4-07BD-42A6-92F9-0F82E0E6CAEC}" destId="{34F8036F-58B7-4843-A875-DB63167D2A5F}" srcOrd="2" destOrd="0" parTransId="{4BA9607A-026B-47F4-91EE-104C1BF42E6A}" sibTransId="{5891C0B7-8930-4A8D-8A53-A4837C0BAAA6}"/>
    <dgm:cxn modelId="{35E4BA07-B563-4121-BA8C-6CFA8752D81B}" type="presOf" srcId="{5D6ABEDE-EEF6-4D18-BE07-5847883971CB}" destId="{3A4E61BD-D4A7-4B69-B039-052D31674C32}" srcOrd="0" destOrd="0" presId="urn:microsoft.com/office/officeart/2005/8/layout/list1"/>
    <dgm:cxn modelId="{1DF08E0A-952C-4945-982B-F93AFE4129DC}" srcId="{5D6ABEDE-EEF6-4D18-BE07-5847883971CB}" destId="{1E43A780-6312-4750-BBEB-EFDA37A047E2}" srcOrd="0" destOrd="0" parTransId="{0C5ED34D-8C46-408B-B2A7-AA21BF025328}" sibTransId="{B1732D4C-9E27-4293-90F4-B285560DF937}"/>
    <dgm:cxn modelId="{31597910-6BC1-4DFC-9054-CFEFBD52CDB8}" srcId="{34F8036F-58B7-4843-A875-DB63167D2A5F}" destId="{9F86D8B4-80F2-4527-8B96-1544821D15F4}" srcOrd="0" destOrd="0" parTransId="{1221B037-0DC0-4659-BF68-29F705027F43}" sibTransId="{282547DC-4F09-4AF8-811E-F11CB07648B4}"/>
    <dgm:cxn modelId="{F0753B15-0614-43F3-9946-49077AFC6761}" type="presOf" srcId="{41FEB1EA-82E8-468A-B01E-033B35902F23}" destId="{9E0FF406-05B5-4DD6-9332-625EB5F0B74B}" srcOrd="1" destOrd="0" presId="urn:microsoft.com/office/officeart/2005/8/layout/list1"/>
    <dgm:cxn modelId="{53452816-DA23-4F8F-B549-EC7E18A57B0B}" type="presOf" srcId="{34F8036F-58B7-4843-A875-DB63167D2A5F}" destId="{CE19C524-431A-4B15-B0D4-976280AE4A56}" srcOrd="0" destOrd="0" presId="urn:microsoft.com/office/officeart/2005/8/layout/list1"/>
    <dgm:cxn modelId="{F9C0FE1C-0BF6-4319-8DAB-586EA399761D}" type="presOf" srcId="{1E43A780-6312-4750-BBEB-EFDA37A047E2}" destId="{390C3234-CD59-4B88-BA03-A1FC913489BC}" srcOrd="0" destOrd="0" presId="urn:microsoft.com/office/officeart/2005/8/layout/list1"/>
    <dgm:cxn modelId="{D8A39F25-DC81-4117-9BC7-060516C3AB14}" srcId="{ADDF0DA4-07BD-42A6-92F9-0F82E0E6CAEC}" destId="{87D9F68D-060E-4FB6-AA38-E45F7515F171}" srcOrd="0" destOrd="0" parTransId="{1BA54986-D0DF-430A-AC71-3702BEE08F82}" sibTransId="{0CB6D3B7-F3D3-4B2D-99D9-E000B4F8BE33}"/>
    <dgm:cxn modelId="{123DAF2B-BA5E-463C-A433-C92B6D2E9EDD}" type="presOf" srcId="{D672A8C1-F9CB-45E2-A4C8-07C04DEC71EC}" destId="{7E60BDFB-D8C7-4CCB-B1F6-DA423A9968A5}" srcOrd="0" destOrd="0" presId="urn:microsoft.com/office/officeart/2005/8/layout/list1"/>
    <dgm:cxn modelId="{4C929A2E-5941-4E93-A49E-DA31811A926D}" type="presOf" srcId="{954D73E8-D28B-4623-8FA3-CC3BAF49E78A}" destId="{3C05CF76-5D2C-4876-B35F-D21B45BF6897}" srcOrd="0" destOrd="0" presId="urn:microsoft.com/office/officeart/2005/8/layout/list1"/>
    <dgm:cxn modelId="{F5BBDE34-39CE-4679-BD4B-C87AE0484D80}" type="presOf" srcId="{87D9F68D-060E-4FB6-AA38-E45F7515F171}" destId="{42961EF5-3667-4079-9DC9-FA106E1D3E81}" srcOrd="1" destOrd="0" presId="urn:microsoft.com/office/officeart/2005/8/layout/list1"/>
    <dgm:cxn modelId="{CBB2A236-D6AA-4184-B7BB-8C30EDBAD31C}" srcId="{ADDF0DA4-07BD-42A6-92F9-0F82E0E6CAEC}" destId="{DD606C54-6880-4074-B794-2724C5D25F63}" srcOrd="1" destOrd="0" parTransId="{5BFF89BE-EF81-4494-BDA9-614701D4817D}" sibTransId="{377F6851-EFAF-484B-9105-3F9BD742073E}"/>
    <dgm:cxn modelId="{68DAEB42-4AA1-4358-BCB0-95CF049F5527}" type="presOf" srcId="{DD606C54-6880-4074-B794-2724C5D25F63}" destId="{A1995B13-D5A4-45FF-9174-E689F27C9CF8}" srcOrd="1" destOrd="0" presId="urn:microsoft.com/office/officeart/2005/8/layout/list1"/>
    <dgm:cxn modelId="{8AAD5D65-5F1D-4DF4-8314-79085D6B173A}" type="presOf" srcId="{954D73E8-D28B-4623-8FA3-CC3BAF49E78A}" destId="{8626CAEB-F7E7-46EF-BD70-D236CB0788E6}" srcOrd="1" destOrd="0" presId="urn:microsoft.com/office/officeart/2005/8/layout/list1"/>
    <dgm:cxn modelId="{C98A4D66-7C36-4B12-BD81-BE5FF4FCEBBF}" srcId="{ADDF0DA4-07BD-42A6-92F9-0F82E0E6CAEC}" destId="{4CFE3EE8-7C9B-413C-9AD7-E9CB54BE7F2E}" srcOrd="3" destOrd="0" parTransId="{1FFA8DC2-3687-457A-80D2-3565B4A60F52}" sibTransId="{E39648D0-3A3A-454A-9814-A8885E6AAD50}"/>
    <dgm:cxn modelId="{0740C26D-688F-467F-8770-15304A404E60}" type="presOf" srcId="{39B7E81D-A039-4096-BD09-BF614895F1E5}" destId="{D91FEEED-4B37-4AE6-9A7A-EEC4F9093DC3}" srcOrd="0" destOrd="0" presId="urn:microsoft.com/office/officeart/2005/8/layout/list1"/>
    <dgm:cxn modelId="{C324E64D-4B75-4D87-88EC-27429E1B60E1}" type="presOf" srcId="{2F5A844F-9A13-444C-9A51-8DFCB43D7AE6}" destId="{BC8B50E1-67E9-4332-801B-FDEE755A2E4E}" srcOrd="0" destOrd="0" presId="urn:microsoft.com/office/officeart/2005/8/layout/list1"/>
    <dgm:cxn modelId="{E5C1875A-2A22-49C9-9D0B-0CDA123ABCA5}" type="presOf" srcId="{ADDF0DA4-07BD-42A6-92F9-0F82E0E6CAEC}" destId="{AED7D001-1B0E-4875-9C5D-96A7FC279A32}" srcOrd="0" destOrd="0" presId="urn:microsoft.com/office/officeart/2005/8/layout/list1"/>
    <dgm:cxn modelId="{54DE5E87-13D2-48EC-9316-AE133FC8877E}" srcId="{ADDF0DA4-07BD-42A6-92F9-0F82E0E6CAEC}" destId="{5D6ABEDE-EEF6-4D18-BE07-5847883971CB}" srcOrd="5" destOrd="0" parTransId="{BFC582FE-A374-4082-9AA0-24B1D720E531}" sibTransId="{F51A929E-0DA3-4707-A99B-9AE8F37FAEC3}"/>
    <dgm:cxn modelId="{6FB23D88-17C5-4278-880F-8C5FDE619DB9}" srcId="{87D9F68D-060E-4FB6-AA38-E45F7515F171}" destId="{2F5A844F-9A13-444C-9A51-8DFCB43D7AE6}" srcOrd="0" destOrd="0" parTransId="{C480A15E-0836-4618-A204-816EA54A057A}" sibTransId="{836F56AE-FCE3-4700-8D17-435F728C1CE9}"/>
    <dgm:cxn modelId="{BC774F96-3941-4AD0-9EA3-64E66D6FA17F}" type="presOf" srcId="{06CCF928-A900-44E4-AA03-014292AA0B66}" destId="{1486C9A9-D3A5-493F-86C7-91BB1ACFF886}" srcOrd="0" destOrd="0" presId="urn:microsoft.com/office/officeart/2005/8/layout/list1"/>
    <dgm:cxn modelId="{2AD5D299-95BE-4891-A6F4-096E6A51175D}" type="presOf" srcId="{87D9F68D-060E-4FB6-AA38-E45F7515F171}" destId="{A5105356-9A0C-49FB-902F-994EE7344E39}" srcOrd="0" destOrd="0" presId="urn:microsoft.com/office/officeart/2005/8/layout/list1"/>
    <dgm:cxn modelId="{82C4239F-A6BF-410A-AF68-1D60DD754370}" srcId="{ADDF0DA4-07BD-42A6-92F9-0F82E0E6CAEC}" destId="{41FEB1EA-82E8-468A-B01E-033B35902F23}" srcOrd="4" destOrd="0" parTransId="{87F88CBA-ABB0-45EC-BDE5-09CCBAFB9959}" sibTransId="{3796BA0E-753C-4BE0-9336-F379D0A8ACEE}"/>
    <dgm:cxn modelId="{A47D9E9F-BA00-4ACB-9F38-0FB9BA77E4FC}" type="presOf" srcId="{4CFE3EE8-7C9B-413C-9AD7-E9CB54BE7F2E}" destId="{E5EB7EB3-8F32-4C20-B200-71A2DADC7BB5}" srcOrd="0" destOrd="0" presId="urn:microsoft.com/office/officeart/2005/8/layout/list1"/>
    <dgm:cxn modelId="{3F49BDA5-04B0-47B1-BB4D-A6686ACB4C42}" srcId="{DD606C54-6880-4074-B794-2724C5D25F63}" destId="{06CCF928-A900-44E4-AA03-014292AA0B66}" srcOrd="0" destOrd="0" parTransId="{9870FD97-BAC0-4B62-A2E3-167AB12E0F3E}" sibTransId="{B9E39AD4-70B9-45F0-8AC3-3E765390D41F}"/>
    <dgm:cxn modelId="{39F29CA6-FF3B-43FE-AD0D-BC2359F601AB}" type="presOf" srcId="{5D6ABEDE-EEF6-4D18-BE07-5847883971CB}" destId="{D67B6014-C2E0-4E82-AD31-30B73E23361D}" srcOrd="1" destOrd="0" presId="urn:microsoft.com/office/officeart/2005/8/layout/list1"/>
    <dgm:cxn modelId="{8B5BF8A9-F114-4346-8B6B-6E805FEFB86E}" srcId="{ADDF0DA4-07BD-42A6-92F9-0F82E0E6CAEC}" destId="{954D73E8-D28B-4623-8FA3-CC3BAF49E78A}" srcOrd="7" destOrd="0" parTransId="{D85A75E2-4DE2-474E-BFBF-71CABBA6620F}" sibTransId="{30F12E1E-7B02-4537-B2BD-3F9685F962A4}"/>
    <dgm:cxn modelId="{BB24EDAB-E160-4D7D-9777-675DCB27B79C}" type="presOf" srcId="{0CB9C97A-AB63-4D29-9BA9-F1CF574A7E24}" destId="{5BA13201-BC84-41C5-9B0A-6D7A889A46B1}" srcOrd="0" destOrd="0" presId="urn:microsoft.com/office/officeart/2005/8/layout/list1"/>
    <dgm:cxn modelId="{2DACE2B2-379A-4316-BCEA-6B33E8ECCFEA}" srcId="{954D73E8-D28B-4623-8FA3-CC3BAF49E78A}" destId="{A2A026DC-F161-40B7-816F-61752DBBAD3B}" srcOrd="0" destOrd="0" parTransId="{93C6FDD5-CDC1-41AB-AC6F-615EF393C986}" sibTransId="{5757F566-A148-4132-B206-534B93285AFF}"/>
    <dgm:cxn modelId="{4763DDB7-E225-4A4F-8B0D-0A0FCFB8613D}" srcId="{4CFE3EE8-7C9B-413C-9AD7-E9CB54BE7F2E}" destId="{D672A8C1-F9CB-45E2-A4C8-07C04DEC71EC}" srcOrd="0" destOrd="0" parTransId="{44F242EE-EED1-47F4-9523-6F407A19CBF0}" sibTransId="{D804D931-365C-488D-9591-39D3892D2E6A}"/>
    <dgm:cxn modelId="{3982C9B9-350C-4540-9E5E-05FDAC58C650}" srcId="{ADDF0DA4-07BD-42A6-92F9-0F82E0E6CAEC}" destId="{39B7E81D-A039-4096-BD09-BF614895F1E5}" srcOrd="6" destOrd="0" parTransId="{8E52FA66-7937-4AF8-A702-CB9A47F02F3F}" sibTransId="{18909374-234B-4F1E-929E-050278F0275B}"/>
    <dgm:cxn modelId="{290A73BA-A2EB-4350-A010-A66E4D114048}" type="presOf" srcId="{34F8036F-58B7-4843-A875-DB63167D2A5F}" destId="{431AD312-7D00-412A-A597-62693E7EAB82}" srcOrd="1" destOrd="0" presId="urn:microsoft.com/office/officeart/2005/8/layout/list1"/>
    <dgm:cxn modelId="{253470BE-DD22-465F-859E-F196322C6AF9}" type="presOf" srcId="{39B7E81D-A039-4096-BD09-BF614895F1E5}" destId="{BBAF3950-0923-448A-8C02-A142D7801463}" srcOrd="1" destOrd="0" presId="urn:microsoft.com/office/officeart/2005/8/layout/list1"/>
    <dgm:cxn modelId="{E66632C0-D30E-4781-9ECE-9CD7E4CAA3D6}" srcId="{39B7E81D-A039-4096-BD09-BF614895F1E5}" destId="{0CB9C97A-AB63-4D29-9BA9-F1CF574A7E24}" srcOrd="0" destOrd="0" parTransId="{B7A7571F-7E20-4882-8E47-45ED9E58CB02}" sibTransId="{EF60F8C1-031B-41D8-9F5D-43870430E152}"/>
    <dgm:cxn modelId="{F95F44C2-A725-4D82-B2B8-DEDBDDBB4D83}" type="presOf" srcId="{41FEB1EA-82E8-468A-B01E-033B35902F23}" destId="{4FCA310A-F477-41D0-B39A-769E2851D92B}" srcOrd="0" destOrd="0" presId="urn:microsoft.com/office/officeart/2005/8/layout/list1"/>
    <dgm:cxn modelId="{89B717C3-FF10-426D-A222-B816C6D9EB7B}" type="presOf" srcId="{DD606C54-6880-4074-B794-2724C5D25F63}" destId="{87FC2C47-C839-45D3-9982-88110C2EA78C}" srcOrd="0" destOrd="0" presId="urn:microsoft.com/office/officeart/2005/8/layout/list1"/>
    <dgm:cxn modelId="{39ED9FD5-006D-40AE-8BB0-E7A2FD7C6AAA}" type="presOf" srcId="{A2A026DC-F161-40B7-816F-61752DBBAD3B}" destId="{64D87B7C-6D9F-4967-9B3F-0FA504D31089}" srcOrd="0" destOrd="0" presId="urn:microsoft.com/office/officeart/2005/8/layout/list1"/>
    <dgm:cxn modelId="{61FD7FE5-056B-4BC3-B53B-98B13D29E5AF}" type="presOf" srcId="{4CFE3EE8-7C9B-413C-9AD7-E9CB54BE7F2E}" destId="{F58034C7-568F-43A9-BED3-F856EE6FBC57}" srcOrd="1" destOrd="0" presId="urn:microsoft.com/office/officeart/2005/8/layout/list1"/>
    <dgm:cxn modelId="{4EC1A7EF-190B-40C7-B63F-9689CDCCF904}" type="presOf" srcId="{9F86D8B4-80F2-4527-8B96-1544821D15F4}" destId="{C8E38358-86A8-499C-B451-B1214FCE0AB2}" srcOrd="0" destOrd="0" presId="urn:microsoft.com/office/officeart/2005/8/layout/list1"/>
    <dgm:cxn modelId="{9300EDF6-44A8-4764-94FA-2B3FBCD6AF9E}" type="presOf" srcId="{82689416-B05B-409C-BBEF-36FA377F20C7}" destId="{7BF7DE9B-F18A-4264-AEE0-AF10B8A99587}" srcOrd="0" destOrd="0" presId="urn:microsoft.com/office/officeart/2005/8/layout/list1"/>
    <dgm:cxn modelId="{5616A4FC-D38B-4884-AE48-6DD15E1CCAE0}" srcId="{41FEB1EA-82E8-468A-B01E-033B35902F23}" destId="{82689416-B05B-409C-BBEF-36FA377F20C7}" srcOrd="0" destOrd="0" parTransId="{FA780752-8202-44C6-8F7B-FCAC3AD61CA4}" sibTransId="{5840F4D8-EF2C-4C67-BF66-AC089C531B83}"/>
    <dgm:cxn modelId="{F6CEF679-DC9F-406A-A562-2333D76B81B3}" type="presParOf" srcId="{AED7D001-1B0E-4875-9C5D-96A7FC279A32}" destId="{8175539A-6C76-4801-A316-7D0AD09A7C25}" srcOrd="0" destOrd="0" presId="urn:microsoft.com/office/officeart/2005/8/layout/list1"/>
    <dgm:cxn modelId="{C0AE0253-7CFA-4BEE-9989-F228CF88B430}" type="presParOf" srcId="{8175539A-6C76-4801-A316-7D0AD09A7C25}" destId="{A5105356-9A0C-49FB-902F-994EE7344E39}" srcOrd="0" destOrd="0" presId="urn:microsoft.com/office/officeart/2005/8/layout/list1"/>
    <dgm:cxn modelId="{2CCE1F58-A203-4CCD-BE38-E51D7717AC76}" type="presParOf" srcId="{8175539A-6C76-4801-A316-7D0AD09A7C25}" destId="{42961EF5-3667-4079-9DC9-FA106E1D3E81}" srcOrd="1" destOrd="0" presId="urn:microsoft.com/office/officeart/2005/8/layout/list1"/>
    <dgm:cxn modelId="{1DA185BA-2F33-443D-A117-92C98C79A352}" type="presParOf" srcId="{AED7D001-1B0E-4875-9C5D-96A7FC279A32}" destId="{BE7CB52E-796B-4DDE-AC01-CD3FB4F331D6}" srcOrd="1" destOrd="0" presId="urn:microsoft.com/office/officeart/2005/8/layout/list1"/>
    <dgm:cxn modelId="{5190A287-6A69-4509-B39F-EF8F4E5F2BB0}" type="presParOf" srcId="{AED7D001-1B0E-4875-9C5D-96A7FC279A32}" destId="{BC8B50E1-67E9-4332-801B-FDEE755A2E4E}" srcOrd="2" destOrd="0" presId="urn:microsoft.com/office/officeart/2005/8/layout/list1"/>
    <dgm:cxn modelId="{ED4B7C20-9E16-468A-A53C-DF7346452BCB}" type="presParOf" srcId="{AED7D001-1B0E-4875-9C5D-96A7FC279A32}" destId="{AFD29628-C62E-4BF6-92A3-10C79AD8FA4D}" srcOrd="3" destOrd="0" presId="urn:microsoft.com/office/officeart/2005/8/layout/list1"/>
    <dgm:cxn modelId="{D8291BFD-4511-4741-8EC2-6F8F8A999529}" type="presParOf" srcId="{AED7D001-1B0E-4875-9C5D-96A7FC279A32}" destId="{04E99ED6-C834-4B57-BB8A-76A024545057}" srcOrd="4" destOrd="0" presId="urn:microsoft.com/office/officeart/2005/8/layout/list1"/>
    <dgm:cxn modelId="{9DE975E7-DA9D-4FB5-A3F2-40556D1326F0}" type="presParOf" srcId="{04E99ED6-C834-4B57-BB8A-76A024545057}" destId="{87FC2C47-C839-45D3-9982-88110C2EA78C}" srcOrd="0" destOrd="0" presId="urn:microsoft.com/office/officeart/2005/8/layout/list1"/>
    <dgm:cxn modelId="{EE11E502-9503-4A80-BB30-89F79AC8C780}" type="presParOf" srcId="{04E99ED6-C834-4B57-BB8A-76A024545057}" destId="{A1995B13-D5A4-45FF-9174-E689F27C9CF8}" srcOrd="1" destOrd="0" presId="urn:microsoft.com/office/officeart/2005/8/layout/list1"/>
    <dgm:cxn modelId="{35C2B2BA-259B-4DF1-AD5D-A6F22F8A60FB}" type="presParOf" srcId="{AED7D001-1B0E-4875-9C5D-96A7FC279A32}" destId="{761B68C0-1AD3-4D97-BDD5-6198AEB0B6CF}" srcOrd="5" destOrd="0" presId="urn:microsoft.com/office/officeart/2005/8/layout/list1"/>
    <dgm:cxn modelId="{CA01B5D4-AF89-4C88-B3A2-35FF9115288F}" type="presParOf" srcId="{AED7D001-1B0E-4875-9C5D-96A7FC279A32}" destId="{1486C9A9-D3A5-493F-86C7-91BB1ACFF886}" srcOrd="6" destOrd="0" presId="urn:microsoft.com/office/officeart/2005/8/layout/list1"/>
    <dgm:cxn modelId="{37CAA2EF-9877-4F34-86A1-3369270AD052}" type="presParOf" srcId="{AED7D001-1B0E-4875-9C5D-96A7FC279A32}" destId="{F3DC96EA-3598-4D0D-B796-F3E3D8B02F6A}" srcOrd="7" destOrd="0" presId="urn:microsoft.com/office/officeart/2005/8/layout/list1"/>
    <dgm:cxn modelId="{142E83CD-7F7F-4EFF-BA41-2F69EAC2A491}" type="presParOf" srcId="{AED7D001-1B0E-4875-9C5D-96A7FC279A32}" destId="{9FBA44A1-B37C-4CF3-A6BB-CD522274C5DB}" srcOrd="8" destOrd="0" presId="urn:microsoft.com/office/officeart/2005/8/layout/list1"/>
    <dgm:cxn modelId="{76A001AC-B7A4-4ED7-A6A4-62B7A0E2BD2A}" type="presParOf" srcId="{9FBA44A1-B37C-4CF3-A6BB-CD522274C5DB}" destId="{CE19C524-431A-4B15-B0D4-976280AE4A56}" srcOrd="0" destOrd="0" presId="urn:microsoft.com/office/officeart/2005/8/layout/list1"/>
    <dgm:cxn modelId="{BCD91242-4869-4825-BA7F-2273191A7757}" type="presParOf" srcId="{9FBA44A1-B37C-4CF3-A6BB-CD522274C5DB}" destId="{431AD312-7D00-412A-A597-62693E7EAB82}" srcOrd="1" destOrd="0" presId="urn:microsoft.com/office/officeart/2005/8/layout/list1"/>
    <dgm:cxn modelId="{94D695A2-E97C-4063-8525-A85B0C2CF2A7}" type="presParOf" srcId="{AED7D001-1B0E-4875-9C5D-96A7FC279A32}" destId="{CA231AC1-C0C8-41B0-BBCB-14CE865DF348}" srcOrd="9" destOrd="0" presId="urn:microsoft.com/office/officeart/2005/8/layout/list1"/>
    <dgm:cxn modelId="{A0E8CB96-67A9-43AB-B7C2-05C5452E1510}" type="presParOf" srcId="{AED7D001-1B0E-4875-9C5D-96A7FC279A32}" destId="{C8E38358-86A8-499C-B451-B1214FCE0AB2}" srcOrd="10" destOrd="0" presId="urn:microsoft.com/office/officeart/2005/8/layout/list1"/>
    <dgm:cxn modelId="{D9742B67-B6D1-40A1-8E1A-7AFBE6AA6DA5}" type="presParOf" srcId="{AED7D001-1B0E-4875-9C5D-96A7FC279A32}" destId="{1860CA89-C592-422C-A1E7-2704A3DE30AA}" srcOrd="11" destOrd="0" presId="urn:microsoft.com/office/officeart/2005/8/layout/list1"/>
    <dgm:cxn modelId="{CFC14097-155E-48B0-841C-F22CA5176F5C}" type="presParOf" srcId="{AED7D001-1B0E-4875-9C5D-96A7FC279A32}" destId="{2DFEC615-525C-40EC-9689-EC394948959E}" srcOrd="12" destOrd="0" presId="urn:microsoft.com/office/officeart/2005/8/layout/list1"/>
    <dgm:cxn modelId="{9846DBB3-D94F-464A-B457-19065A2CBCCF}" type="presParOf" srcId="{2DFEC615-525C-40EC-9689-EC394948959E}" destId="{E5EB7EB3-8F32-4C20-B200-71A2DADC7BB5}" srcOrd="0" destOrd="0" presId="urn:microsoft.com/office/officeart/2005/8/layout/list1"/>
    <dgm:cxn modelId="{5C1E700C-A017-4403-8923-5832BB7C9585}" type="presParOf" srcId="{2DFEC615-525C-40EC-9689-EC394948959E}" destId="{F58034C7-568F-43A9-BED3-F856EE6FBC57}" srcOrd="1" destOrd="0" presId="urn:microsoft.com/office/officeart/2005/8/layout/list1"/>
    <dgm:cxn modelId="{B5170BFB-4349-417B-8D0C-4E0E0D623C3F}" type="presParOf" srcId="{AED7D001-1B0E-4875-9C5D-96A7FC279A32}" destId="{CF055A0C-A4B6-4CC6-8E6F-CCEF6E579CA1}" srcOrd="13" destOrd="0" presId="urn:microsoft.com/office/officeart/2005/8/layout/list1"/>
    <dgm:cxn modelId="{B45CB672-69EE-4761-8659-F6A8354ED1DF}" type="presParOf" srcId="{AED7D001-1B0E-4875-9C5D-96A7FC279A32}" destId="{7E60BDFB-D8C7-4CCB-B1F6-DA423A9968A5}" srcOrd="14" destOrd="0" presId="urn:microsoft.com/office/officeart/2005/8/layout/list1"/>
    <dgm:cxn modelId="{06CC22C6-D7D8-4924-9251-6652E641F798}" type="presParOf" srcId="{AED7D001-1B0E-4875-9C5D-96A7FC279A32}" destId="{06DF7700-EAC0-4C87-BBB2-244AADB47444}" srcOrd="15" destOrd="0" presId="urn:microsoft.com/office/officeart/2005/8/layout/list1"/>
    <dgm:cxn modelId="{5730DCA2-3813-4F73-B7E2-A20E17932F76}" type="presParOf" srcId="{AED7D001-1B0E-4875-9C5D-96A7FC279A32}" destId="{8D7DEBDD-6DA6-4C9D-BFB6-F7D829607C05}" srcOrd="16" destOrd="0" presId="urn:microsoft.com/office/officeart/2005/8/layout/list1"/>
    <dgm:cxn modelId="{C49ABD07-7C69-40FE-9C4A-714C7737EEEF}" type="presParOf" srcId="{8D7DEBDD-6DA6-4C9D-BFB6-F7D829607C05}" destId="{4FCA310A-F477-41D0-B39A-769E2851D92B}" srcOrd="0" destOrd="0" presId="urn:microsoft.com/office/officeart/2005/8/layout/list1"/>
    <dgm:cxn modelId="{26BB3466-8EEA-44A4-AEDD-7D3C7322D0B2}" type="presParOf" srcId="{8D7DEBDD-6DA6-4C9D-BFB6-F7D829607C05}" destId="{9E0FF406-05B5-4DD6-9332-625EB5F0B74B}" srcOrd="1" destOrd="0" presId="urn:microsoft.com/office/officeart/2005/8/layout/list1"/>
    <dgm:cxn modelId="{36F4D3A4-A3DC-4C05-8AB4-0625DA6258B8}" type="presParOf" srcId="{AED7D001-1B0E-4875-9C5D-96A7FC279A32}" destId="{011701E0-CBE0-4E5D-B5D6-F266C2C384C6}" srcOrd="17" destOrd="0" presId="urn:microsoft.com/office/officeart/2005/8/layout/list1"/>
    <dgm:cxn modelId="{0629BD8D-555A-417A-B12C-91585E576437}" type="presParOf" srcId="{AED7D001-1B0E-4875-9C5D-96A7FC279A32}" destId="{7BF7DE9B-F18A-4264-AEE0-AF10B8A99587}" srcOrd="18" destOrd="0" presId="urn:microsoft.com/office/officeart/2005/8/layout/list1"/>
    <dgm:cxn modelId="{9F693B15-403F-45A1-B096-62DB9532C5E7}" type="presParOf" srcId="{AED7D001-1B0E-4875-9C5D-96A7FC279A32}" destId="{D4BF01B6-4CEE-4A14-85C4-6BF4E24E2923}" srcOrd="19" destOrd="0" presId="urn:microsoft.com/office/officeart/2005/8/layout/list1"/>
    <dgm:cxn modelId="{905A3B00-AE90-4D79-BF32-C08F91DC4C36}" type="presParOf" srcId="{AED7D001-1B0E-4875-9C5D-96A7FC279A32}" destId="{C83C1F9E-6F87-4797-9F41-A93D6B66E432}" srcOrd="20" destOrd="0" presId="urn:microsoft.com/office/officeart/2005/8/layout/list1"/>
    <dgm:cxn modelId="{F8911F95-6F55-4A36-B4A6-11411379FBE5}" type="presParOf" srcId="{C83C1F9E-6F87-4797-9F41-A93D6B66E432}" destId="{3A4E61BD-D4A7-4B69-B039-052D31674C32}" srcOrd="0" destOrd="0" presId="urn:microsoft.com/office/officeart/2005/8/layout/list1"/>
    <dgm:cxn modelId="{D21DBE76-70FE-44D8-A496-934E08A89575}" type="presParOf" srcId="{C83C1F9E-6F87-4797-9F41-A93D6B66E432}" destId="{D67B6014-C2E0-4E82-AD31-30B73E23361D}" srcOrd="1" destOrd="0" presId="urn:microsoft.com/office/officeart/2005/8/layout/list1"/>
    <dgm:cxn modelId="{357D80F6-E688-446F-9EA3-173E05F9BF3B}" type="presParOf" srcId="{AED7D001-1B0E-4875-9C5D-96A7FC279A32}" destId="{6AEC198A-EC3F-4720-8C70-6C3625FC775D}" srcOrd="21" destOrd="0" presId="urn:microsoft.com/office/officeart/2005/8/layout/list1"/>
    <dgm:cxn modelId="{DE250D1D-5628-482F-8477-6AF12D67C09D}" type="presParOf" srcId="{AED7D001-1B0E-4875-9C5D-96A7FC279A32}" destId="{390C3234-CD59-4B88-BA03-A1FC913489BC}" srcOrd="22" destOrd="0" presId="urn:microsoft.com/office/officeart/2005/8/layout/list1"/>
    <dgm:cxn modelId="{5687D04D-1E27-49B7-96DB-B3AE18F22EDE}" type="presParOf" srcId="{AED7D001-1B0E-4875-9C5D-96A7FC279A32}" destId="{5E51C59C-4E30-4425-8B21-8826B4FDE3DA}" srcOrd="23" destOrd="0" presId="urn:microsoft.com/office/officeart/2005/8/layout/list1"/>
    <dgm:cxn modelId="{9B0285C4-40B2-452D-81FA-43D465CE13FB}" type="presParOf" srcId="{AED7D001-1B0E-4875-9C5D-96A7FC279A32}" destId="{FE63161F-7309-4E1F-9992-CDEB583CD441}" srcOrd="24" destOrd="0" presId="urn:microsoft.com/office/officeart/2005/8/layout/list1"/>
    <dgm:cxn modelId="{BBCD3329-BDF0-4FC0-B8E4-D99940EB7684}" type="presParOf" srcId="{FE63161F-7309-4E1F-9992-CDEB583CD441}" destId="{D91FEEED-4B37-4AE6-9A7A-EEC4F9093DC3}" srcOrd="0" destOrd="0" presId="urn:microsoft.com/office/officeart/2005/8/layout/list1"/>
    <dgm:cxn modelId="{D8FFA08F-5AA0-4D65-8E50-C0F8E441B69E}" type="presParOf" srcId="{FE63161F-7309-4E1F-9992-CDEB583CD441}" destId="{BBAF3950-0923-448A-8C02-A142D7801463}" srcOrd="1" destOrd="0" presId="urn:microsoft.com/office/officeart/2005/8/layout/list1"/>
    <dgm:cxn modelId="{E88BC7AE-332B-4941-95FB-935C2FBA6529}" type="presParOf" srcId="{AED7D001-1B0E-4875-9C5D-96A7FC279A32}" destId="{2903A74A-E2BC-45E7-AFD6-A261A7E8017D}" srcOrd="25" destOrd="0" presId="urn:microsoft.com/office/officeart/2005/8/layout/list1"/>
    <dgm:cxn modelId="{2FFC4BD7-A52F-4B80-89BA-1FE3826EBFF8}" type="presParOf" srcId="{AED7D001-1B0E-4875-9C5D-96A7FC279A32}" destId="{5BA13201-BC84-41C5-9B0A-6D7A889A46B1}" srcOrd="26" destOrd="0" presId="urn:microsoft.com/office/officeart/2005/8/layout/list1"/>
    <dgm:cxn modelId="{57A7EBEF-C181-4D76-B2C2-5C79C93348D7}" type="presParOf" srcId="{AED7D001-1B0E-4875-9C5D-96A7FC279A32}" destId="{98DA2761-AC41-40A5-BB60-C41209EE689F}" srcOrd="27" destOrd="0" presId="urn:microsoft.com/office/officeart/2005/8/layout/list1"/>
    <dgm:cxn modelId="{86E3E1F1-5474-412C-85CD-1C6DE796CA40}" type="presParOf" srcId="{AED7D001-1B0E-4875-9C5D-96A7FC279A32}" destId="{12559890-2386-460F-A1C8-D5FB166B168D}" srcOrd="28" destOrd="0" presId="urn:microsoft.com/office/officeart/2005/8/layout/list1"/>
    <dgm:cxn modelId="{C3C12103-3CAA-4720-809A-B83F3C9710F4}" type="presParOf" srcId="{12559890-2386-460F-A1C8-D5FB166B168D}" destId="{3C05CF76-5D2C-4876-B35F-D21B45BF6897}" srcOrd="0" destOrd="0" presId="urn:microsoft.com/office/officeart/2005/8/layout/list1"/>
    <dgm:cxn modelId="{B4AD9D0A-D433-469C-A347-71D87D8A00AD}" type="presParOf" srcId="{12559890-2386-460F-A1C8-D5FB166B168D}" destId="{8626CAEB-F7E7-46EF-BD70-D236CB0788E6}" srcOrd="1" destOrd="0" presId="urn:microsoft.com/office/officeart/2005/8/layout/list1"/>
    <dgm:cxn modelId="{3311BAFE-932D-40CB-99B1-1EE90F1504F0}" type="presParOf" srcId="{AED7D001-1B0E-4875-9C5D-96A7FC279A32}" destId="{ED815582-48CB-48FA-A910-32E65E2B40EE}" srcOrd="29" destOrd="0" presId="urn:microsoft.com/office/officeart/2005/8/layout/list1"/>
    <dgm:cxn modelId="{10DEF596-D66A-493C-B994-8CB227B8D946}" type="presParOf" srcId="{AED7D001-1B0E-4875-9C5D-96A7FC279A32}" destId="{64D87B7C-6D9F-4967-9B3F-0FA504D31089}"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50E1-67E9-4332-801B-FDEE755A2E4E}">
      <dsp:nvSpPr>
        <dsp:cNvPr id="0" name=""/>
        <dsp:cNvSpPr/>
      </dsp:nvSpPr>
      <dsp:spPr>
        <a:xfrm>
          <a:off x="0" y="380234"/>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Dokładne określenie wymagań klienta. Proces w którym klient z kierownictwem projektu dokładnie konstruuje zbiór wymagań wobec aplikacji zgodny ze strategicznymi celami projektu.</a:t>
          </a:r>
        </a:p>
      </dsp:txBody>
      <dsp:txXfrm>
        <a:off x="0" y="380234"/>
        <a:ext cx="6426714" cy="385875"/>
      </dsp:txXfrm>
    </dsp:sp>
    <dsp:sp modelId="{42961EF5-3667-4079-9DC9-FA106E1D3E81}">
      <dsp:nvSpPr>
        <dsp:cNvPr id="0" name=""/>
        <dsp:cNvSpPr/>
      </dsp:nvSpPr>
      <dsp:spPr>
        <a:xfrm>
          <a:off x="1606678" y="276914"/>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Określenie wymagań</a:t>
          </a:r>
        </a:p>
      </dsp:txBody>
      <dsp:txXfrm>
        <a:off x="1616765" y="287001"/>
        <a:ext cx="4478525" cy="186466"/>
      </dsp:txXfrm>
    </dsp:sp>
    <dsp:sp modelId="{1486C9A9-D3A5-493F-86C7-91BB1ACFF886}">
      <dsp:nvSpPr>
        <dsp:cNvPr id="0" name=""/>
        <dsp:cNvSpPr/>
      </dsp:nvSpPr>
      <dsp:spPr>
        <a:xfrm>
          <a:off x="0" y="907229"/>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Celem Fazy Analizy jest zbudowanie modelu logicznego programu, opisującego sposób realizacji przez program postawionych przez nim zadań </a:t>
          </a:r>
        </a:p>
      </dsp:txBody>
      <dsp:txXfrm>
        <a:off x="0" y="907229"/>
        <a:ext cx="6426714" cy="385875"/>
      </dsp:txXfrm>
    </dsp:sp>
    <dsp:sp modelId="{A1995B13-D5A4-45FF-9174-E689F27C9CF8}">
      <dsp:nvSpPr>
        <dsp:cNvPr id="0" name=""/>
        <dsp:cNvSpPr/>
      </dsp:nvSpPr>
      <dsp:spPr>
        <a:xfrm>
          <a:off x="1606678" y="803909"/>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Analiza</a:t>
          </a:r>
        </a:p>
      </dsp:txBody>
      <dsp:txXfrm>
        <a:off x="1616765" y="813996"/>
        <a:ext cx="4478525" cy="186466"/>
      </dsp:txXfrm>
    </dsp:sp>
    <dsp:sp modelId="{C8E38358-86A8-499C-B451-B1214FCE0AB2}">
      <dsp:nvSpPr>
        <dsp:cNvPr id="0" name=""/>
        <dsp:cNvSpPr/>
      </dsp:nvSpPr>
      <dsp:spPr>
        <a:xfrm>
          <a:off x="0" y="1434224"/>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Opracowanie szczegółowego opisu implementacji systemu. Model ten w odróżnieniu od Analizy jest ściśle związany ze środowiskiem implementacyjnym</a:t>
          </a:r>
        </a:p>
      </dsp:txBody>
      <dsp:txXfrm>
        <a:off x="0" y="1434224"/>
        <a:ext cx="6426714" cy="385875"/>
      </dsp:txXfrm>
    </dsp:sp>
    <dsp:sp modelId="{431AD312-7D00-412A-A597-62693E7EAB82}">
      <dsp:nvSpPr>
        <dsp:cNvPr id="0" name=""/>
        <dsp:cNvSpPr/>
      </dsp:nvSpPr>
      <dsp:spPr>
        <a:xfrm>
          <a:off x="1620181" y="1320611"/>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Projektowanie</a:t>
          </a:r>
        </a:p>
      </dsp:txBody>
      <dsp:txXfrm>
        <a:off x="1630268" y="1330698"/>
        <a:ext cx="4478525" cy="186466"/>
      </dsp:txXfrm>
    </dsp:sp>
    <dsp:sp modelId="{7E60BDFB-D8C7-4CCB-B1F6-DA423A9968A5}">
      <dsp:nvSpPr>
        <dsp:cNvPr id="0" name=""/>
        <dsp:cNvSpPr/>
      </dsp:nvSpPr>
      <dsp:spPr>
        <a:xfrm>
          <a:off x="0" y="1961219"/>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Zakodowanie modelu projektowego do odpowiedniego języka programowania, tak aby wytwarzany produkt programistyczny spełniał postawione przed nim wymagania. W czasie implementacji na bieżąco wykonuje się ciągłe testowanie i tworzy się dokumentację.</a:t>
          </a:r>
        </a:p>
      </dsp:txBody>
      <dsp:txXfrm>
        <a:off x="0" y="1961219"/>
        <a:ext cx="6426714" cy="385875"/>
      </dsp:txXfrm>
    </dsp:sp>
    <dsp:sp modelId="{F58034C7-568F-43A9-BED3-F856EE6FBC57}">
      <dsp:nvSpPr>
        <dsp:cNvPr id="0" name=""/>
        <dsp:cNvSpPr/>
      </dsp:nvSpPr>
      <dsp:spPr>
        <a:xfrm>
          <a:off x="1606678" y="1857899"/>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Implementacja/Konstrukcja</a:t>
          </a:r>
        </a:p>
      </dsp:txBody>
      <dsp:txXfrm>
        <a:off x="1616765" y="1867986"/>
        <a:ext cx="4478525" cy="186466"/>
      </dsp:txXfrm>
    </dsp:sp>
    <dsp:sp modelId="{7BF7DE9B-F18A-4264-AEE0-AF10B8A99587}">
      <dsp:nvSpPr>
        <dsp:cNvPr id="0" name=""/>
        <dsp:cNvSpPr/>
      </dsp:nvSpPr>
      <dsp:spPr>
        <a:xfrm>
          <a:off x="0" y="2488214"/>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Sprawdzenie poprawności działania systemu oraz wykrycie możliwie jak najwięcej liczby błędów. W tej fazie testujemy program na wiele sposobów. Jednym z ważniejszych testów jest test  akceptacyjny, polegający na akceptacji  przez użytkownika programu.</a:t>
          </a:r>
        </a:p>
      </dsp:txBody>
      <dsp:txXfrm>
        <a:off x="0" y="2488214"/>
        <a:ext cx="6426714" cy="385875"/>
      </dsp:txXfrm>
    </dsp:sp>
    <dsp:sp modelId="{9E0FF406-05B5-4DD6-9332-625EB5F0B74B}">
      <dsp:nvSpPr>
        <dsp:cNvPr id="0" name=""/>
        <dsp:cNvSpPr/>
      </dsp:nvSpPr>
      <dsp:spPr>
        <a:xfrm>
          <a:off x="1606678" y="2384894"/>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Testowanie</a:t>
          </a:r>
        </a:p>
      </dsp:txBody>
      <dsp:txXfrm>
        <a:off x="1616765" y="2394981"/>
        <a:ext cx="4478525" cy="186466"/>
      </dsp:txXfrm>
    </dsp:sp>
    <dsp:sp modelId="{390C3234-CD59-4B88-BA03-A1FC913489BC}">
      <dsp:nvSpPr>
        <dsp:cNvPr id="0" name=""/>
        <dsp:cNvSpPr/>
      </dsp:nvSpPr>
      <dsp:spPr>
        <a:xfrm>
          <a:off x="0" y="3015209"/>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Udokumentowanie wszelkich działań podjętych w czasie realizacji projektu, tak aby można było sprawdzić i kontrolować działanie programu.</a:t>
          </a:r>
        </a:p>
      </dsp:txBody>
      <dsp:txXfrm>
        <a:off x="0" y="3015209"/>
        <a:ext cx="6426714" cy="385875"/>
      </dsp:txXfrm>
    </dsp:sp>
    <dsp:sp modelId="{D67B6014-C2E0-4E82-AD31-30B73E23361D}">
      <dsp:nvSpPr>
        <dsp:cNvPr id="0" name=""/>
        <dsp:cNvSpPr/>
      </dsp:nvSpPr>
      <dsp:spPr>
        <a:xfrm>
          <a:off x="1606678" y="2911889"/>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Dokumentacja</a:t>
          </a:r>
        </a:p>
      </dsp:txBody>
      <dsp:txXfrm>
        <a:off x="1616765" y="2921976"/>
        <a:ext cx="4478525" cy="186466"/>
      </dsp:txXfrm>
    </dsp:sp>
    <dsp:sp modelId="{5BA13201-BC84-41C5-9B0A-6D7A889A46B1}">
      <dsp:nvSpPr>
        <dsp:cNvPr id="0" name=""/>
        <dsp:cNvSpPr/>
      </dsp:nvSpPr>
      <dsp:spPr>
        <a:xfrm>
          <a:off x="0" y="3542204"/>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Uruchomienie programu w środowisku jego pracy. Podczas wdrożenia wykonywane są przede wszystkim  dostrajanie aplikacji, szkolenie użytkowników oraz przekazanie aplikacji odbiorcy</a:t>
          </a:r>
        </a:p>
      </dsp:txBody>
      <dsp:txXfrm>
        <a:off x="0" y="3542204"/>
        <a:ext cx="6426714" cy="385875"/>
      </dsp:txXfrm>
    </dsp:sp>
    <dsp:sp modelId="{BBAF3950-0923-448A-8C02-A142D7801463}">
      <dsp:nvSpPr>
        <dsp:cNvPr id="0" name=""/>
        <dsp:cNvSpPr/>
      </dsp:nvSpPr>
      <dsp:spPr>
        <a:xfrm>
          <a:off x="1606678" y="3438884"/>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Instalacja</a:t>
          </a:r>
        </a:p>
      </dsp:txBody>
      <dsp:txXfrm>
        <a:off x="1616765" y="3448971"/>
        <a:ext cx="4478525" cy="186466"/>
      </dsp:txXfrm>
    </dsp:sp>
    <dsp:sp modelId="{64D87B7C-6D9F-4967-9B3F-0FA504D31089}">
      <dsp:nvSpPr>
        <dsp:cNvPr id="0" name=""/>
        <dsp:cNvSpPr/>
      </dsp:nvSpPr>
      <dsp:spPr>
        <a:xfrm>
          <a:off x="0" y="4069199"/>
          <a:ext cx="6426714" cy="385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784" tIns="145796" rIns="498784" bIns="49784" numCol="1" spcCol="1270" anchor="t" anchorCtr="0">
          <a:noAutofit/>
        </a:bodyPr>
        <a:lstStyle/>
        <a:p>
          <a:pPr marL="57150" lvl="1" indent="-57150" algn="l" defTabSz="311150">
            <a:lnSpc>
              <a:spcPct val="90000"/>
            </a:lnSpc>
            <a:spcBef>
              <a:spcPct val="0"/>
            </a:spcBef>
            <a:spcAft>
              <a:spcPct val="15000"/>
            </a:spcAft>
            <a:buChar char="•"/>
          </a:pPr>
          <a:r>
            <a:rPr lang="pl-PL" sz="700" kern="1200" dirty="0"/>
            <a:t>Pielęgnacja i konserwacja programu, dostosowywanie działania aplikacji do zmian prawnych i organizacyjnych oraz usuwanie błędów wynikłych podczas  eksploatacji programu</a:t>
          </a:r>
        </a:p>
      </dsp:txBody>
      <dsp:txXfrm>
        <a:off x="0" y="4069199"/>
        <a:ext cx="6426714" cy="385875"/>
      </dsp:txXfrm>
    </dsp:sp>
    <dsp:sp modelId="{8626CAEB-F7E7-46EF-BD70-D236CB0788E6}">
      <dsp:nvSpPr>
        <dsp:cNvPr id="0" name=""/>
        <dsp:cNvSpPr/>
      </dsp:nvSpPr>
      <dsp:spPr>
        <a:xfrm>
          <a:off x="1606678" y="3965879"/>
          <a:ext cx="4498699"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40" tIns="0" rIns="170040" bIns="0" numCol="1" spcCol="1270" anchor="ctr" anchorCtr="0">
          <a:noAutofit/>
        </a:bodyPr>
        <a:lstStyle/>
        <a:p>
          <a:pPr marL="0" lvl="0" indent="0" algn="r" defTabSz="311150">
            <a:lnSpc>
              <a:spcPct val="90000"/>
            </a:lnSpc>
            <a:spcBef>
              <a:spcPct val="0"/>
            </a:spcBef>
            <a:spcAft>
              <a:spcPct val="35000"/>
            </a:spcAft>
            <a:buNone/>
          </a:pPr>
          <a:r>
            <a:rPr lang="pl-PL" sz="700" kern="1200" dirty="0"/>
            <a:t>Konserwacja</a:t>
          </a:r>
        </a:p>
      </dsp:txBody>
      <dsp:txXfrm>
        <a:off x="1616765" y="3975966"/>
        <a:ext cx="4478525"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29.08.2020</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29.08.2020</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a:t>
            </a:fld>
            <a:endParaRPr lang="pl-PL"/>
          </a:p>
        </p:txBody>
      </p:sp>
    </p:spTree>
    <p:extLst>
      <p:ext uri="{BB962C8B-B14F-4D97-AF65-F5344CB8AC3E}">
        <p14:creationId xmlns:p14="http://schemas.microsoft.com/office/powerpoint/2010/main" val="281502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76</a:t>
            </a:fld>
            <a:endParaRPr lang="pl-PL"/>
          </a:p>
        </p:txBody>
      </p:sp>
    </p:spTree>
    <p:extLst>
      <p:ext uri="{BB962C8B-B14F-4D97-AF65-F5344CB8AC3E}">
        <p14:creationId xmlns:p14="http://schemas.microsoft.com/office/powerpoint/2010/main" val="211852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4992DCBD-C3C8-470E-A2C5-320AB9CD7C37}" type="slidenum">
              <a:rPr lang="pl-PL" smtClean="0"/>
              <a:t>98</a:t>
            </a:fld>
            <a:endParaRPr lang="pl-PL"/>
          </a:p>
        </p:txBody>
      </p:sp>
    </p:spTree>
    <p:extLst>
      <p:ext uri="{BB962C8B-B14F-4D97-AF65-F5344CB8AC3E}">
        <p14:creationId xmlns:p14="http://schemas.microsoft.com/office/powerpoint/2010/main" val="109741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180</a:t>
            </a:fld>
            <a:endParaRPr lang="pl-PL"/>
          </a:p>
        </p:txBody>
      </p:sp>
    </p:spTree>
    <p:extLst>
      <p:ext uri="{BB962C8B-B14F-4D97-AF65-F5344CB8AC3E}">
        <p14:creationId xmlns:p14="http://schemas.microsoft.com/office/powerpoint/2010/main" val="35074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29.08.2020</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29/08/2020</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0" y="841772"/>
            <a:ext cx="6858000" cy="1790700"/>
          </a:xfrm>
        </p:spPr>
        <p:txBody>
          <a:bodyPr anchor="b"/>
          <a:lstStyle>
            <a:lvl1pPr algn="ctr">
              <a:defRPr sz="4500"/>
            </a:lvl1pPr>
          </a:lstStyle>
          <a:p>
            <a:r>
              <a:rPr lang="pl-PL"/>
              <a:t>Kliknij, aby edytować styl</a:t>
            </a:r>
          </a:p>
        </p:txBody>
      </p:sp>
      <p:sp>
        <p:nvSpPr>
          <p:cNvPr id="3" name="Podtytuł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l-PL"/>
              <a:t>Kliknij, aby edytować styl wzorca podtytułu</a:t>
            </a:r>
          </a:p>
        </p:txBody>
      </p:sp>
      <p:sp>
        <p:nvSpPr>
          <p:cNvPr id="4" name="Rectangle 4">
            <a:extLst>
              <a:ext uri="{FF2B5EF4-FFF2-40B4-BE49-F238E27FC236}">
                <a16:creationId xmlns:a16="http://schemas.microsoft.com/office/drawing/2014/main" id="{991C53DA-4471-4BF9-84D6-11686794215E}"/>
              </a:ext>
            </a:extLst>
          </p:cNvPr>
          <p:cNvSpPr>
            <a:spLocks noGrp="1" noChangeArrowheads="1"/>
          </p:cNvSpPr>
          <p:nvPr>
            <p:ph type="dt" sz="half" idx="10"/>
          </p:nvPr>
        </p:nvSpPr>
        <p:spPr>
          <a:ln/>
        </p:spPr>
        <p:txBody>
          <a:bodyPr/>
          <a:lstStyle>
            <a:lvl1pPr>
              <a:defRPr/>
            </a:lvl1pPr>
          </a:lstStyle>
          <a:p>
            <a:pPr>
              <a:defRPr/>
            </a:pPr>
            <a:endParaRPr lang="pl-PL"/>
          </a:p>
        </p:txBody>
      </p:sp>
      <p:sp>
        <p:nvSpPr>
          <p:cNvPr id="5" name="Rectangle 5">
            <a:extLst>
              <a:ext uri="{FF2B5EF4-FFF2-40B4-BE49-F238E27FC236}">
                <a16:creationId xmlns:a16="http://schemas.microsoft.com/office/drawing/2014/main" id="{99C8ABCA-E533-4651-8B29-43E46A87F6B6}"/>
              </a:ext>
            </a:extLst>
          </p:cNvPr>
          <p:cNvSpPr>
            <a:spLocks noGrp="1" noChangeArrowheads="1"/>
          </p:cNvSpPr>
          <p:nvPr>
            <p:ph type="ftr" sz="quarter" idx="11"/>
          </p:nvPr>
        </p:nvSpPr>
        <p:spPr>
          <a:ln/>
        </p:spPr>
        <p:txBody>
          <a:bodyPr/>
          <a:lstStyle>
            <a:lvl1pPr>
              <a:defRPr/>
            </a:lvl1pPr>
          </a:lstStyle>
          <a:p>
            <a:pPr>
              <a:defRPr/>
            </a:pPr>
            <a:endParaRPr lang="pl-PL"/>
          </a:p>
        </p:txBody>
      </p:sp>
      <p:sp>
        <p:nvSpPr>
          <p:cNvPr id="6" name="Rectangle 6">
            <a:extLst>
              <a:ext uri="{FF2B5EF4-FFF2-40B4-BE49-F238E27FC236}">
                <a16:creationId xmlns:a16="http://schemas.microsoft.com/office/drawing/2014/main" id="{17E0B11A-0A18-4FF7-9B31-6F93598906A2}"/>
              </a:ext>
            </a:extLst>
          </p:cNvPr>
          <p:cNvSpPr>
            <a:spLocks noGrp="1" noChangeArrowheads="1"/>
          </p:cNvSpPr>
          <p:nvPr>
            <p:ph type="sldNum" sz="quarter" idx="12"/>
          </p:nvPr>
        </p:nvSpPr>
        <p:spPr>
          <a:ln/>
        </p:spPr>
        <p:txBody>
          <a:bodyPr/>
          <a:lstStyle>
            <a:lvl1pPr>
              <a:defRPr/>
            </a:lvl1pPr>
          </a:lstStyle>
          <a:p>
            <a:fld id="{87A88A29-F40E-4377-84B4-FCE8E1124875}" type="slidenum">
              <a:rPr lang="pl-PL" altLang="pl-PL"/>
              <a:pPr/>
              <a:t>‹#›</a:t>
            </a:fld>
            <a:endParaRPr lang="pl-PL" altLang="pl-PL"/>
          </a:p>
        </p:txBody>
      </p:sp>
    </p:spTree>
    <p:extLst>
      <p:ext uri="{BB962C8B-B14F-4D97-AF65-F5344CB8AC3E}">
        <p14:creationId xmlns:p14="http://schemas.microsoft.com/office/powerpoint/2010/main" val="16706796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a:extLst>
              <a:ext uri="{FF2B5EF4-FFF2-40B4-BE49-F238E27FC236}">
                <a16:creationId xmlns:a16="http://schemas.microsoft.com/office/drawing/2014/main" id="{221E36EB-652B-4B30-B020-21251BAA8EBD}"/>
              </a:ext>
            </a:extLst>
          </p:cNvPr>
          <p:cNvSpPr>
            <a:spLocks noGrp="1" noChangeArrowheads="1"/>
          </p:cNvSpPr>
          <p:nvPr>
            <p:ph type="dt" sz="half" idx="10"/>
          </p:nvPr>
        </p:nvSpPr>
        <p:spPr>
          <a:ln/>
        </p:spPr>
        <p:txBody>
          <a:bodyPr/>
          <a:lstStyle>
            <a:lvl1pPr>
              <a:defRPr/>
            </a:lvl1pPr>
          </a:lstStyle>
          <a:p>
            <a:pPr>
              <a:defRPr/>
            </a:pPr>
            <a:endParaRPr lang="pl-PL"/>
          </a:p>
        </p:txBody>
      </p:sp>
      <p:sp>
        <p:nvSpPr>
          <p:cNvPr id="4" name="Rectangle 5">
            <a:extLst>
              <a:ext uri="{FF2B5EF4-FFF2-40B4-BE49-F238E27FC236}">
                <a16:creationId xmlns:a16="http://schemas.microsoft.com/office/drawing/2014/main" id="{17EE6E84-0C1B-46E2-91BD-E2ED151BCCC2}"/>
              </a:ext>
            </a:extLst>
          </p:cNvPr>
          <p:cNvSpPr>
            <a:spLocks noGrp="1" noChangeArrowheads="1"/>
          </p:cNvSpPr>
          <p:nvPr>
            <p:ph type="ftr" sz="quarter" idx="11"/>
          </p:nvPr>
        </p:nvSpPr>
        <p:spPr>
          <a:ln/>
        </p:spPr>
        <p:txBody>
          <a:bodyPr/>
          <a:lstStyle>
            <a:lvl1pPr>
              <a:defRPr/>
            </a:lvl1pPr>
          </a:lstStyle>
          <a:p>
            <a:pPr>
              <a:defRPr/>
            </a:pPr>
            <a:endParaRPr lang="pl-PL"/>
          </a:p>
        </p:txBody>
      </p:sp>
      <p:sp>
        <p:nvSpPr>
          <p:cNvPr id="5" name="Rectangle 6">
            <a:extLst>
              <a:ext uri="{FF2B5EF4-FFF2-40B4-BE49-F238E27FC236}">
                <a16:creationId xmlns:a16="http://schemas.microsoft.com/office/drawing/2014/main" id="{256AFDD7-A730-44D6-9078-FF003972A6AC}"/>
              </a:ext>
            </a:extLst>
          </p:cNvPr>
          <p:cNvSpPr>
            <a:spLocks noGrp="1" noChangeArrowheads="1"/>
          </p:cNvSpPr>
          <p:nvPr>
            <p:ph type="sldNum" sz="quarter" idx="12"/>
          </p:nvPr>
        </p:nvSpPr>
        <p:spPr>
          <a:ln/>
        </p:spPr>
        <p:txBody>
          <a:bodyPr/>
          <a:lstStyle>
            <a:lvl1pPr>
              <a:defRPr/>
            </a:lvl1pPr>
          </a:lstStyle>
          <a:p>
            <a:fld id="{EFC89DB0-7FBD-462B-8113-393D7AA51305}" type="slidenum">
              <a:rPr lang="pl-PL" altLang="pl-PL"/>
              <a:pPr/>
              <a:t>‹#›</a:t>
            </a:fld>
            <a:endParaRPr lang="pl-PL" altLang="pl-PL"/>
          </a:p>
        </p:txBody>
      </p:sp>
    </p:spTree>
    <p:extLst>
      <p:ext uri="{BB962C8B-B14F-4D97-AF65-F5344CB8AC3E}">
        <p14:creationId xmlns:p14="http://schemas.microsoft.com/office/powerpoint/2010/main" val="22089221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5D178543-D28C-4E35-901C-D5E09D0A6D13}"/>
              </a:ext>
            </a:extLst>
          </p:cNvPr>
          <p:cNvSpPr>
            <a:spLocks noGrp="1" noChangeArrowheads="1"/>
          </p:cNvSpPr>
          <p:nvPr>
            <p:ph type="dt" sz="half" idx="10"/>
          </p:nvPr>
        </p:nvSpPr>
        <p:spPr>
          <a:ln/>
        </p:spPr>
        <p:txBody>
          <a:bodyPr/>
          <a:lstStyle>
            <a:lvl1pPr>
              <a:defRPr/>
            </a:lvl1pPr>
          </a:lstStyle>
          <a:p>
            <a:pPr>
              <a:defRPr/>
            </a:pPr>
            <a:endParaRPr lang="pl-PL"/>
          </a:p>
        </p:txBody>
      </p:sp>
      <p:sp>
        <p:nvSpPr>
          <p:cNvPr id="5" name="Rectangle 5">
            <a:extLst>
              <a:ext uri="{FF2B5EF4-FFF2-40B4-BE49-F238E27FC236}">
                <a16:creationId xmlns:a16="http://schemas.microsoft.com/office/drawing/2014/main" id="{115729C4-42CF-46F7-BE57-9A8AF5858A3F}"/>
              </a:ext>
            </a:extLst>
          </p:cNvPr>
          <p:cNvSpPr>
            <a:spLocks noGrp="1" noChangeArrowheads="1"/>
          </p:cNvSpPr>
          <p:nvPr>
            <p:ph type="ftr" sz="quarter" idx="11"/>
          </p:nvPr>
        </p:nvSpPr>
        <p:spPr>
          <a:ln/>
        </p:spPr>
        <p:txBody>
          <a:bodyPr/>
          <a:lstStyle>
            <a:lvl1pPr>
              <a:defRPr/>
            </a:lvl1pPr>
          </a:lstStyle>
          <a:p>
            <a:pPr>
              <a:defRPr/>
            </a:pPr>
            <a:endParaRPr lang="pl-PL"/>
          </a:p>
        </p:txBody>
      </p:sp>
      <p:sp>
        <p:nvSpPr>
          <p:cNvPr id="6" name="Rectangle 6">
            <a:extLst>
              <a:ext uri="{FF2B5EF4-FFF2-40B4-BE49-F238E27FC236}">
                <a16:creationId xmlns:a16="http://schemas.microsoft.com/office/drawing/2014/main" id="{0C3A4D84-A1C9-4752-807E-B3DA819ACAD6}"/>
              </a:ext>
            </a:extLst>
          </p:cNvPr>
          <p:cNvSpPr>
            <a:spLocks noGrp="1" noChangeArrowheads="1"/>
          </p:cNvSpPr>
          <p:nvPr>
            <p:ph type="sldNum" sz="quarter" idx="12"/>
          </p:nvPr>
        </p:nvSpPr>
        <p:spPr>
          <a:ln/>
        </p:spPr>
        <p:txBody>
          <a:bodyPr/>
          <a:lstStyle>
            <a:lvl1pPr>
              <a:defRPr/>
            </a:lvl1pPr>
          </a:lstStyle>
          <a:p>
            <a:fld id="{16927598-5EE4-4667-9B23-20A2FD76F862}" type="slidenum">
              <a:rPr lang="pl-PL" altLang="pl-PL"/>
              <a:pPr/>
              <a:t>‹#›</a:t>
            </a:fld>
            <a:endParaRPr lang="pl-PL" altLang="pl-PL"/>
          </a:p>
        </p:txBody>
      </p:sp>
    </p:spTree>
    <p:extLst>
      <p:ext uri="{BB962C8B-B14F-4D97-AF65-F5344CB8AC3E}">
        <p14:creationId xmlns:p14="http://schemas.microsoft.com/office/powerpoint/2010/main" val="35604284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5800" y="1485900"/>
            <a:ext cx="3810000" cy="30861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485900"/>
            <a:ext cx="3810000" cy="30861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a:extLst>
              <a:ext uri="{FF2B5EF4-FFF2-40B4-BE49-F238E27FC236}">
                <a16:creationId xmlns:a16="http://schemas.microsoft.com/office/drawing/2014/main" id="{3C23F812-7040-49A3-9190-F97922ACF7DB}"/>
              </a:ext>
            </a:extLst>
          </p:cNvPr>
          <p:cNvSpPr>
            <a:spLocks noGrp="1" noChangeArrowheads="1"/>
          </p:cNvSpPr>
          <p:nvPr>
            <p:ph type="dt" sz="half" idx="10"/>
          </p:nvPr>
        </p:nvSpPr>
        <p:spPr>
          <a:ln/>
        </p:spPr>
        <p:txBody>
          <a:bodyPr/>
          <a:lstStyle>
            <a:lvl1pPr>
              <a:defRPr/>
            </a:lvl1pPr>
          </a:lstStyle>
          <a:p>
            <a:pPr>
              <a:defRPr/>
            </a:pPr>
            <a:endParaRPr lang="pl-PL"/>
          </a:p>
        </p:txBody>
      </p:sp>
      <p:sp>
        <p:nvSpPr>
          <p:cNvPr id="6" name="Rectangle 5">
            <a:extLst>
              <a:ext uri="{FF2B5EF4-FFF2-40B4-BE49-F238E27FC236}">
                <a16:creationId xmlns:a16="http://schemas.microsoft.com/office/drawing/2014/main" id="{459353C2-CDB0-45DE-AE60-E05C65D1B5E8}"/>
              </a:ext>
            </a:extLst>
          </p:cNvPr>
          <p:cNvSpPr>
            <a:spLocks noGrp="1" noChangeArrowheads="1"/>
          </p:cNvSpPr>
          <p:nvPr>
            <p:ph type="ftr" sz="quarter" idx="11"/>
          </p:nvPr>
        </p:nvSpPr>
        <p:spPr>
          <a:ln/>
        </p:spPr>
        <p:txBody>
          <a:bodyPr/>
          <a:lstStyle>
            <a:lvl1pPr>
              <a:defRPr/>
            </a:lvl1pPr>
          </a:lstStyle>
          <a:p>
            <a:pPr>
              <a:defRPr/>
            </a:pPr>
            <a:endParaRPr lang="pl-PL"/>
          </a:p>
        </p:txBody>
      </p:sp>
      <p:sp>
        <p:nvSpPr>
          <p:cNvPr id="7" name="Rectangle 6">
            <a:extLst>
              <a:ext uri="{FF2B5EF4-FFF2-40B4-BE49-F238E27FC236}">
                <a16:creationId xmlns:a16="http://schemas.microsoft.com/office/drawing/2014/main" id="{785D6DEA-2F4D-4509-B564-C275C23A19EE}"/>
              </a:ext>
            </a:extLst>
          </p:cNvPr>
          <p:cNvSpPr>
            <a:spLocks noGrp="1" noChangeArrowheads="1"/>
          </p:cNvSpPr>
          <p:nvPr>
            <p:ph type="sldNum" sz="quarter" idx="12"/>
          </p:nvPr>
        </p:nvSpPr>
        <p:spPr>
          <a:ln/>
        </p:spPr>
        <p:txBody>
          <a:bodyPr/>
          <a:lstStyle>
            <a:lvl1pPr>
              <a:defRPr/>
            </a:lvl1pPr>
          </a:lstStyle>
          <a:p>
            <a:fld id="{B2F776DD-9CC9-4698-906A-FDED1F40D2D1}" type="slidenum">
              <a:rPr lang="pl-PL" altLang="pl-PL"/>
              <a:pPr/>
              <a:t>‹#›</a:t>
            </a:fld>
            <a:endParaRPr lang="pl-PL" altLang="pl-PL"/>
          </a:p>
        </p:txBody>
      </p:sp>
    </p:spTree>
    <p:extLst>
      <p:ext uri="{BB962C8B-B14F-4D97-AF65-F5344CB8AC3E}">
        <p14:creationId xmlns:p14="http://schemas.microsoft.com/office/powerpoint/2010/main" val="11106308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Date Placeholder 6"/>
          <p:cNvSpPr>
            <a:spLocks noGrp="1"/>
          </p:cNvSpPr>
          <p:nvPr>
            <p:ph type="dt" sz="half" idx="10"/>
          </p:nvPr>
        </p:nvSpPr>
        <p:spPr>
          <a:xfrm>
            <a:off x="352426" y="4907757"/>
            <a:ext cx="1466850" cy="185738"/>
          </a:xfrm>
          <a:prstGeom prst="rect">
            <a:avLst/>
          </a:prstGeom>
        </p:spPr>
        <p:txBody>
          <a:bodyPr/>
          <a:lstStyle/>
          <a:p>
            <a:fld id="{F587246A-C8CD-466D-BFE7-D7D5CC81C05C}" type="datetimeFigureOut">
              <a:rPr lang="pl-PL" smtClean="0"/>
              <a:t>29.08.2020</a:t>
            </a:fld>
            <a:endParaRPr lang="pl-PL"/>
          </a:p>
        </p:txBody>
      </p:sp>
      <p:sp>
        <p:nvSpPr>
          <p:cNvPr id="12" name="Slide Number Placeholder 11"/>
          <p:cNvSpPr>
            <a:spLocks noGrp="1"/>
          </p:cNvSpPr>
          <p:nvPr>
            <p:ph type="sldNum" sz="quarter" idx="11"/>
          </p:nvPr>
        </p:nvSpPr>
        <p:spPr/>
        <p:txBody>
          <a:bodyPr/>
          <a:lstStyle/>
          <a:p>
            <a:fld id="{5F69B5D1-B70C-4C74-ABB9-5C6172C0A31B}" type="slidenum">
              <a:rPr lang="pl-PL" smtClean="0"/>
              <a:t>‹#›</a:t>
            </a:fld>
            <a:endParaRPr lang="pl-PL"/>
          </a:p>
        </p:txBody>
      </p:sp>
      <p:sp>
        <p:nvSpPr>
          <p:cNvPr id="13" name="Footer Placeholder 12"/>
          <p:cNvSpPr>
            <a:spLocks noGrp="1"/>
          </p:cNvSpPr>
          <p:nvPr>
            <p:ph type="ftr" sz="quarter" idx="12"/>
          </p:nvPr>
        </p:nvSpPr>
        <p:spPr/>
        <p:txBody>
          <a:bodyPr/>
          <a:lstStyle/>
          <a:p>
            <a:endParaRPr lang="pl-PL"/>
          </a:p>
        </p:txBody>
      </p:sp>
    </p:spTree>
    <p:extLst>
      <p:ext uri="{BB962C8B-B14F-4D97-AF65-F5344CB8AC3E}">
        <p14:creationId xmlns:p14="http://schemas.microsoft.com/office/powerpoint/2010/main" val="328383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Ref idx="1003">
        <a:schemeClr val="bg1"/>
      </p:bgRef>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806" r:id="rId55"/>
    <p:sldLayoutId id="2147483807" r:id="rId56"/>
    <p:sldLayoutId id="2147483808" r:id="rId57"/>
    <p:sldLayoutId id="2147483809" r:id="rId58"/>
    <p:sldLayoutId id="2147483810" r:id="rId59"/>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8.xml"/></Relationships>
</file>

<file path=ppt/slides/_rels/slide10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12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72.jp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72.jp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72.jp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hyperlink" Target="https://en.wikipedia.org/wiki/Public_address_system" TargetMode="External"/><Relationship Id="rId2" Type="http://schemas.openxmlformats.org/officeDocument/2006/relationships/image" Target="../media/image74.jpg"/><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hyperlink" Target="https://en.wikipedia.org/wiki/Public_address_system" TargetMode="External"/><Relationship Id="rId2" Type="http://schemas.openxmlformats.org/officeDocument/2006/relationships/image" Target="../media/image74.jp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hyperlink" Target="https://instytutact.pl/terapia-akceptacji-zaangazowania/" TargetMode="External"/><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4.xml.rels><?xml version="1.0" encoding="UTF-8" standalone="yes"?>
<Relationships xmlns="http://schemas.openxmlformats.org/package/2006/relationships"><Relationship Id="rId3" Type="http://schemas.openxmlformats.org/officeDocument/2006/relationships/hyperlink" Target="https://en.wikipedia.org/wiki/Android_application_package"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hyperlink" Target="mailto:mail.szkolenia@comarch.p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ozilla/geckodriver/" TargetMode="External"/><Relationship Id="rId7" Type="http://schemas.openxmlformats.org/officeDocument/2006/relationships/hyperlink" Target="https://webkit.org/blog/6900/webdriver-support-in-safari-10/" TargetMode="External"/><Relationship Id="rId2" Type="http://schemas.openxmlformats.org/officeDocument/2006/relationships/hyperlink" Target="https://sites.google.com/a/chromium.org/chromedriver/" TargetMode="External"/><Relationship Id="rId1" Type="http://schemas.openxmlformats.org/officeDocument/2006/relationships/slideLayout" Target="../slideLayouts/slideLayout14.xml"/><Relationship Id="rId6" Type="http://schemas.openxmlformats.org/officeDocument/2006/relationships/hyperlink" Target="https://github.com/operasoftware/operaprestodriver" TargetMode="External"/><Relationship Id="rId5" Type="http://schemas.openxmlformats.org/officeDocument/2006/relationships/hyperlink" Target="https://github.com/operasoftware/operachromiumdriver/" TargetMode="External"/><Relationship Id="rId4" Type="http://schemas.openxmlformats.org/officeDocument/2006/relationships/hyperlink" Target="https://developer.microsoft.com/en-us/microsoft-edge/tools/webdriv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9.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9.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59.xml"/><Relationship Id="rId5" Type="http://schemas.openxmlformats.org/officeDocument/2006/relationships/image" Target="../media/image43.gif"/><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8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8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xfrm>
            <a:off x="457200" y="2557794"/>
            <a:ext cx="8229599" cy="1026962"/>
          </a:xfrm>
        </p:spPr>
        <p:txBody>
          <a:bodyPr/>
          <a:lstStyle/>
          <a:p>
            <a:r>
              <a:rPr lang="pl-PL" dirty="0"/>
              <a:t>CENTRUM SZKOLENIOWE COMARCH</a:t>
            </a:r>
            <a:endParaRPr lang="en-GB" dirty="0"/>
          </a:p>
        </p:txBody>
      </p:sp>
      <p:sp>
        <p:nvSpPr>
          <p:cNvPr id="9" name="Podtytuł 8"/>
          <p:cNvSpPr>
            <a:spLocks noGrp="1"/>
          </p:cNvSpPr>
          <p:nvPr>
            <p:ph type="subTitle" idx="1"/>
          </p:nvPr>
        </p:nvSpPr>
        <p:spPr/>
        <p:txBody>
          <a:bodyPr/>
          <a:lstStyle/>
          <a:p>
            <a:r>
              <a:rPr lang="pl-PL" dirty="0"/>
              <a:t>SZKOLENIE:  Profesjonalne testowanie oprogramowania zgodne ze standardem ISTQB</a:t>
            </a:r>
            <a:endParaRPr lang="en-GB" dirty="0"/>
          </a:p>
        </p:txBody>
      </p:sp>
      <p:sp>
        <p:nvSpPr>
          <p:cNvPr id="10" name="Symbol zastępczy tekstu 9"/>
          <p:cNvSpPr>
            <a:spLocks noGrp="1"/>
          </p:cNvSpPr>
          <p:nvPr>
            <p:ph type="body" sz="quarter" idx="10"/>
          </p:nvPr>
        </p:nvSpPr>
        <p:spPr>
          <a:xfrm>
            <a:off x="457200" y="4127525"/>
            <a:ext cx="4000500" cy="279757"/>
          </a:xfrm>
        </p:spPr>
        <p:txBody>
          <a:bodyPr/>
          <a:lstStyle/>
          <a:p>
            <a:r>
              <a:rPr lang="pl-PL" dirty="0"/>
              <a:t>Marcin Albiniak</a:t>
            </a:r>
            <a:endParaRPr lang="en-GB" dirty="0"/>
          </a:p>
        </p:txBody>
      </p:sp>
      <p:sp>
        <p:nvSpPr>
          <p:cNvPr id="11" name="Symbol zastępczy tekstu 10"/>
          <p:cNvSpPr>
            <a:spLocks noGrp="1"/>
          </p:cNvSpPr>
          <p:nvPr>
            <p:ph type="body" sz="quarter" idx="11"/>
          </p:nvPr>
        </p:nvSpPr>
        <p:spPr>
          <a:xfrm>
            <a:off x="457200" y="4407282"/>
            <a:ext cx="4000500" cy="279757"/>
          </a:xfrm>
        </p:spPr>
        <p:txBody>
          <a:bodyPr/>
          <a:lstStyle/>
          <a:p>
            <a:r>
              <a:rPr lang="pl-PL" dirty="0"/>
              <a:t>trener</a:t>
            </a:r>
            <a:endParaRPr lang="en-GB" dirty="0"/>
          </a:p>
        </p:txBody>
      </p:sp>
    </p:spTree>
    <p:extLst>
      <p:ext uri="{BB962C8B-B14F-4D97-AF65-F5344CB8AC3E}">
        <p14:creationId xmlns:p14="http://schemas.microsoft.com/office/powerpoint/2010/main" val="517108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887E91E-BEBF-4F8B-9782-65216AC2F7E0}"/>
              </a:ext>
            </a:extLst>
          </p:cNvPr>
          <p:cNvSpPr>
            <a:spLocks noGrp="1"/>
          </p:cNvSpPr>
          <p:nvPr>
            <p:ph type="body" sz="quarter" idx="27"/>
          </p:nvPr>
        </p:nvSpPr>
        <p:spPr/>
        <p:txBody>
          <a:bodyPr/>
          <a:lstStyle/>
          <a:p>
            <a:r>
              <a:rPr lang="pl-PL" dirty="0" err="1">
                <a:solidFill>
                  <a:schemeClr val="bg2">
                    <a:lumMod val="25000"/>
                  </a:schemeClr>
                </a:solidFill>
              </a:rPr>
              <a:t>Selenium</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p>
          <a:p>
            <a:r>
              <a:rPr lang="pl-PL" dirty="0">
                <a:solidFill>
                  <a:schemeClr val="bg2">
                    <a:lumMod val="25000"/>
                  </a:schemeClr>
                </a:solidFill>
              </a:rPr>
              <a:t>HP </a:t>
            </a:r>
            <a:r>
              <a:rPr lang="pl-PL" dirty="0" err="1">
                <a:solidFill>
                  <a:schemeClr val="bg2">
                    <a:lumMod val="25000"/>
                  </a:schemeClr>
                </a:solidFill>
              </a:rPr>
              <a:t>Unified</a:t>
            </a:r>
            <a:r>
              <a:rPr lang="pl-PL" dirty="0">
                <a:solidFill>
                  <a:schemeClr val="bg2">
                    <a:lumMod val="25000"/>
                  </a:schemeClr>
                </a:solidFill>
              </a:rPr>
              <a:t> </a:t>
            </a:r>
            <a:r>
              <a:rPr lang="pl-PL" dirty="0" err="1">
                <a:solidFill>
                  <a:schemeClr val="bg2">
                    <a:lumMod val="25000"/>
                  </a:schemeClr>
                </a:solidFill>
              </a:rPr>
              <a:t>Functional</a:t>
            </a:r>
            <a:r>
              <a:rPr lang="pl-PL" dirty="0">
                <a:solidFill>
                  <a:schemeClr val="bg2">
                    <a:lumMod val="25000"/>
                  </a:schemeClr>
                </a:solidFill>
              </a:rPr>
              <a:t> </a:t>
            </a:r>
            <a:r>
              <a:rPr lang="pl-PL" dirty="0" err="1">
                <a:solidFill>
                  <a:schemeClr val="bg2">
                    <a:lumMod val="25000"/>
                  </a:schemeClr>
                </a:solidFill>
              </a:rPr>
              <a:t>Testing</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Ranorex</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TestComplete</a:t>
            </a:r>
            <a:r>
              <a:rPr lang="pl-PL" dirty="0">
                <a:solidFill>
                  <a:schemeClr val="bg2">
                    <a:lumMod val="25000"/>
                  </a:schemeClr>
                </a:solidFill>
              </a:rPr>
              <a:t> </a:t>
            </a:r>
            <a:r>
              <a:rPr lang="pl-PL" dirty="0" err="1">
                <a:solidFill>
                  <a:schemeClr val="bg2">
                    <a:lumMod val="25000"/>
                  </a:schemeClr>
                </a:solidFill>
              </a:rPr>
              <a:t>SmartBear</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a:solidFill>
                  <a:schemeClr val="bg2">
                    <a:lumMod val="25000"/>
                  </a:schemeClr>
                </a:solidFill>
              </a:rPr>
              <a:t>Robot Framework (</a:t>
            </a:r>
            <a:r>
              <a:rPr lang="pl-PL" dirty="0" err="1">
                <a:solidFill>
                  <a:schemeClr val="bg2">
                    <a:lumMod val="25000"/>
                  </a:schemeClr>
                </a:solidFill>
              </a:rPr>
              <a:t>opensource</a:t>
            </a:r>
            <a:r>
              <a:rPr lang="pl-PL" dirty="0">
                <a:solidFill>
                  <a:schemeClr val="bg2">
                    <a:lumMod val="25000"/>
                  </a:schemeClr>
                </a:solidFill>
              </a:rPr>
              <a:t>)</a:t>
            </a:r>
          </a:p>
          <a:p>
            <a:r>
              <a:rPr lang="pl-PL" dirty="0" err="1">
                <a:solidFill>
                  <a:schemeClr val="bg2">
                    <a:lumMod val="25000"/>
                  </a:schemeClr>
                </a:solidFill>
              </a:rPr>
              <a:t>Sahi</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Watir</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p>
          <a:p>
            <a:r>
              <a:rPr lang="pl-PL" dirty="0" err="1">
                <a:solidFill>
                  <a:schemeClr val="bg2">
                    <a:lumMod val="25000"/>
                  </a:schemeClr>
                </a:solidFill>
              </a:rPr>
              <a:t>Telerik</a:t>
            </a:r>
            <a:r>
              <a:rPr lang="pl-PL" dirty="0">
                <a:solidFill>
                  <a:schemeClr val="bg2">
                    <a:lumMod val="25000"/>
                  </a:schemeClr>
                </a:solidFill>
              </a:rPr>
              <a:t> Test Studio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Cypress</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Katalon</a:t>
            </a:r>
            <a:r>
              <a:rPr lang="pl-PL" dirty="0">
                <a:solidFill>
                  <a:schemeClr val="bg2">
                    <a:lumMod val="25000"/>
                  </a:schemeClr>
                </a:solidFill>
              </a:rPr>
              <a:t> Studio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p:txBody>
      </p:sp>
      <p:sp>
        <p:nvSpPr>
          <p:cNvPr id="3" name="Tytuł 2">
            <a:extLst>
              <a:ext uri="{FF2B5EF4-FFF2-40B4-BE49-F238E27FC236}">
                <a16:creationId xmlns:a16="http://schemas.microsoft.com/office/drawing/2014/main" id="{8D7FE18C-825E-4271-A575-21074A5496F4}"/>
              </a:ext>
            </a:extLst>
          </p:cNvPr>
          <p:cNvSpPr>
            <a:spLocks noGrp="1"/>
          </p:cNvSpPr>
          <p:nvPr>
            <p:ph type="title"/>
          </p:nvPr>
        </p:nvSpPr>
        <p:spPr/>
        <p:txBody>
          <a:bodyPr/>
          <a:lstStyle/>
          <a:p>
            <a:r>
              <a:rPr lang="pl-PL" dirty="0"/>
              <a:t>Środowiska automatyzacji testów</a:t>
            </a:r>
          </a:p>
        </p:txBody>
      </p:sp>
    </p:spTree>
    <p:extLst>
      <p:ext uri="{BB962C8B-B14F-4D97-AF65-F5344CB8AC3E}">
        <p14:creationId xmlns:p14="http://schemas.microsoft.com/office/powerpoint/2010/main" val="2237127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3ADFDDB-2920-4330-BF20-6150CE4F97FE}"/>
              </a:ext>
            </a:extLst>
          </p:cNvPr>
          <p:cNvSpPr>
            <a:spLocks noGrp="1"/>
          </p:cNvSpPr>
          <p:nvPr>
            <p:ph type="title"/>
          </p:nvPr>
        </p:nvSpPr>
        <p:spPr>
          <a:xfrm>
            <a:off x="457200" y="205979"/>
            <a:ext cx="8229600" cy="857250"/>
          </a:xfrm>
        </p:spPr>
        <p:txBody>
          <a:bodyPr anchor="b">
            <a:normAutofit/>
          </a:bodyPr>
          <a:lstStyle/>
          <a:p>
            <a:r>
              <a:rPr lang="pl-PL" dirty="0"/>
              <a:t>Co odróżnia scenariusze testowe od przypadków użycia systemu?</a:t>
            </a:r>
          </a:p>
        </p:txBody>
      </p:sp>
      <p:pic>
        <p:nvPicPr>
          <p:cNvPr id="5" name="Grafika 4" descr="Labirynt">
            <a:extLst>
              <a:ext uri="{FF2B5EF4-FFF2-40B4-BE49-F238E27FC236}">
                <a16:creationId xmlns:a16="http://schemas.microsoft.com/office/drawing/2014/main" id="{D9B89504-73F1-42BA-9EEA-F07BDC3B3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750" y="1485900"/>
            <a:ext cx="3086100" cy="3086100"/>
          </a:xfrm>
          <a:prstGeom prst="rect">
            <a:avLst/>
          </a:prstGeom>
        </p:spPr>
      </p:pic>
      <p:sp>
        <p:nvSpPr>
          <p:cNvPr id="2" name="Symbol zastępczy tekstu 1">
            <a:extLst>
              <a:ext uri="{FF2B5EF4-FFF2-40B4-BE49-F238E27FC236}">
                <a16:creationId xmlns:a16="http://schemas.microsoft.com/office/drawing/2014/main" id="{CD0C5892-E6A9-4F9A-A288-879AC87946AB}"/>
              </a:ext>
            </a:extLst>
          </p:cNvPr>
          <p:cNvSpPr>
            <a:spLocks noGrp="1"/>
          </p:cNvSpPr>
          <p:nvPr>
            <p:ph sz="half" idx="2"/>
          </p:nvPr>
        </p:nvSpPr>
        <p:spPr>
          <a:xfrm>
            <a:off x="4648200" y="1485900"/>
            <a:ext cx="3810000" cy="3086100"/>
          </a:xfrm>
        </p:spPr>
        <p:txBody>
          <a:bodyPr>
            <a:normAutofit/>
          </a:bodyPr>
          <a:lstStyle/>
          <a:p>
            <a:pPr>
              <a:lnSpc>
                <a:spcPct val="90000"/>
              </a:lnSpc>
            </a:pPr>
            <a:r>
              <a:rPr lang="pl-PL" sz="1500"/>
              <a:t>Scenariusze są bardziej szczegółowe, ponieważ głównym zadaniem i założeniem jest przygotowanie do weryfikacji wszystkich dostępnych funkcji w aplikacji.</a:t>
            </a:r>
          </a:p>
          <a:p>
            <a:pPr>
              <a:lnSpc>
                <a:spcPct val="90000"/>
              </a:lnSpc>
            </a:pPr>
            <a:endParaRPr lang="pl-PL" sz="1500"/>
          </a:p>
          <a:p>
            <a:pPr>
              <a:lnSpc>
                <a:spcPct val="90000"/>
              </a:lnSpc>
            </a:pPr>
            <a:r>
              <a:rPr lang="pl-PL" sz="1500"/>
              <a:t>Nie oznacza to, że przypadki użycia są nam kompletnie nieprzydatne. Jeśli zostały stworzone na etapie analizy to możemy je wykorzystać właśnie w procesie tworzenia scenariuszy testowych.</a:t>
            </a:r>
          </a:p>
        </p:txBody>
      </p:sp>
    </p:spTree>
    <p:extLst>
      <p:ext uri="{BB962C8B-B14F-4D97-AF65-F5344CB8AC3E}">
        <p14:creationId xmlns:p14="http://schemas.microsoft.com/office/powerpoint/2010/main" val="330371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F1F4FF6-66DA-416C-8F90-FCAFD211C6D2}"/>
              </a:ext>
            </a:extLst>
          </p:cNvPr>
          <p:cNvSpPr>
            <a:spLocks noGrp="1"/>
          </p:cNvSpPr>
          <p:nvPr>
            <p:ph type="body" sz="quarter" idx="27"/>
          </p:nvPr>
        </p:nvSpPr>
        <p:spPr>
          <a:xfrm>
            <a:off x="457200" y="853640"/>
            <a:ext cx="8235950" cy="1851460"/>
          </a:xfrm>
        </p:spPr>
        <p:txBody>
          <a:bodyPr/>
          <a:lstStyle/>
          <a:p>
            <a:r>
              <a:rPr lang="pl-PL" dirty="0"/>
              <a:t>Dobrze jest, aby powstawały na etapie analitycznym (czyli przed etapem wdrażania), gdyż wtedy bardzo dobrze uzupełniają dokumentację. Nie jest to jednak regułą i czasem scenariusze powstają w innym momencie np. w końcowej fazie wdrożenia. W takim przypadku są one pisane w oparciu o już funkcjonującą wersję testową systemu.</a:t>
            </a:r>
          </a:p>
        </p:txBody>
      </p:sp>
      <p:sp>
        <p:nvSpPr>
          <p:cNvPr id="3" name="Tytuł 2">
            <a:extLst>
              <a:ext uri="{FF2B5EF4-FFF2-40B4-BE49-F238E27FC236}">
                <a16:creationId xmlns:a16="http://schemas.microsoft.com/office/drawing/2014/main" id="{E371C5D6-D357-4645-B2C3-E26CF75D5E5E}"/>
              </a:ext>
            </a:extLst>
          </p:cNvPr>
          <p:cNvSpPr>
            <a:spLocks noGrp="1"/>
          </p:cNvSpPr>
          <p:nvPr>
            <p:ph type="title"/>
          </p:nvPr>
        </p:nvSpPr>
        <p:spPr/>
        <p:txBody>
          <a:bodyPr/>
          <a:lstStyle/>
          <a:p>
            <a:r>
              <a:rPr lang="pl-PL" dirty="0"/>
              <a:t>Kiedy powinniśmy pisać scenariusze testowe?</a:t>
            </a:r>
          </a:p>
        </p:txBody>
      </p:sp>
      <p:pic>
        <p:nvPicPr>
          <p:cNvPr id="5" name="Grafika 4" descr="Żołądź">
            <a:extLst>
              <a:ext uri="{FF2B5EF4-FFF2-40B4-BE49-F238E27FC236}">
                <a16:creationId xmlns:a16="http://schemas.microsoft.com/office/drawing/2014/main" id="{C75D47CC-3493-4C54-820A-4089F51B0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9673" y="2637451"/>
            <a:ext cx="1783123" cy="1783123"/>
          </a:xfrm>
          <a:prstGeom prst="rect">
            <a:avLst/>
          </a:prstGeom>
        </p:spPr>
      </p:pic>
    </p:spTree>
    <p:extLst>
      <p:ext uri="{BB962C8B-B14F-4D97-AF65-F5344CB8AC3E}">
        <p14:creationId xmlns:p14="http://schemas.microsoft.com/office/powerpoint/2010/main" val="1008824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AC66432-D3BC-41C3-806F-C9DDA0EDFAA7}"/>
              </a:ext>
            </a:extLst>
          </p:cNvPr>
          <p:cNvSpPr>
            <a:spLocks noGrp="1"/>
          </p:cNvSpPr>
          <p:nvPr>
            <p:ph type="title"/>
          </p:nvPr>
        </p:nvSpPr>
        <p:spPr/>
        <p:txBody>
          <a:bodyPr/>
          <a:lstStyle/>
          <a:p>
            <a:r>
              <a:rPr lang="pl-PL" dirty="0"/>
              <a:t>Jak wygląda scenariusz testowy?</a:t>
            </a:r>
          </a:p>
        </p:txBody>
      </p:sp>
      <p:graphicFrame>
        <p:nvGraphicFramePr>
          <p:cNvPr id="4" name="Tabela 3">
            <a:extLst>
              <a:ext uri="{FF2B5EF4-FFF2-40B4-BE49-F238E27FC236}">
                <a16:creationId xmlns:a16="http://schemas.microsoft.com/office/drawing/2014/main" id="{0613F68F-64F8-4946-96FF-C17AFFB404AC}"/>
              </a:ext>
            </a:extLst>
          </p:cNvPr>
          <p:cNvGraphicFramePr>
            <a:graphicFrameLocks noGrp="1"/>
          </p:cNvGraphicFramePr>
          <p:nvPr>
            <p:extLst>
              <p:ext uri="{D42A27DB-BD31-4B8C-83A1-F6EECF244321}">
                <p14:modId xmlns:p14="http://schemas.microsoft.com/office/powerpoint/2010/main" val="3394203868"/>
              </p:ext>
            </p:extLst>
          </p:nvPr>
        </p:nvGraphicFramePr>
        <p:xfrm>
          <a:off x="1193800" y="2195513"/>
          <a:ext cx="6642100" cy="1295400"/>
        </p:xfrm>
        <a:graphic>
          <a:graphicData uri="http://schemas.openxmlformats.org/drawingml/2006/table">
            <a:tbl>
              <a:tblPr>
                <a:tableStyleId>{5C22544A-7EE6-4342-B048-85BDC9FD1C3A}</a:tableStyleId>
              </a:tblPr>
              <a:tblGrid>
                <a:gridCol w="1307500">
                  <a:extLst>
                    <a:ext uri="{9D8B030D-6E8A-4147-A177-3AD203B41FA5}">
                      <a16:colId xmlns:a16="http://schemas.microsoft.com/office/drawing/2014/main" val="3601132328"/>
                    </a:ext>
                  </a:extLst>
                </a:gridCol>
                <a:gridCol w="1694520">
                  <a:extLst>
                    <a:ext uri="{9D8B030D-6E8A-4147-A177-3AD203B41FA5}">
                      <a16:colId xmlns:a16="http://schemas.microsoft.com/office/drawing/2014/main" val="1840676008"/>
                    </a:ext>
                  </a:extLst>
                </a:gridCol>
                <a:gridCol w="1422560">
                  <a:extLst>
                    <a:ext uri="{9D8B030D-6E8A-4147-A177-3AD203B41FA5}">
                      <a16:colId xmlns:a16="http://schemas.microsoft.com/office/drawing/2014/main" val="4098978515"/>
                    </a:ext>
                  </a:extLst>
                </a:gridCol>
                <a:gridCol w="1694520">
                  <a:extLst>
                    <a:ext uri="{9D8B030D-6E8A-4147-A177-3AD203B41FA5}">
                      <a16:colId xmlns:a16="http://schemas.microsoft.com/office/drawing/2014/main" val="296301069"/>
                    </a:ext>
                  </a:extLst>
                </a:gridCol>
                <a:gridCol w="523000">
                  <a:extLst>
                    <a:ext uri="{9D8B030D-6E8A-4147-A177-3AD203B41FA5}">
                      <a16:colId xmlns:a16="http://schemas.microsoft.com/office/drawing/2014/main" val="3525407207"/>
                    </a:ext>
                  </a:extLst>
                </a:gridCol>
              </a:tblGrid>
              <a:tr h="198120">
                <a:tc rowSpan="3">
                  <a:txBody>
                    <a:bodyPr/>
                    <a:lstStyle/>
                    <a:p>
                      <a:pPr algn="l" fontAlgn="ctr"/>
                      <a:r>
                        <a:rPr lang="pl-PL" sz="1600" u="none" strike="noStrike">
                          <a:effectLst/>
                        </a:rPr>
                        <a:t>Logo firmy</a:t>
                      </a:r>
                      <a:endParaRPr lang="pl-PL" sz="1600" b="0" i="0" u="none" strike="noStrike">
                        <a:solidFill>
                          <a:srgbClr val="000000"/>
                        </a:solidFill>
                        <a:effectLst/>
                        <a:latin typeface="Calibri" panose="020F0502020204030204" pitchFamily="34" charset="0"/>
                      </a:endParaRPr>
                    </a:p>
                  </a:txBody>
                  <a:tcPr marL="3810" marR="3810" marT="3810" marB="0" anchor="ctr"/>
                </a:tc>
                <a:tc gridSpan="2">
                  <a:txBody>
                    <a:bodyPr/>
                    <a:lstStyle/>
                    <a:p>
                      <a:pPr algn="l" fontAlgn="ctr"/>
                      <a:r>
                        <a:rPr lang="pl-PL" sz="1200" u="none" strike="noStrike">
                          <a:effectLst/>
                        </a:rPr>
                        <a:t>Formularz Aplikacji Testów</a:t>
                      </a:r>
                      <a:endParaRPr lang="pl-PL" sz="1200" b="1" i="0" u="none" strike="noStrike">
                        <a:solidFill>
                          <a:srgbClr val="000000"/>
                        </a:solidFill>
                        <a:effectLst/>
                        <a:latin typeface="Calibri" panose="020F0502020204030204" pitchFamily="34" charset="0"/>
                      </a:endParaRPr>
                    </a:p>
                  </a:txBody>
                  <a:tcPr marL="3810" marR="3810" marT="3810" marB="0" anchor="ctr"/>
                </a:tc>
                <a:tc hMerge="1">
                  <a:txBody>
                    <a:bodyPr/>
                    <a:lstStyle/>
                    <a:p>
                      <a:endParaRPr lang="pl-PL"/>
                    </a:p>
                  </a:txBody>
                  <a:tcPr/>
                </a:tc>
                <a:tc>
                  <a:txBody>
                    <a:bodyPr/>
                    <a:lstStyle/>
                    <a:p>
                      <a:pPr algn="l" fontAlgn="ctr"/>
                      <a:r>
                        <a:rPr lang="pl-PL" sz="1100" u="none" strike="noStrike">
                          <a:effectLst/>
                        </a:rPr>
                        <a:t>Nr dokumentu</a:t>
                      </a:r>
                      <a:endParaRPr lang="pl-PL" sz="1100" b="0" i="0" u="none" strike="noStrike">
                        <a:solidFill>
                          <a:srgbClr val="BF8F00"/>
                        </a:solidFill>
                        <a:effectLst/>
                        <a:latin typeface="Calibri" panose="020F0502020204030204" pitchFamily="34" charset="0"/>
                      </a:endParaRPr>
                    </a:p>
                  </a:txBody>
                  <a:tcPr marL="3810" marR="3810" marT="3810" marB="0" anchor="ctr"/>
                </a:tc>
                <a:tc>
                  <a:txBody>
                    <a:bodyPr/>
                    <a:lstStyle/>
                    <a:p>
                      <a:pPr algn="l" fontAlgn="b"/>
                      <a:r>
                        <a:rPr lang="pl-PL" sz="1100" u="none" strike="noStrike">
                          <a:effectLst/>
                        </a:rPr>
                        <a:t>XXX</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40612312"/>
                  </a:ext>
                </a:extLst>
              </a:tr>
              <a:tr h="365760">
                <a:tc vMerge="1">
                  <a:txBody>
                    <a:bodyPr/>
                    <a:lstStyle/>
                    <a:p>
                      <a:endParaRPr lang="pl-PL"/>
                    </a:p>
                  </a:txBody>
                  <a:tcPr/>
                </a:tc>
                <a:tc gridSpan="2">
                  <a:txBody>
                    <a:bodyPr/>
                    <a:lstStyle/>
                    <a:p>
                      <a:pPr algn="l" fontAlgn="ctr"/>
                      <a:r>
                        <a:rPr lang="pl-PL" sz="1100" u="none" strike="noStrike">
                          <a:effectLst/>
                        </a:rPr>
                        <a:t>Nazwa Projektu: </a:t>
                      </a:r>
                      <a:r>
                        <a:rPr lang="pl-PL" sz="1200" u="none" strike="noStrike">
                          <a:effectLst/>
                        </a:rPr>
                        <a:t>Projekt …..</a:t>
                      </a:r>
                      <a:endParaRPr lang="pl-PL" sz="1100" b="1" i="1" u="none" strike="noStrike">
                        <a:solidFill>
                          <a:srgbClr val="000000"/>
                        </a:solidFill>
                        <a:effectLst/>
                        <a:latin typeface="Calibri" panose="020F0502020204030204" pitchFamily="34" charset="0"/>
                      </a:endParaRPr>
                    </a:p>
                  </a:txBody>
                  <a:tcPr marL="3810" marR="3810" marT="3810" marB="0" anchor="ctr"/>
                </a:tc>
                <a:tc hMerge="1">
                  <a:txBody>
                    <a:bodyPr/>
                    <a:lstStyle/>
                    <a:p>
                      <a:endParaRPr lang="pl-PL"/>
                    </a:p>
                  </a:txBody>
                  <a:tcPr/>
                </a:tc>
                <a:tc rowSpan="2">
                  <a:txBody>
                    <a:bodyPr/>
                    <a:lstStyle/>
                    <a:p>
                      <a:pPr algn="l" fontAlgn="ctr"/>
                      <a:r>
                        <a:rPr lang="pl-PL" sz="1100" u="none" strike="noStrike">
                          <a:effectLst/>
                        </a:rPr>
                        <a:t>Osoba wykonująca testy</a:t>
                      </a:r>
                      <a:endParaRPr lang="pl-PL" sz="1100" b="0" i="0" u="none" strike="noStrike">
                        <a:solidFill>
                          <a:srgbClr val="BF8F00"/>
                        </a:solidFill>
                        <a:effectLst/>
                        <a:latin typeface="Calibri" panose="020F0502020204030204" pitchFamily="34" charset="0"/>
                      </a:endParaRPr>
                    </a:p>
                  </a:txBody>
                  <a:tcPr marL="3810" marR="3810" marT="3810" marB="0" anchor="ctr"/>
                </a:tc>
                <a:tc rowSpan="2">
                  <a:txBody>
                    <a:bodyPr/>
                    <a:lstStyle/>
                    <a:p>
                      <a:pPr algn="ctr" fontAlgn="b"/>
                      <a:r>
                        <a:rPr lang="pl-PL" sz="1100" u="none" strike="noStrike">
                          <a:effectLst/>
                        </a:rPr>
                        <a:t>Jan</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688920545"/>
                  </a:ext>
                </a:extLst>
              </a:tr>
              <a:tr h="182880">
                <a:tc vMerge="1">
                  <a:txBody>
                    <a:bodyPr/>
                    <a:lstStyle/>
                    <a:p>
                      <a:endParaRPr lang="pl-PL"/>
                    </a:p>
                  </a:txBody>
                  <a:tcPr/>
                </a:tc>
                <a:tc gridSpan="2">
                  <a:txBody>
                    <a:bodyPr/>
                    <a:lstStyle/>
                    <a:p>
                      <a:pPr algn="ctr" fontAlgn="ctr"/>
                      <a:r>
                        <a:rPr lang="pl-PL" sz="1100" u="none" strike="noStrike">
                          <a:effectLst/>
                        </a:rPr>
                        <a:t>Zadanie</a:t>
                      </a:r>
                      <a:endParaRPr lang="pl-PL" sz="1100" b="1" i="1" u="none" strike="noStrike">
                        <a:solidFill>
                          <a:srgbClr val="833C0C"/>
                        </a:solidFill>
                        <a:effectLst/>
                        <a:latin typeface="Calibri" panose="020F0502020204030204" pitchFamily="34" charset="0"/>
                      </a:endParaRPr>
                    </a:p>
                  </a:txBody>
                  <a:tcPr marL="3810" marR="3810" marT="3810" marB="0" anchor="ctr"/>
                </a:tc>
                <a:tc hMerge="1">
                  <a:txBody>
                    <a:bodyPr/>
                    <a:lstStyle/>
                    <a:p>
                      <a:endParaRPr lang="pl-PL"/>
                    </a:p>
                  </a:txBody>
                  <a:tcP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36544740"/>
                  </a:ext>
                </a:extLst>
              </a:tr>
              <a:tr h="182880">
                <a:tc rowSpan="3">
                  <a:txBody>
                    <a:bodyPr/>
                    <a:lstStyle/>
                    <a:p>
                      <a:pPr algn="l" fontAlgn="ctr"/>
                      <a:r>
                        <a:rPr lang="pl-PL" sz="1100" u="none" strike="noStrike">
                          <a:effectLst/>
                        </a:rPr>
                        <a:t>Testowane elementy</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Nazwa</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dirty="0">
                          <a:effectLst/>
                        </a:rPr>
                        <a:t>Wersja</a:t>
                      </a:r>
                      <a:endParaRPr lang="pl-PL" sz="1100" b="1" i="0" u="none" strike="noStrike" dirty="0">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Opis</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a:t>
                      </a:r>
                      <a:endParaRPr lang="pl-PL" sz="11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1954040541"/>
                  </a:ext>
                </a:extLst>
              </a:tr>
              <a:tr h="182880">
                <a:tc vMerge="1">
                  <a:txBody>
                    <a:bodyPr/>
                    <a:lstStyle/>
                    <a:p>
                      <a:endParaRPr lang="pl-PL"/>
                    </a:p>
                  </a:txBody>
                  <a:tcPr/>
                </a:tc>
                <a:tc>
                  <a:txBody>
                    <a:bodyPr/>
                    <a:lstStyle/>
                    <a:p>
                      <a:pPr algn="l" fontAlgn="b"/>
                      <a:r>
                        <a:rPr lang="pl-PL" sz="1100" u="none" strike="noStrike">
                          <a:effectLst/>
                        </a:rPr>
                        <a:t>element 1</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1..2</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opis przypadku 1..2</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30833366"/>
                  </a:ext>
                </a:extLst>
              </a:tr>
              <a:tr h="182880">
                <a:tc vMerge="1">
                  <a:txBody>
                    <a:bodyPr/>
                    <a:lstStyle/>
                    <a:p>
                      <a:endParaRPr lang="pl-PL"/>
                    </a:p>
                  </a:txBody>
                  <a:tcPr/>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dirty="0">
                          <a:effectLst/>
                        </a:rPr>
                        <a:t> </a:t>
                      </a:r>
                      <a:endParaRPr lang="pl-PL"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68701530"/>
                  </a:ext>
                </a:extLst>
              </a:tr>
            </a:tbl>
          </a:graphicData>
        </a:graphic>
      </p:graphicFrame>
      <p:sp>
        <p:nvSpPr>
          <p:cNvPr id="5" name="pole tekstowe 4">
            <a:extLst>
              <a:ext uri="{FF2B5EF4-FFF2-40B4-BE49-F238E27FC236}">
                <a16:creationId xmlns:a16="http://schemas.microsoft.com/office/drawing/2014/main" id="{92E2590C-6B2E-4057-B13D-38F38E60715E}"/>
              </a:ext>
            </a:extLst>
          </p:cNvPr>
          <p:cNvSpPr txBox="1"/>
          <p:nvPr/>
        </p:nvSpPr>
        <p:spPr>
          <a:xfrm>
            <a:off x="1222375" y="1278731"/>
            <a:ext cx="1978025" cy="467916"/>
          </a:xfrm>
          <a:prstGeom prst="rect">
            <a:avLst/>
          </a:prstGeom>
        </p:spPr>
        <p:txBody>
          <a:bodyPr vert="horz" wrap="square" lIns="91440" tIns="45720" rIns="91440" bIns="45720" rtlCol="0">
            <a:noAutofit/>
          </a:bodyPr>
          <a:lstStyle/>
          <a:p>
            <a:r>
              <a:rPr lang="pl-PL" sz="2800" u="sng" dirty="0"/>
              <a:t>Szablon</a:t>
            </a:r>
          </a:p>
        </p:txBody>
      </p:sp>
    </p:spTree>
    <p:extLst>
      <p:ext uri="{BB962C8B-B14F-4D97-AF65-F5344CB8AC3E}">
        <p14:creationId xmlns:p14="http://schemas.microsoft.com/office/powerpoint/2010/main" val="36734136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5CA28B4-5634-4F5A-A30C-C12D0DA12F43}"/>
              </a:ext>
            </a:extLst>
          </p:cNvPr>
          <p:cNvSpPr>
            <a:spLocks noGrp="1"/>
          </p:cNvSpPr>
          <p:nvPr>
            <p:ph type="title"/>
          </p:nvPr>
        </p:nvSpPr>
        <p:spPr>
          <a:xfrm>
            <a:off x="457200" y="107364"/>
            <a:ext cx="8229600" cy="700557"/>
          </a:xfrm>
        </p:spPr>
        <p:txBody>
          <a:bodyPr anchor="b">
            <a:normAutofit/>
          </a:bodyPr>
          <a:lstStyle/>
          <a:p>
            <a:r>
              <a:rPr lang="pl-PL" dirty="0"/>
              <a:t>OPIS ELEMENTÓW TESTOWYCH</a:t>
            </a:r>
          </a:p>
        </p:txBody>
      </p:sp>
      <p:graphicFrame>
        <p:nvGraphicFramePr>
          <p:cNvPr id="6" name="Tabela 5">
            <a:extLst>
              <a:ext uri="{FF2B5EF4-FFF2-40B4-BE49-F238E27FC236}">
                <a16:creationId xmlns:a16="http://schemas.microsoft.com/office/drawing/2014/main" id="{5D90F3C1-9346-45BD-A0FE-E47B47FE2855}"/>
              </a:ext>
            </a:extLst>
          </p:cNvPr>
          <p:cNvGraphicFramePr>
            <a:graphicFrameLocks noGrp="1"/>
          </p:cNvGraphicFramePr>
          <p:nvPr>
            <p:extLst>
              <p:ext uri="{D42A27DB-BD31-4B8C-83A1-F6EECF244321}">
                <p14:modId xmlns:p14="http://schemas.microsoft.com/office/powerpoint/2010/main" val="458191751"/>
              </p:ext>
            </p:extLst>
          </p:nvPr>
        </p:nvGraphicFramePr>
        <p:xfrm>
          <a:off x="793830" y="853641"/>
          <a:ext cx="7563086" cy="3913632"/>
        </p:xfrm>
        <a:graphic>
          <a:graphicData uri="http://schemas.openxmlformats.org/drawingml/2006/table">
            <a:tbl>
              <a:tblPr firstRow="1" bandRow="1">
                <a:tableStyleId>{5C22544A-7EE6-4342-B048-85BDC9FD1C3A}</a:tableStyleId>
              </a:tblPr>
              <a:tblGrid>
                <a:gridCol w="657418">
                  <a:extLst>
                    <a:ext uri="{9D8B030D-6E8A-4147-A177-3AD203B41FA5}">
                      <a16:colId xmlns:a16="http://schemas.microsoft.com/office/drawing/2014/main" val="939268130"/>
                    </a:ext>
                  </a:extLst>
                </a:gridCol>
                <a:gridCol w="2436755">
                  <a:extLst>
                    <a:ext uri="{9D8B030D-6E8A-4147-A177-3AD203B41FA5}">
                      <a16:colId xmlns:a16="http://schemas.microsoft.com/office/drawing/2014/main" val="2662730360"/>
                    </a:ext>
                  </a:extLst>
                </a:gridCol>
                <a:gridCol w="2436755">
                  <a:extLst>
                    <a:ext uri="{9D8B030D-6E8A-4147-A177-3AD203B41FA5}">
                      <a16:colId xmlns:a16="http://schemas.microsoft.com/office/drawing/2014/main" val="1940238628"/>
                    </a:ext>
                  </a:extLst>
                </a:gridCol>
                <a:gridCol w="2032158">
                  <a:extLst>
                    <a:ext uri="{9D8B030D-6E8A-4147-A177-3AD203B41FA5}">
                      <a16:colId xmlns:a16="http://schemas.microsoft.com/office/drawing/2014/main" val="961533680"/>
                    </a:ext>
                  </a:extLst>
                </a:gridCol>
              </a:tblGrid>
              <a:tr h="244602">
                <a:tc>
                  <a:txBody>
                    <a:bodyPr/>
                    <a:lstStyle/>
                    <a:p>
                      <a:pPr algn="l" fontAlgn="ctr"/>
                      <a:r>
                        <a:rPr lang="pl-PL" sz="1300" u="none" strike="noStrike">
                          <a:effectLst/>
                        </a:rPr>
                        <a:t>Lp</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Test</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Rezultat</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Status/ Ocena testu</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880902638"/>
                  </a:ext>
                </a:extLst>
              </a:tr>
              <a:tr h="244602">
                <a:tc rowSpan="5">
                  <a:txBody>
                    <a:bodyPr/>
                    <a:lstStyle/>
                    <a:p>
                      <a:pPr algn="r" fontAlgn="ctr"/>
                      <a:r>
                        <a:rPr lang="pl-PL" sz="1300" u="none" strike="noStrike">
                          <a:effectLst/>
                        </a:rPr>
                        <a:t>1</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2514563736"/>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640412267"/>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929003715"/>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589946010"/>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587469402"/>
                  </a:ext>
                </a:extLst>
              </a:tr>
              <a:tr h="244602">
                <a:tc rowSpan="5">
                  <a:txBody>
                    <a:bodyPr/>
                    <a:lstStyle/>
                    <a:p>
                      <a:pPr algn="r" fontAlgn="ctr"/>
                      <a:r>
                        <a:rPr lang="pl-PL" sz="1300" u="none" strike="noStrike">
                          <a:effectLst/>
                        </a:rPr>
                        <a:t>2</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992746980"/>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2432328007"/>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67854381"/>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4022345572"/>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509692063"/>
                  </a:ext>
                </a:extLst>
              </a:tr>
              <a:tr h="244602">
                <a:tc rowSpan="5">
                  <a:txBody>
                    <a:bodyPr/>
                    <a:lstStyle/>
                    <a:p>
                      <a:pPr algn="r" fontAlgn="ctr"/>
                      <a:r>
                        <a:rPr lang="pl-PL" sz="1300" u="none" strike="noStrike">
                          <a:effectLst/>
                        </a:rPr>
                        <a:t>3</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992289820"/>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216264016"/>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2400417042"/>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556301135"/>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178758850"/>
                  </a:ext>
                </a:extLst>
              </a:tr>
            </a:tbl>
          </a:graphicData>
        </a:graphic>
      </p:graphicFrame>
    </p:spTree>
    <p:extLst>
      <p:ext uri="{BB962C8B-B14F-4D97-AF65-F5344CB8AC3E}">
        <p14:creationId xmlns:p14="http://schemas.microsoft.com/office/powerpoint/2010/main" val="38360978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93B6FAC-4F32-40DE-8E7A-09B3A6D53DCD}"/>
              </a:ext>
            </a:extLst>
          </p:cNvPr>
          <p:cNvSpPr>
            <a:spLocks noGrp="1"/>
          </p:cNvSpPr>
          <p:nvPr>
            <p:ph type="body" sz="quarter" idx="27"/>
          </p:nvPr>
        </p:nvSpPr>
        <p:spPr>
          <a:xfrm>
            <a:off x="450850" y="1234640"/>
            <a:ext cx="8235950" cy="1718110"/>
          </a:xfrm>
        </p:spPr>
        <p:txBody>
          <a:bodyPr/>
          <a:lstStyle/>
          <a:p>
            <a:r>
              <a:rPr lang="pl-PL" dirty="0"/>
              <a:t>Generalnie różnica polega na tym, że scenariusz testowy zawiera wiele przypadków testowych. </a:t>
            </a:r>
          </a:p>
          <a:p>
            <a:r>
              <a:rPr lang="pl-PL" dirty="0"/>
              <a:t>Przykładowo możemy mieć scenariusz testowy testujący funkcję obsługi koszyka w sklepie internetowym, a scenariusz ten może się składać z poniższych przypadków testowych:</a:t>
            </a:r>
          </a:p>
        </p:txBody>
      </p:sp>
      <p:sp>
        <p:nvSpPr>
          <p:cNvPr id="3" name="Tytuł 2">
            <a:extLst>
              <a:ext uri="{FF2B5EF4-FFF2-40B4-BE49-F238E27FC236}">
                <a16:creationId xmlns:a16="http://schemas.microsoft.com/office/drawing/2014/main" id="{F29ACE95-98E8-4F69-A4FA-09A287FA0F5E}"/>
              </a:ext>
            </a:extLst>
          </p:cNvPr>
          <p:cNvSpPr>
            <a:spLocks noGrp="1"/>
          </p:cNvSpPr>
          <p:nvPr>
            <p:ph type="title"/>
          </p:nvPr>
        </p:nvSpPr>
        <p:spPr/>
        <p:txBody>
          <a:bodyPr>
            <a:normAutofit fontScale="90000"/>
          </a:bodyPr>
          <a:lstStyle/>
          <a:p>
            <a:r>
              <a:rPr lang="pl-PL" dirty="0"/>
              <a:t>Jaka jest różnica pomiędzy przypadkiem testowym a scenariuszem testowym?</a:t>
            </a:r>
          </a:p>
        </p:txBody>
      </p:sp>
      <p:pic>
        <p:nvPicPr>
          <p:cNvPr id="9" name="Grafika 8" descr="Blog">
            <a:extLst>
              <a:ext uri="{FF2B5EF4-FFF2-40B4-BE49-F238E27FC236}">
                <a16:creationId xmlns:a16="http://schemas.microsoft.com/office/drawing/2014/main" id="{84F099EF-4B22-4B59-B57B-2CCCF4C707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8479" y="2643187"/>
            <a:ext cx="2000250" cy="2000250"/>
          </a:xfrm>
          <a:prstGeom prst="rect">
            <a:avLst/>
          </a:prstGeom>
        </p:spPr>
      </p:pic>
    </p:spTree>
    <p:extLst>
      <p:ext uri="{BB962C8B-B14F-4D97-AF65-F5344CB8AC3E}">
        <p14:creationId xmlns:p14="http://schemas.microsoft.com/office/powerpoint/2010/main" val="1878585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9BADBBD-BF4F-46E1-9474-7D63A209F3BA}"/>
              </a:ext>
            </a:extLst>
          </p:cNvPr>
          <p:cNvSpPr>
            <a:spLocks noGrp="1"/>
          </p:cNvSpPr>
          <p:nvPr>
            <p:ph type="title"/>
          </p:nvPr>
        </p:nvSpPr>
        <p:spPr/>
        <p:txBody>
          <a:bodyPr/>
          <a:lstStyle/>
          <a:p>
            <a:r>
              <a:rPr lang="pl-PL" dirty="0"/>
              <a:t>Przypadki testowe dla koszyka sklepu www</a:t>
            </a:r>
          </a:p>
        </p:txBody>
      </p:sp>
      <p:sp>
        <p:nvSpPr>
          <p:cNvPr id="5" name="Symbol zastępczy tekstu 4">
            <a:extLst>
              <a:ext uri="{FF2B5EF4-FFF2-40B4-BE49-F238E27FC236}">
                <a16:creationId xmlns:a16="http://schemas.microsoft.com/office/drawing/2014/main" id="{C6DB67C6-EF67-41E0-9AD4-0E6BCA1606BD}"/>
              </a:ext>
            </a:extLst>
          </p:cNvPr>
          <p:cNvSpPr txBox="1">
            <a:spLocks noGrp="1"/>
          </p:cNvSpPr>
          <p:nvPr>
            <p:ph type="body" sz="quarter" idx="27"/>
          </p:nvPr>
        </p:nvSpPr>
        <p:spPr>
          <a:xfrm>
            <a:off x="457200" y="853640"/>
            <a:ext cx="8235950" cy="3083921"/>
          </a:xfrm>
          <a:prstGeom prst="rect">
            <a:avLst/>
          </a:prstGeom>
          <a:noFill/>
        </p:spPr>
        <p:txBody>
          <a:bodyPr wrap="square">
            <a:spAutoFit/>
          </a:bodyPr>
          <a:lstStyle/>
          <a:p>
            <a:pPr marL="0" indent="0">
              <a:buNone/>
            </a:pPr>
            <a:endParaRPr lang="pl-PL" dirty="0"/>
          </a:p>
          <a:p>
            <a:r>
              <a:rPr lang="pl-PL" dirty="0"/>
              <a:t>Dodanie produktu do koszyka – przypadek pozytywny (dodajemy produkt do koszyka z sukcesem).</a:t>
            </a:r>
          </a:p>
          <a:p>
            <a:r>
              <a:rPr lang="pl-PL" dirty="0"/>
              <a:t>Dodanie produktu do koszyka – przypadek negatywny (dodajemy produkt do koszyka, ale otrzymujemy komunikat o błędzie).</a:t>
            </a:r>
          </a:p>
          <a:p>
            <a:r>
              <a:rPr lang="pl-PL" dirty="0"/>
              <a:t>Usunięcie produktu z koszyka – przypadek pozytywny (usuwamy produkt z koszyka z sukcesem).</a:t>
            </a:r>
          </a:p>
          <a:p>
            <a:r>
              <a:rPr lang="pl-PL" dirty="0"/>
              <a:t>Usunięcie produktu z koszyka – przypadek negatywny (usuwamy produkt z koszyka, ale otrzymujemy komunikat o błędzie, a produkt nadal jest w koszyku).</a:t>
            </a:r>
          </a:p>
        </p:txBody>
      </p:sp>
      <p:pic>
        <p:nvPicPr>
          <p:cNvPr id="7" name="Grafika 6" descr="Podkładka — częściowo zaznaczone">
            <a:extLst>
              <a:ext uri="{FF2B5EF4-FFF2-40B4-BE49-F238E27FC236}">
                <a16:creationId xmlns:a16="http://schemas.microsoft.com/office/drawing/2014/main" id="{2911AC46-52C6-41D8-97F0-83074544D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7155" y="3732068"/>
            <a:ext cx="914400" cy="914400"/>
          </a:xfrm>
          <a:prstGeom prst="rect">
            <a:avLst/>
          </a:prstGeom>
        </p:spPr>
      </p:pic>
      <p:pic>
        <p:nvPicPr>
          <p:cNvPr id="8" name="Grafika 7" descr="Podkładka — częściowo zaznaczone">
            <a:extLst>
              <a:ext uri="{FF2B5EF4-FFF2-40B4-BE49-F238E27FC236}">
                <a16:creationId xmlns:a16="http://schemas.microsoft.com/office/drawing/2014/main" id="{1C0CBD8D-FDE9-4128-8540-86A1B4FCAF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8705" y="3732068"/>
            <a:ext cx="914400" cy="914400"/>
          </a:xfrm>
          <a:prstGeom prst="rect">
            <a:avLst/>
          </a:prstGeom>
        </p:spPr>
      </p:pic>
      <p:pic>
        <p:nvPicPr>
          <p:cNvPr id="9" name="Grafika 8" descr="Podkładka — częściowo zaznaczone">
            <a:extLst>
              <a:ext uri="{FF2B5EF4-FFF2-40B4-BE49-F238E27FC236}">
                <a16:creationId xmlns:a16="http://schemas.microsoft.com/office/drawing/2014/main" id="{FEC4471B-8F77-48C1-BFBA-04B6644697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0255" y="3732068"/>
            <a:ext cx="914400" cy="914400"/>
          </a:xfrm>
          <a:prstGeom prst="rect">
            <a:avLst/>
          </a:prstGeom>
        </p:spPr>
      </p:pic>
      <p:pic>
        <p:nvPicPr>
          <p:cNvPr id="10" name="Grafika 9" descr="Podkładka — częściowo zaznaczone">
            <a:extLst>
              <a:ext uri="{FF2B5EF4-FFF2-40B4-BE49-F238E27FC236}">
                <a16:creationId xmlns:a16="http://schemas.microsoft.com/office/drawing/2014/main" id="{E6A54043-2F52-4B7A-8D97-828FB20FDC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1805" y="3732068"/>
            <a:ext cx="914400" cy="914400"/>
          </a:xfrm>
          <a:prstGeom prst="rect">
            <a:avLst/>
          </a:prstGeom>
        </p:spPr>
      </p:pic>
    </p:spTree>
    <p:extLst>
      <p:ext uri="{BB962C8B-B14F-4D97-AF65-F5344CB8AC3E}">
        <p14:creationId xmlns:p14="http://schemas.microsoft.com/office/powerpoint/2010/main" val="7286752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63FD45-9FD0-4049-A53E-73FA39E35DAE}"/>
              </a:ext>
            </a:extLst>
          </p:cNvPr>
          <p:cNvSpPr>
            <a:spLocks noGrp="1"/>
          </p:cNvSpPr>
          <p:nvPr>
            <p:ph type="body" sz="quarter" idx="27"/>
          </p:nvPr>
        </p:nvSpPr>
        <p:spPr>
          <a:xfrm>
            <a:off x="539750" y="1563684"/>
            <a:ext cx="8235950" cy="2492233"/>
          </a:xfrm>
        </p:spPr>
        <p:txBody>
          <a:bodyPr>
            <a:normAutofit/>
          </a:bodyPr>
          <a:lstStyle/>
          <a:p>
            <a:pPr marL="0" indent="0">
              <a:buNone/>
            </a:pPr>
            <a:r>
              <a:rPr lang="pl-PL" sz="3200" dirty="0" err="1">
                <a:solidFill>
                  <a:schemeClr val="accent6">
                    <a:lumMod val="75000"/>
                  </a:schemeClr>
                </a:solidFill>
              </a:rPr>
              <a:t>ScenariuszTestowy</a:t>
            </a:r>
            <a:r>
              <a:rPr lang="pl-PL" sz="3200" dirty="0"/>
              <a:t> </a:t>
            </a:r>
            <a:r>
              <a:rPr lang="pl-PL" sz="3200" dirty="0">
                <a:solidFill>
                  <a:srgbClr val="FF0000"/>
                </a:solidFill>
              </a:rPr>
              <a:t>=</a:t>
            </a:r>
            <a:r>
              <a:rPr lang="pl-PL" sz="3200" dirty="0"/>
              <a:t> </a:t>
            </a:r>
          </a:p>
          <a:p>
            <a:pPr marL="0" indent="0">
              <a:buNone/>
            </a:pPr>
            <a:endParaRPr lang="pl-PL" sz="3200" dirty="0"/>
          </a:p>
          <a:p>
            <a:pPr marL="0" indent="0">
              <a:buNone/>
            </a:pPr>
            <a:r>
              <a:rPr lang="pl-PL" sz="3200" dirty="0">
                <a:solidFill>
                  <a:srgbClr val="FFC000"/>
                </a:solidFill>
              </a:rPr>
              <a:t>{</a:t>
            </a:r>
            <a:r>
              <a:rPr lang="pl-PL" sz="3200" dirty="0">
                <a:solidFill>
                  <a:srgbClr val="00B0F0"/>
                </a:solidFill>
              </a:rPr>
              <a:t>PrzypadekTestowy1, PrzypadekTestowy2, PrzypadekTestowy3,….</a:t>
            </a:r>
            <a:r>
              <a:rPr lang="pl-PL" sz="3200" dirty="0">
                <a:solidFill>
                  <a:srgbClr val="FFC000"/>
                </a:solidFill>
              </a:rPr>
              <a:t>}</a:t>
            </a:r>
          </a:p>
        </p:txBody>
      </p:sp>
      <p:sp>
        <p:nvSpPr>
          <p:cNvPr id="3" name="Tytuł 2">
            <a:extLst>
              <a:ext uri="{FF2B5EF4-FFF2-40B4-BE49-F238E27FC236}">
                <a16:creationId xmlns:a16="http://schemas.microsoft.com/office/drawing/2014/main" id="{6C8ABD6E-1F1A-41E1-AEB5-AA2B290B3AB6}"/>
              </a:ext>
            </a:extLst>
          </p:cNvPr>
          <p:cNvSpPr>
            <a:spLocks noGrp="1"/>
          </p:cNvSpPr>
          <p:nvPr>
            <p:ph type="title"/>
          </p:nvPr>
        </p:nvSpPr>
        <p:spPr/>
        <p:txBody>
          <a:bodyPr/>
          <a:lstStyle/>
          <a:p>
            <a:r>
              <a:rPr lang="pl-PL" dirty="0"/>
              <a:t>Scenariusz Testowy - podsumowanie</a:t>
            </a:r>
          </a:p>
        </p:txBody>
      </p:sp>
    </p:spTree>
    <p:extLst>
      <p:ext uri="{BB962C8B-B14F-4D97-AF65-F5344CB8AC3E}">
        <p14:creationId xmlns:p14="http://schemas.microsoft.com/office/powerpoint/2010/main" val="24458561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49C7A87-D190-4504-B8B0-27FE2C945A55}"/>
              </a:ext>
            </a:extLst>
          </p:cNvPr>
          <p:cNvSpPr>
            <a:spLocks noGrp="1"/>
          </p:cNvSpPr>
          <p:nvPr>
            <p:ph type="body" sz="quarter" idx="27"/>
          </p:nvPr>
        </p:nvSpPr>
        <p:spPr/>
        <p:txBody>
          <a:bodyPr/>
          <a:lstStyle/>
          <a:p>
            <a:pPr marL="0" indent="0">
              <a:buNone/>
            </a:pPr>
            <a:r>
              <a:rPr lang="pl-PL" b="1" dirty="0"/>
              <a:t>Scenariusz testowy № 1. </a:t>
            </a:r>
            <a:r>
              <a:rPr lang="pl-PL" dirty="0"/>
              <a:t>Stworzenie lokatora bez imienia i nazwiska.</a:t>
            </a:r>
          </a:p>
          <a:p>
            <a:pPr marL="0" indent="0">
              <a:buNone/>
            </a:pPr>
            <a:endParaRPr lang="pl-PL" b="1" dirty="0"/>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Kliknąć Zapisz, nie wypełniając żadnych danych.</a:t>
            </a:r>
          </a:p>
        </p:txBody>
      </p:sp>
      <p:sp>
        <p:nvSpPr>
          <p:cNvPr id="3" name="Tytuł 2">
            <a:extLst>
              <a:ext uri="{FF2B5EF4-FFF2-40B4-BE49-F238E27FC236}">
                <a16:creationId xmlns:a16="http://schemas.microsoft.com/office/drawing/2014/main" id="{55EB1019-D26A-42D1-8CBD-021C6923EC9A}"/>
              </a:ext>
            </a:extLst>
          </p:cNvPr>
          <p:cNvSpPr>
            <a:spLocks noGrp="1"/>
          </p:cNvSpPr>
          <p:nvPr>
            <p:ph type="title"/>
          </p:nvPr>
        </p:nvSpPr>
        <p:spPr/>
        <p:txBody>
          <a:bodyPr>
            <a:normAutofit/>
          </a:bodyPr>
          <a:lstStyle/>
          <a:p>
            <a:r>
              <a:rPr lang="pl-PL" dirty="0"/>
              <a:t>Scenariusze testowe – przykład</a:t>
            </a:r>
          </a:p>
        </p:txBody>
      </p:sp>
      <p:sp>
        <p:nvSpPr>
          <p:cNvPr id="5" name="pole tekstowe 4">
            <a:extLst>
              <a:ext uri="{FF2B5EF4-FFF2-40B4-BE49-F238E27FC236}">
                <a16:creationId xmlns:a16="http://schemas.microsoft.com/office/drawing/2014/main" id="{66513D8B-2A32-4A32-BF26-57F0E05F457E}"/>
              </a:ext>
            </a:extLst>
          </p:cNvPr>
          <p:cNvSpPr txBox="1"/>
          <p:nvPr/>
        </p:nvSpPr>
        <p:spPr>
          <a:xfrm>
            <a:off x="457200" y="3767643"/>
            <a:ext cx="7588828" cy="923330"/>
          </a:xfrm>
          <a:prstGeom prst="rect">
            <a:avLst/>
          </a:prstGeom>
          <a:noFill/>
        </p:spPr>
        <p:txBody>
          <a:bodyPr wrap="square">
            <a:spAutoFit/>
          </a:bodyPr>
          <a:lstStyle/>
          <a:p>
            <a:r>
              <a:rPr lang="pl-PL" b="1" dirty="0"/>
              <a:t>Oczekiwany wynik</a:t>
            </a:r>
            <a:endParaRPr lang="pl-PL" dirty="0"/>
          </a:p>
          <a:p>
            <a:r>
              <a:rPr lang="pl-PL" dirty="0"/>
              <a:t>Pojawia się komunikat o błędzie Wypełnij pola obowiązkowe, które są oznaczone *, karta się nie zapisuje.</a:t>
            </a:r>
          </a:p>
        </p:txBody>
      </p:sp>
    </p:spTree>
    <p:extLst>
      <p:ext uri="{BB962C8B-B14F-4D97-AF65-F5344CB8AC3E}">
        <p14:creationId xmlns:p14="http://schemas.microsoft.com/office/powerpoint/2010/main" val="4171441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21B04AA-506F-46F1-98AB-4D0754A55BE3}"/>
              </a:ext>
            </a:extLst>
          </p:cNvPr>
          <p:cNvSpPr>
            <a:spLocks noGrp="1"/>
          </p:cNvSpPr>
          <p:nvPr>
            <p:ph type="body" sz="quarter" idx="27"/>
          </p:nvPr>
        </p:nvSpPr>
        <p:spPr>
          <a:xfrm>
            <a:off x="488373" y="1366258"/>
            <a:ext cx="8235950" cy="1581296"/>
          </a:xfrm>
        </p:spPr>
        <p:txBody>
          <a:bodyPr/>
          <a:lstStyle/>
          <a:p>
            <a:r>
              <a:rPr lang="pl-PL" b="1" dirty="0"/>
              <a:t>Zalety: </a:t>
            </a:r>
            <a:r>
              <a:rPr lang="pl-PL" dirty="0"/>
              <a:t>scenariusze testowe można powierzyć do wykonywania nowicjuszowi albo wezwanemu do pomocy koledze z innego działu, który nie wie absolutnie nic o danym projekcie. Pozwoli to na ograniczenie do minimum jego pytań, wszystko powinno być zrozumiałe!</a:t>
            </a:r>
          </a:p>
        </p:txBody>
      </p:sp>
      <p:sp>
        <p:nvSpPr>
          <p:cNvPr id="3" name="Tytuł 2">
            <a:extLst>
              <a:ext uri="{FF2B5EF4-FFF2-40B4-BE49-F238E27FC236}">
                <a16:creationId xmlns:a16="http://schemas.microsoft.com/office/drawing/2014/main" id="{76C4397B-347A-4D92-86A1-85EFEB9B8A2E}"/>
              </a:ext>
            </a:extLst>
          </p:cNvPr>
          <p:cNvSpPr>
            <a:spLocks noGrp="1"/>
          </p:cNvSpPr>
          <p:nvPr>
            <p:ph type="title"/>
          </p:nvPr>
        </p:nvSpPr>
        <p:spPr/>
        <p:txBody>
          <a:bodyPr/>
          <a:lstStyle/>
          <a:p>
            <a:r>
              <a:rPr lang="pl-PL" dirty="0"/>
              <a:t>Zalety scenariuszy</a:t>
            </a:r>
          </a:p>
        </p:txBody>
      </p:sp>
      <p:pic>
        <p:nvPicPr>
          <p:cNvPr id="5" name="Grafika 4" descr="Reklama">
            <a:extLst>
              <a:ext uri="{FF2B5EF4-FFF2-40B4-BE49-F238E27FC236}">
                <a16:creationId xmlns:a16="http://schemas.microsoft.com/office/drawing/2014/main" id="{4D6FD32F-979B-40AF-94BE-2D69726EE1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8986" y="2678905"/>
            <a:ext cx="1857375" cy="1857375"/>
          </a:xfrm>
          <a:prstGeom prst="rect">
            <a:avLst/>
          </a:prstGeom>
        </p:spPr>
      </p:pic>
    </p:spTree>
    <p:extLst>
      <p:ext uri="{BB962C8B-B14F-4D97-AF65-F5344CB8AC3E}">
        <p14:creationId xmlns:p14="http://schemas.microsoft.com/office/powerpoint/2010/main" val="3475597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A2CFDF1-376D-4FF2-A050-61CDF2A23BD6}"/>
              </a:ext>
            </a:extLst>
          </p:cNvPr>
          <p:cNvSpPr>
            <a:spLocks noGrp="1"/>
          </p:cNvSpPr>
          <p:nvPr>
            <p:ph type="title"/>
          </p:nvPr>
        </p:nvSpPr>
        <p:spPr/>
        <p:txBody>
          <a:bodyPr/>
          <a:lstStyle/>
          <a:p>
            <a:r>
              <a:rPr lang="pl-PL" dirty="0"/>
              <a:t>Wady scenariuszy</a:t>
            </a:r>
          </a:p>
        </p:txBody>
      </p:sp>
      <p:sp>
        <p:nvSpPr>
          <p:cNvPr id="7" name="pole tekstowe 6">
            <a:extLst>
              <a:ext uri="{FF2B5EF4-FFF2-40B4-BE49-F238E27FC236}">
                <a16:creationId xmlns:a16="http://schemas.microsoft.com/office/drawing/2014/main" id="{B893A6CD-22EA-4F82-85F4-CFE35D6D9FF9}"/>
              </a:ext>
            </a:extLst>
          </p:cNvPr>
          <p:cNvSpPr txBox="1"/>
          <p:nvPr/>
        </p:nvSpPr>
        <p:spPr>
          <a:xfrm>
            <a:off x="154131" y="1026249"/>
            <a:ext cx="8835737" cy="3693319"/>
          </a:xfrm>
          <a:prstGeom prst="rect">
            <a:avLst/>
          </a:prstGeom>
          <a:noFill/>
        </p:spPr>
        <p:txBody>
          <a:bodyPr wrap="square">
            <a:spAutoFit/>
          </a:bodyPr>
          <a:lstStyle/>
          <a:p>
            <a:pPr>
              <a:buFont typeface="+mj-lt"/>
              <a:buAutoNum type="arabicPeriod"/>
            </a:pPr>
            <a:r>
              <a:rPr lang="pl-PL" i="1" dirty="0"/>
              <a:t>Bardzo dużo kopiuj-wklej.</a:t>
            </a:r>
            <a:r>
              <a:rPr lang="pl-PL" dirty="0"/>
              <a:t> W przykładzie powyżej wypełnia się pole Imię i nazwisko. Scenariusze testowe, w których wprowadzimy w pole tylko symbole, tylko liczby, łańcuch o zerowej długości itd., będą bardzo podobne do siebie, a pierwsze kroki — jednakowe, dlatego każdy będzie kopiować i wklejać. Spróbujcie napisać, chociażby trzy scenariusze testowe dla jednej funkcjonalności — od razu zobaczycie ten problem.</a:t>
            </a:r>
          </a:p>
          <a:p>
            <a:pPr>
              <a:buFont typeface="+mj-lt"/>
              <a:buAutoNum type="arabicPeriod"/>
            </a:pPr>
            <a:r>
              <a:rPr lang="pl-PL" i="1" dirty="0"/>
              <a:t>Trudne do utrzymania</a:t>
            </a:r>
            <a:r>
              <a:rPr lang="pl-PL" dirty="0"/>
              <a:t>. Wyobraźcie sobie, że zakładkę Lokatorzy przemianowalibyście na Klienci. W celu aktualizacji scenariusza testowego trzeba wprowadzić zmiany w setkach scenariuszy, co jest wyczerpujące nawet w trybie pracy CTRL + C, CTRL + V.</a:t>
            </a:r>
          </a:p>
          <a:p>
            <a:pPr>
              <a:buFont typeface="+mj-lt"/>
              <a:buAutoNum type="arabicPeriod"/>
            </a:pPr>
            <a:r>
              <a:rPr lang="pl-PL" i="1" dirty="0"/>
              <a:t>Nieaktualny stan.</a:t>
            </a:r>
            <a:r>
              <a:rPr lang="pl-PL" dirty="0"/>
              <a:t> Scenariusze testowe składają się z tekstu stale kopiowanego i wklejanego, więc często zostają w nich nieaktualne części z początkowego scenariusza.</a:t>
            </a:r>
          </a:p>
        </p:txBody>
      </p:sp>
    </p:spTree>
    <p:extLst>
      <p:ext uri="{BB962C8B-B14F-4D97-AF65-F5344CB8AC3E}">
        <p14:creationId xmlns:p14="http://schemas.microsoft.com/office/powerpoint/2010/main" val="113448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7DB41E1-BC3D-4646-8711-559D78BE5B39}"/>
              </a:ext>
            </a:extLst>
          </p:cNvPr>
          <p:cNvSpPr>
            <a:spLocks noGrp="1" noChangeArrowheads="1"/>
          </p:cNvSpPr>
          <p:nvPr>
            <p:ph type="ctrTitle"/>
          </p:nvPr>
        </p:nvSpPr>
        <p:spPr>
          <a:xfrm>
            <a:off x="1657350" y="1714500"/>
            <a:ext cx="5829300" cy="857250"/>
          </a:xfrm>
        </p:spPr>
        <p:txBody>
          <a:bodyPr anchor="ctr">
            <a:normAutofit fontScale="90000"/>
          </a:bodyPr>
          <a:lstStyle/>
          <a:p>
            <a:pPr eaLnBrk="1" hangingPunct="1"/>
            <a:r>
              <a:rPr lang="pl-PL" altLang="pl-PL" sz="3300" dirty="0"/>
              <a:t>Platforma .NET</a:t>
            </a:r>
            <a:br>
              <a:rPr lang="pl-PL" altLang="pl-PL" sz="3300" dirty="0"/>
            </a:br>
            <a:r>
              <a:rPr lang="pl-PL" altLang="pl-PL" sz="3300" dirty="0"/>
              <a:t>Język C#</a:t>
            </a:r>
          </a:p>
        </p:txBody>
      </p:sp>
      <p:sp>
        <p:nvSpPr>
          <p:cNvPr id="2052" name="Podtytuł 1">
            <a:extLst>
              <a:ext uri="{FF2B5EF4-FFF2-40B4-BE49-F238E27FC236}">
                <a16:creationId xmlns:a16="http://schemas.microsoft.com/office/drawing/2014/main" id="{9746D610-6075-49CC-9DFF-DF82D990AF88}"/>
              </a:ext>
            </a:extLst>
          </p:cNvPr>
          <p:cNvSpPr>
            <a:spLocks noGrp="1"/>
          </p:cNvSpPr>
          <p:nvPr>
            <p:ph type="subTitle" idx="1"/>
          </p:nvPr>
        </p:nvSpPr>
        <p:spPr/>
        <p:txBody>
          <a:bodyPr/>
          <a:lstStyle/>
          <a:p>
            <a:endParaRPr lang="pl-PL" altLang="pl-PL"/>
          </a:p>
        </p:txBody>
      </p:sp>
      <p:sp>
        <p:nvSpPr>
          <p:cNvPr id="2" name="Równoległobok 1">
            <a:extLst>
              <a:ext uri="{FF2B5EF4-FFF2-40B4-BE49-F238E27FC236}">
                <a16:creationId xmlns:a16="http://schemas.microsoft.com/office/drawing/2014/main" id="{48B8BCE8-6B0A-42A0-9904-805B06F1161D}"/>
              </a:ext>
            </a:extLst>
          </p:cNvPr>
          <p:cNvSpPr/>
          <p:nvPr/>
        </p:nvSpPr>
        <p:spPr>
          <a:xfrm>
            <a:off x="829668" y="254196"/>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41363890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9F9E779-453C-4AE9-A4D4-A0AF517B07A9}"/>
              </a:ext>
            </a:extLst>
          </p:cNvPr>
          <p:cNvSpPr>
            <a:spLocks noGrp="1"/>
          </p:cNvSpPr>
          <p:nvPr>
            <p:ph type="body" sz="quarter" idx="27"/>
          </p:nvPr>
        </p:nvSpPr>
        <p:spPr>
          <a:xfrm>
            <a:off x="463550" y="1452014"/>
            <a:ext cx="8235950" cy="2564969"/>
          </a:xfrm>
        </p:spPr>
        <p:txBody>
          <a:bodyPr/>
          <a:lstStyle/>
          <a:p>
            <a:r>
              <a:rPr lang="pl-PL" dirty="0"/>
              <a:t>Ostatnia wada przekreśla zalety. Tester, który pracuje już dłuższy czas przy projekcie, będzie wiedział, że dany scenariusz testowy jest nieaktualny, tym bardziej, jeżeli wykonuje je po kolei. Natomiast tester, który nie wie niczego o projekcie i dostał parę scenariuszy testowych ze środka zestawu testowego, nie zrozumie, o czym w nich mowa.</a:t>
            </a:r>
          </a:p>
          <a:p>
            <a:r>
              <a:rPr lang="pl-PL" dirty="0"/>
              <a:t>Aby scenariusze testowe spełniały swoją funkcję, trzeba je wspierać, okresowo sprawdzać ich poprawność i dopracowywać. To zabiera bardzo dużo czasu i siły.</a:t>
            </a:r>
          </a:p>
          <a:p>
            <a:endParaRPr lang="pl-PL" dirty="0"/>
          </a:p>
        </p:txBody>
      </p:sp>
      <p:sp>
        <p:nvSpPr>
          <p:cNvPr id="3" name="Tytuł 2">
            <a:extLst>
              <a:ext uri="{FF2B5EF4-FFF2-40B4-BE49-F238E27FC236}">
                <a16:creationId xmlns:a16="http://schemas.microsoft.com/office/drawing/2014/main" id="{AB7C6C1B-D60F-4D48-B298-B1F301E0A8CD}"/>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984410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0AE4094-292D-4174-A1AC-D2C1A64D6913}"/>
              </a:ext>
            </a:extLst>
          </p:cNvPr>
          <p:cNvSpPr>
            <a:spLocks noGrp="1"/>
          </p:cNvSpPr>
          <p:nvPr>
            <p:ph type="body" sz="quarter" idx="27"/>
          </p:nvPr>
        </p:nvSpPr>
        <p:spPr>
          <a:xfrm>
            <a:off x="526473" y="1516968"/>
            <a:ext cx="8235950" cy="2776251"/>
          </a:xfrm>
        </p:spPr>
        <p:txBody>
          <a:bodyPr>
            <a:normAutofit lnSpcReduction="10000"/>
          </a:bodyPr>
          <a:lstStyle/>
          <a:p>
            <a:pPr marL="0" indent="0">
              <a:buNone/>
            </a:pPr>
            <a:r>
              <a:rPr lang="pl-PL" dirty="0"/>
              <a:t>Rozpatrujemy sytuację na tej samej abstrakcyjnej stronie — www.test.pl. Przypuśćmy, że pole Imię i nazwisko postanowiono w wymaganiach ograniczyć do 40 symboli.</a:t>
            </a:r>
          </a:p>
          <a:p>
            <a:pPr marL="0" indent="0">
              <a:buNone/>
            </a:pPr>
            <a:endParaRPr lang="pl-PL" dirty="0"/>
          </a:p>
          <a:p>
            <a:pPr marL="0" indent="0">
              <a:buNone/>
            </a:pPr>
            <a:r>
              <a:rPr lang="pl-PL" b="1" dirty="0"/>
              <a:t>Kiedy jest mowa o kilku oczekiwanych wynikach, to może to oznaczać:</a:t>
            </a:r>
          </a:p>
          <a:p>
            <a:pPr>
              <a:buFont typeface="Arial" panose="020B0604020202020204" pitchFamily="34" charset="0"/>
              <a:buChar char="•"/>
            </a:pPr>
            <a:r>
              <a:rPr lang="pl-PL" dirty="0"/>
              <a:t>Kilka wariantów wprowadzanych danych, z których każdy ma swój oczekiwany wynik.</a:t>
            </a:r>
          </a:p>
          <a:p>
            <a:pPr>
              <a:buFont typeface="Arial" panose="020B0604020202020204" pitchFamily="34" charset="0"/>
              <a:buChar char="•"/>
            </a:pPr>
            <a:r>
              <a:rPr lang="pl-PL" dirty="0"/>
              <a:t>Kilka kroków (a nie tylko ostatni) zawiera oczekiwany wynik.</a:t>
            </a:r>
          </a:p>
          <a:p>
            <a:pPr>
              <a:buFont typeface="Arial" panose="020B0604020202020204" pitchFamily="34" charset="0"/>
              <a:buChar char="•"/>
            </a:pPr>
            <a:r>
              <a:rPr lang="pl-PL" dirty="0"/>
              <a:t>W tym samym scenariuszu wykonuje się od razu kilka sprawdzań.</a:t>
            </a:r>
          </a:p>
          <a:p>
            <a:pPr marL="0" indent="0">
              <a:buNone/>
            </a:pPr>
            <a:endParaRPr lang="pl-PL" dirty="0"/>
          </a:p>
        </p:txBody>
      </p:sp>
      <p:sp>
        <p:nvSpPr>
          <p:cNvPr id="3" name="Tytuł 2">
            <a:extLst>
              <a:ext uri="{FF2B5EF4-FFF2-40B4-BE49-F238E27FC236}">
                <a16:creationId xmlns:a16="http://schemas.microsoft.com/office/drawing/2014/main" id="{AC845F28-B968-46DF-B05F-26F8EF9D767C}"/>
              </a:ext>
            </a:extLst>
          </p:cNvPr>
          <p:cNvSpPr>
            <a:spLocks noGrp="1"/>
          </p:cNvSpPr>
          <p:nvPr>
            <p:ph type="title"/>
          </p:nvPr>
        </p:nvSpPr>
        <p:spPr/>
        <p:txBody>
          <a:bodyPr/>
          <a:lstStyle/>
          <a:p>
            <a:r>
              <a:rPr lang="pl-PL" dirty="0"/>
              <a:t>Przykład projektowania</a:t>
            </a:r>
          </a:p>
        </p:txBody>
      </p:sp>
    </p:spTree>
    <p:extLst>
      <p:ext uri="{BB962C8B-B14F-4D97-AF65-F5344CB8AC3E}">
        <p14:creationId xmlns:p14="http://schemas.microsoft.com/office/powerpoint/2010/main" val="28011939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8AD9441-F706-473C-9D9D-56983C035CDE}"/>
              </a:ext>
            </a:extLst>
          </p:cNvPr>
          <p:cNvSpPr>
            <a:spLocks noGrp="1"/>
          </p:cNvSpPr>
          <p:nvPr>
            <p:ph type="body" sz="quarter" idx="27"/>
          </p:nvPr>
        </p:nvSpPr>
        <p:spPr>
          <a:xfrm>
            <a:off x="249383" y="853640"/>
            <a:ext cx="8697190" cy="3913622"/>
          </a:xfrm>
        </p:spPr>
        <p:txBody>
          <a:bodyPr/>
          <a:lstStyle/>
          <a:p>
            <a:pPr marL="0" indent="0">
              <a:buNone/>
            </a:pPr>
            <a:r>
              <a:rPr lang="pl-PL" b="1" dirty="0"/>
              <a:t>Scenariusz testowy № 2.</a:t>
            </a:r>
            <a:r>
              <a:rPr lang="pl-PL" dirty="0"/>
              <a:t> Stworzenie lokatora, sprawdzanie pola Imię i nazwisko.</a:t>
            </a:r>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Wypełnić pole Imię i nazwisko (patrz Oczekiwany wynik),</a:t>
            </a:r>
          </a:p>
          <a:p>
            <a:pPr>
              <a:buFont typeface="+mj-lt"/>
              <a:buAutoNum type="arabicPeriod"/>
            </a:pPr>
            <a:r>
              <a:rPr lang="pl-PL" dirty="0"/>
              <a:t>Kliknąć Zapisz.</a:t>
            </a:r>
          </a:p>
          <a:p>
            <a:endParaRPr lang="pl-PL" dirty="0"/>
          </a:p>
        </p:txBody>
      </p:sp>
      <p:sp>
        <p:nvSpPr>
          <p:cNvPr id="3" name="Tytuł 2">
            <a:extLst>
              <a:ext uri="{FF2B5EF4-FFF2-40B4-BE49-F238E27FC236}">
                <a16:creationId xmlns:a16="http://schemas.microsoft.com/office/drawing/2014/main" id="{962F4494-D208-499A-B723-5D7D9138D196}"/>
              </a:ext>
            </a:extLst>
          </p:cNvPr>
          <p:cNvSpPr>
            <a:spLocks noGrp="1"/>
          </p:cNvSpPr>
          <p:nvPr>
            <p:ph type="title"/>
          </p:nvPr>
        </p:nvSpPr>
        <p:spPr/>
        <p:txBody>
          <a:bodyPr>
            <a:normAutofit/>
          </a:bodyPr>
          <a:lstStyle/>
          <a:p>
            <a:r>
              <a:rPr lang="pl-PL" b="1" dirty="0"/>
              <a:t>Kilka wariantów wprowadzanych danych</a:t>
            </a:r>
            <a:endParaRPr lang="pl-PL" dirty="0"/>
          </a:p>
        </p:txBody>
      </p:sp>
    </p:spTree>
    <p:extLst>
      <p:ext uri="{BB962C8B-B14F-4D97-AF65-F5344CB8AC3E}">
        <p14:creationId xmlns:p14="http://schemas.microsoft.com/office/powerpoint/2010/main" val="17781987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5A60964-ED29-462D-8D0B-122B98288406}"/>
              </a:ext>
            </a:extLst>
          </p:cNvPr>
          <p:cNvSpPr>
            <a:spLocks noGrp="1"/>
          </p:cNvSpPr>
          <p:nvPr>
            <p:ph type="title"/>
          </p:nvPr>
        </p:nvSpPr>
        <p:spPr>
          <a:xfrm>
            <a:off x="457200" y="107364"/>
            <a:ext cx="8229600" cy="700557"/>
          </a:xfrm>
        </p:spPr>
        <p:txBody>
          <a:bodyPr anchor="b">
            <a:normAutofit/>
          </a:bodyPr>
          <a:lstStyle/>
          <a:p>
            <a:r>
              <a:rPr lang="pl-PL" b="1" dirty="0"/>
              <a:t>Oczekiwany wynik</a:t>
            </a:r>
            <a:endParaRPr lang="pl-PL" dirty="0"/>
          </a:p>
        </p:txBody>
      </p:sp>
      <p:graphicFrame>
        <p:nvGraphicFramePr>
          <p:cNvPr id="5" name="Tabela 4">
            <a:extLst>
              <a:ext uri="{FF2B5EF4-FFF2-40B4-BE49-F238E27FC236}">
                <a16:creationId xmlns:a16="http://schemas.microsoft.com/office/drawing/2014/main" id="{88213413-ABB2-41BF-A311-35E5467241E0}"/>
              </a:ext>
            </a:extLst>
          </p:cNvPr>
          <p:cNvGraphicFramePr>
            <a:graphicFrameLocks noGrp="1"/>
          </p:cNvGraphicFramePr>
          <p:nvPr>
            <p:extLst>
              <p:ext uri="{D42A27DB-BD31-4B8C-83A1-F6EECF244321}">
                <p14:modId xmlns:p14="http://schemas.microsoft.com/office/powerpoint/2010/main" val="4026402714"/>
              </p:ext>
            </p:extLst>
          </p:nvPr>
        </p:nvGraphicFramePr>
        <p:xfrm>
          <a:off x="457199" y="1323954"/>
          <a:ext cx="8236348" cy="2972997"/>
        </p:xfrm>
        <a:graphic>
          <a:graphicData uri="http://schemas.openxmlformats.org/drawingml/2006/table">
            <a:tbl>
              <a:tblPr>
                <a:tableStyleId>{8799B23B-EC83-4686-B30A-512413B5E67A}</a:tableStyleId>
              </a:tblPr>
              <a:tblGrid>
                <a:gridCol w="3770454">
                  <a:extLst>
                    <a:ext uri="{9D8B030D-6E8A-4147-A177-3AD203B41FA5}">
                      <a16:colId xmlns:a16="http://schemas.microsoft.com/office/drawing/2014/main" val="3525819802"/>
                    </a:ext>
                  </a:extLst>
                </a:gridCol>
                <a:gridCol w="4465894">
                  <a:extLst>
                    <a:ext uri="{9D8B030D-6E8A-4147-A177-3AD203B41FA5}">
                      <a16:colId xmlns:a16="http://schemas.microsoft.com/office/drawing/2014/main" val="3480215652"/>
                    </a:ext>
                  </a:extLst>
                </a:gridCol>
              </a:tblGrid>
              <a:tr h="270386">
                <a:tc>
                  <a:txBody>
                    <a:bodyPr/>
                    <a:lstStyle/>
                    <a:p>
                      <a:r>
                        <a:rPr lang="pl-PL" sz="1600" b="1" dirty="0">
                          <a:solidFill>
                            <a:schemeClr val="accent1">
                              <a:lumMod val="75000"/>
                            </a:schemeClr>
                          </a:solidFill>
                        </a:rPr>
                        <a:t>Wprowadzana wartość</a:t>
                      </a:r>
                    </a:p>
                  </a:txBody>
                  <a:tcPr marL="1236" marR="1236" marT="1236" marB="1236">
                    <a:solidFill>
                      <a:schemeClr val="bg1">
                        <a:lumMod val="85000"/>
                      </a:schemeClr>
                    </a:solidFill>
                  </a:tcPr>
                </a:tc>
                <a:tc>
                  <a:txBody>
                    <a:bodyPr/>
                    <a:lstStyle/>
                    <a:p>
                      <a:pPr marL="0" algn="l" defTabSz="457200" rtl="0" eaLnBrk="1" latinLnBrk="0" hangingPunct="1"/>
                      <a:r>
                        <a:rPr lang="pl-PL" sz="1600" b="1" kern="1200" dirty="0">
                          <a:solidFill>
                            <a:schemeClr val="accent1">
                              <a:lumMod val="75000"/>
                            </a:schemeClr>
                          </a:solidFill>
                          <a:latin typeface="+mn-lt"/>
                          <a:ea typeface="+mn-ea"/>
                          <a:cs typeface="+mn-cs"/>
                        </a:rPr>
                        <a:t>Oczekiwany wynik</a:t>
                      </a:r>
                    </a:p>
                  </a:txBody>
                  <a:tcPr marL="1236" marR="1236" marT="1236" marB="1236">
                    <a:solidFill>
                      <a:schemeClr val="bg1">
                        <a:lumMod val="85000"/>
                      </a:schemeClr>
                    </a:solidFill>
                  </a:tcPr>
                </a:tc>
                <a:extLst>
                  <a:ext uri="{0D108BD9-81ED-4DB2-BD59-A6C34878D82A}">
                    <a16:rowId xmlns:a16="http://schemas.microsoft.com/office/drawing/2014/main" val="501965012"/>
                  </a:ext>
                </a:extLst>
              </a:tr>
              <a:tr h="270386">
                <a:tc>
                  <a:txBody>
                    <a:bodyPr/>
                    <a:lstStyle/>
                    <a:p>
                      <a:r>
                        <a:rPr lang="pl-PL" sz="1400"/>
                        <a:t>Łukasz Testowy</a:t>
                      </a:r>
                    </a:p>
                  </a:txBody>
                  <a:tcPr marL="1236" marR="1236" marT="1236" marB="1236"/>
                </a:tc>
                <a:tc>
                  <a:txBody>
                    <a:bodyPr/>
                    <a:lstStyle/>
                    <a:p>
                      <a:r>
                        <a:rPr lang="pl-PL" sz="1400"/>
                        <a:t>Ok, karta zapisuje się</a:t>
                      </a:r>
                    </a:p>
                  </a:txBody>
                  <a:tcPr marL="1236" marR="1236" marT="1236" marB="1236"/>
                </a:tc>
                <a:extLst>
                  <a:ext uri="{0D108BD9-81ED-4DB2-BD59-A6C34878D82A}">
                    <a16:rowId xmlns:a16="http://schemas.microsoft.com/office/drawing/2014/main" val="2844272153"/>
                  </a:ext>
                </a:extLst>
              </a:tr>
              <a:tr h="486445">
                <a:tc>
                  <a:txBody>
                    <a:bodyPr/>
                    <a:lstStyle/>
                    <a:p>
                      <a:r>
                        <a:rPr lang="pl-PL" sz="1400"/>
                        <a:t>&lt;Pozostawione puste pole&gt;</a:t>
                      </a:r>
                    </a:p>
                  </a:txBody>
                  <a:tcPr marL="1236" marR="1236" marT="1236" marB="1236"/>
                </a:tc>
                <a:tc>
                  <a:txBody>
                    <a:bodyPr/>
                    <a:lstStyle/>
                    <a:p>
                      <a:r>
                        <a:rPr lang="pl-PL" sz="1400" dirty="0"/>
                        <a:t>Błąd – «Wypełnij pola obowiązkowe, które są oznaczone *», karta się nie zapisuje.</a:t>
                      </a:r>
                    </a:p>
                  </a:txBody>
                  <a:tcPr marL="1236" marR="1236" marT="1236" marB="1236"/>
                </a:tc>
                <a:extLst>
                  <a:ext uri="{0D108BD9-81ED-4DB2-BD59-A6C34878D82A}">
                    <a16:rowId xmlns:a16="http://schemas.microsoft.com/office/drawing/2014/main" val="321491253"/>
                  </a:ext>
                </a:extLst>
              </a:tr>
              <a:tr h="702504">
                <a:tc>
                  <a:txBody>
                    <a:bodyPr/>
                    <a:lstStyle/>
                    <a:p>
                      <a:r>
                        <a:rPr lang="pl-PL" sz="1400"/>
                        <a:t>2*4*6*8*11*14*17*20*23*26*29*32*35*38*41*</a:t>
                      </a:r>
                    </a:p>
                  </a:txBody>
                  <a:tcPr marL="1236" marR="1236" marT="1236" marB="1236"/>
                </a:tc>
                <a:tc>
                  <a:txBody>
                    <a:bodyPr/>
                    <a:lstStyle/>
                    <a:p>
                      <a:r>
                        <a:rPr lang="pl-PL" sz="1400" dirty="0"/>
                        <a:t>Błąd – «Maksymalna ilość znaków — 40 symboli, wprowadzono — 41», karta nie zapisuje się. (Taką wartość łatwo stworzyć za pomocą narzędzia </a:t>
                      </a:r>
                      <a:r>
                        <a:rPr lang="pl-PL" sz="1400" dirty="0" err="1"/>
                        <a:t>perlclip</a:t>
                      </a:r>
                      <a:r>
                        <a:rPr lang="pl-PL" sz="1400" dirty="0"/>
                        <a:t>).</a:t>
                      </a:r>
                    </a:p>
                  </a:txBody>
                  <a:tcPr marL="1236" marR="1236" marT="1236" marB="1236"/>
                </a:tc>
                <a:extLst>
                  <a:ext uri="{0D108BD9-81ED-4DB2-BD59-A6C34878D82A}">
                    <a16:rowId xmlns:a16="http://schemas.microsoft.com/office/drawing/2014/main" val="2061849558"/>
                  </a:ext>
                </a:extLst>
              </a:tr>
              <a:tr h="486445">
                <a:tc>
                  <a:txBody>
                    <a:bodyPr/>
                    <a:lstStyle/>
                    <a:p>
                      <a:r>
                        <a:rPr lang="pl-PL" sz="1400"/>
                        <a:t>&amp;*%#(^$@*&amp;</a:t>
                      </a:r>
                    </a:p>
                  </a:txBody>
                  <a:tcPr marL="1236" marR="1236" marT="1236" marB="1236"/>
                </a:tc>
                <a:tc>
                  <a:txBody>
                    <a:bodyPr/>
                    <a:lstStyle/>
                    <a:p>
                      <a:r>
                        <a:rPr lang="pl-PL" sz="1400"/>
                        <a:t>Błąd – «Pole Imię i nazwisko może zawierać tylko litery polskiego alfabetu», karta się nie zapisuje.</a:t>
                      </a:r>
                    </a:p>
                  </a:txBody>
                  <a:tcPr marL="1236" marR="1236" marT="1236" marB="1236"/>
                </a:tc>
                <a:extLst>
                  <a:ext uri="{0D108BD9-81ED-4DB2-BD59-A6C34878D82A}">
                    <a16:rowId xmlns:a16="http://schemas.microsoft.com/office/drawing/2014/main" val="1097365053"/>
                  </a:ext>
                </a:extLst>
              </a:tr>
              <a:tr h="486445">
                <a:tc>
                  <a:txBody>
                    <a:bodyPr/>
                    <a:lstStyle/>
                    <a:p>
                      <a:r>
                        <a:rPr lang="pl-PL" sz="1400"/>
                        <a:t>Łukasz Täst</a:t>
                      </a:r>
                    </a:p>
                  </a:txBody>
                  <a:tcPr marL="1236" marR="1236" marT="1236" marB="1236"/>
                </a:tc>
                <a:tc>
                  <a:txBody>
                    <a:bodyPr/>
                    <a:lstStyle/>
                    <a:p>
                      <a:r>
                        <a:rPr lang="pl-PL" sz="1400"/>
                        <a:t>Błąd – «Pole Imię i nazwisko może zawierać tylko litery polskiego alfabetu», karta się nie zapisuje.</a:t>
                      </a:r>
                    </a:p>
                  </a:txBody>
                  <a:tcPr marL="1236" marR="1236" marT="1236" marB="1236"/>
                </a:tc>
                <a:extLst>
                  <a:ext uri="{0D108BD9-81ED-4DB2-BD59-A6C34878D82A}">
                    <a16:rowId xmlns:a16="http://schemas.microsoft.com/office/drawing/2014/main" val="3578461291"/>
                  </a:ext>
                </a:extLst>
              </a:tr>
              <a:tr h="270386">
                <a:tc>
                  <a:txBody>
                    <a:bodyPr/>
                    <a:lstStyle/>
                    <a:p>
                      <a:r>
                        <a:rPr lang="pl-PL" sz="1400"/>
                        <a:t>…</a:t>
                      </a:r>
                    </a:p>
                  </a:txBody>
                  <a:tcPr marL="1236" marR="1236" marT="1236" marB="1236"/>
                </a:tc>
                <a:tc>
                  <a:txBody>
                    <a:bodyPr/>
                    <a:lstStyle/>
                    <a:p>
                      <a:r>
                        <a:rPr lang="pl-PL" sz="1400" dirty="0"/>
                        <a:t>…</a:t>
                      </a:r>
                    </a:p>
                  </a:txBody>
                  <a:tcPr marL="1236" marR="1236" marT="1236" marB="1236"/>
                </a:tc>
                <a:extLst>
                  <a:ext uri="{0D108BD9-81ED-4DB2-BD59-A6C34878D82A}">
                    <a16:rowId xmlns:a16="http://schemas.microsoft.com/office/drawing/2014/main" val="961361866"/>
                  </a:ext>
                </a:extLst>
              </a:tr>
            </a:tbl>
          </a:graphicData>
        </a:graphic>
      </p:graphicFrame>
    </p:spTree>
    <p:extLst>
      <p:ext uri="{BB962C8B-B14F-4D97-AF65-F5344CB8AC3E}">
        <p14:creationId xmlns:p14="http://schemas.microsoft.com/office/powerpoint/2010/main" val="20717568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575315-BDF5-4877-8BDB-3B226B07C800}"/>
              </a:ext>
            </a:extLst>
          </p:cNvPr>
          <p:cNvSpPr>
            <a:spLocks noGrp="1"/>
          </p:cNvSpPr>
          <p:nvPr>
            <p:ph type="body" sz="quarter" idx="27"/>
          </p:nvPr>
        </p:nvSpPr>
        <p:spPr/>
        <p:txBody>
          <a:bodyPr/>
          <a:lstStyle/>
          <a:p>
            <a:pPr marL="0" indent="0">
              <a:buNone/>
            </a:pPr>
            <a:r>
              <a:rPr lang="pl-PL" b="1" dirty="0"/>
              <a:t>Scenariusz testowy № 3.</a:t>
            </a:r>
            <a:r>
              <a:rPr lang="pl-PL" dirty="0"/>
              <a:t> Stworzenie lokatora z wprowadzonym Imieniem i nazwiskiem</a:t>
            </a:r>
          </a:p>
          <a:p>
            <a:pPr marL="0" indent="0">
              <a:buNone/>
            </a:pPr>
            <a:endParaRPr lang="pl-PL" b="1" dirty="0"/>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Wypełnić pole Imię i nazwisko (patrz Oczekiwany wynik),</a:t>
            </a:r>
          </a:p>
          <a:p>
            <a:pPr>
              <a:buFont typeface="+mj-lt"/>
              <a:buAutoNum type="arabicPeriod"/>
            </a:pPr>
            <a:r>
              <a:rPr lang="pl-PL" dirty="0"/>
              <a:t>Kliknąć Zapisz.</a:t>
            </a:r>
          </a:p>
          <a:p>
            <a:endParaRPr lang="pl-PL" dirty="0"/>
          </a:p>
        </p:txBody>
      </p:sp>
      <p:sp>
        <p:nvSpPr>
          <p:cNvPr id="3" name="Tytuł 2">
            <a:extLst>
              <a:ext uri="{FF2B5EF4-FFF2-40B4-BE49-F238E27FC236}">
                <a16:creationId xmlns:a16="http://schemas.microsoft.com/office/drawing/2014/main" id="{E05F1785-13BC-4726-AA7D-EE5388635067}"/>
              </a:ext>
            </a:extLst>
          </p:cNvPr>
          <p:cNvSpPr>
            <a:spLocks noGrp="1"/>
          </p:cNvSpPr>
          <p:nvPr>
            <p:ph type="title"/>
          </p:nvPr>
        </p:nvSpPr>
        <p:spPr/>
        <p:txBody>
          <a:bodyPr/>
          <a:lstStyle/>
          <a:p>
            <a:r>
              <a:rPr lang="pl-PL" dirty="0"/>
              <a:t>Przypadek testowy 3</a:t>
            </a:r>
          </a:p>
        </p:txBody>
      </p:sp>
    </p:spTree>
    <p:extLst>
      <p:ext uri="{BB962C8B-B14F-4D97-AF65-F5344CB8AC3E}">
        <p14:creationId xmlns:p14="http://schemas.microsoft.com/office/powerpoint/2010/main" val="1974728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4C8275-32A8-41C2-81E0-39FBEB248C34}"/>
              </a:ext>
            </a:extLst>
          </p:cNvPr>
          <p:cNvSpPr>
            <a:spLocks noGrp="1"/>
          </p:cNvSpPr>
          <p:nvPr>
            <p:ph type="body" sz="quarter" idx="27"/>
          </p:nvPr>
        </p:nvSpPr>
        <p:spPr/>
        <p:txBody>
          <a:bodyPr/>
          <a:lstStyle/>
          <a:p>
            <a:pPr marL="0" indent="0">
              <a:buNone/>
            </a:pPr>
            <a:r>
              <a:rPr lang="pl-PL" dirty="0"/>
              <a:t>1. Otwiera się okno służące do wprowadzenia loginu / hasła z odpowiednimi do tego polami, przyciskiem Zaloguj się i komunikatem W celu zalogowania się do systemu wprowadź swoje dane.</a:t>
            </a:r>
          </a:p>
          <a:p>
            <a:pPr marL="0" indent="0">
              <a:buNone/>
            </a:pPr>
            <a:r>
              <a:rPr lang="pl-PL" dirty="0"/>
              <a:t>2. Logowanie do systemu zostało pomyślnie zakończone. Strona główna serwisu jest otwarta, a w prawym górnym rogu wyświetlany jest napis Witaj, admin.</a:t>
            </a:r>
          </a:p>
          <a:p>
            <a:pPr marL="0" indent="0">
              <a:buNone/>
            </a:pPr>
            <a:r>
              <a:rPr lang="pl-PL" dirty="0"/>
              <a:t>3. Została otwarta podstrona Tworzenie nowego lokatora z polami Nazwisko, Imię</a:t>
            </a:r>
            <a:br>
              <a:rPr lang="pl-PL" dirty="0"/>
            </a:br>
            <a:r>
              <a:rPr lang="pl-PL" dirty="0"/>
              <a:t>i przyciskiem Zapisz.</a:t>
            </a:r>
          </a:p>
          <a:p>
            <a:pPr marL="0" indent="0">
              <a:buNone/>
            </a:pPr>
            <a:r>
              <a:rPr lang="pl-PL" dirty="0"/>
              <a:t>4. Okno z informacją o lokatorze jest zamknięte. Wyświetlana jest lista, w której znajduje się nowa karta. Może ona zostać otwarta, wtedy na ekranie wyświetlą się wprowadzone dane, czyli w polu Imię i nazwisko zobaczymy „Jan Kowalski”.</a:t>
            </a:r>
          </a:p>
        </p:txBody>
      </p:sp>
      <p:sp>
        <p:nvSpPr>
          <p:cNvPr id="3" name="Tytuł 2">
            <a:extLst>
              <a:ext uri="{FF2B5EF4-FFF2-40B4-BE49-F238E27FC236}">
                <a16:creationId xmlns:a16="http://schemas.microsoft.com/office/drawing/2014/main" id="{42F9929D-3F87-429B-8BAE-659EA2147E1B}"/>
              </a:ext>
            </a:extLst>
          </p:cNvPr>
          <p:cNvSpPr>
            <a:spLocks noGrp="1"/>
          </p:cNvSpPr>
          <p:nvPr>
            <p:ph type="title"/>
          </p:nvPr>
        </p:nvSpPr>
        <p:spPr/>
        <p:txBody>
          <a:bodyPr/>
          <a:lstStyle/>
          <a:p>
            <a:r>
              <a:rPr lang="pl-PL" b="1" dirty="0"/>
              <a:t>Oczekiwany wynik</a:t>
            </a:r>
            <a:endParaRPr lang="pl-PL" dirty="0"/>
          </a:p>
        </p:txBody>
      </p:sp>
    </p:spTree>
    <p:extLst>
      <p:ext uri="{BB962C8B-B14F-4D97-AF65-F5344CB8AC3E}">
        <p14:creationId xmlns:p14="http://schemas.microsoft.com/office/powerpoint/2010/main" val="539429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DF1E6F3-7EAD-460F-A801-7EADF70D8D5F}"/>
              </a:ext>
            </a:extLst>
          </p:cNvPr>
          <p:cNvSpPr>
            <a:spLocks noGrp="1"/>
          </p:cNvSpPr>
          <p:nvPr>
            <p:ph type="body" sz="quarter" idx="27"/>
          </p:nvPr>
        </p:nvSpPr>
        <p:spPr>
          <a:xfrm>
            <a:off x="463550" y="1040676"/>
            <a:ext cx="8235950" cy="2246315"/>
          </a:xfrm>
        </p:spPr>
        <p:txBody>
          <a:bodyPr/>
          <a:lstStyle/>
          <a:p>
            <a:pPr>
              <a:buFont typeface="+mj-lt"/>
              <a:buAutoNum type="arabicPeriod"/>
            </a:pPr>
            <a:r>
              <a:rPr lang="pl-PL" dirty="0"/>
              <a:t>Ważne systemy, w których nie można dopuścić do błędów, w wyniku których może dojść do katastrofy (software służący do budowy i diagnostyki samolotów, wszelkie systemy medyczne, czy oprogramowanie dla elektrowni atomowych). W takich sytuacjach trzeba testować bardzo starannie i dokładnie.</a:t>
            </a:r>
          </a:p>
          <a:p>
            <a:pPr>
              <a:buFont typeface="+mj-lt"/>
              <a:buAutoNum type="arabicPeriod"/>
            </a:pPr>
            <a:r>
              <a:rPr lang="pl-PL" dirty="0"/>
              <a:t>Przy testowaniu skomplikowanych systemów albo ich części, żeby nie zaplątać się w liście kontrolnej.</a:t>
            </a:r>
          </a:p>
          <a:p>
            <a:endParaRPr lang="pl-PL" dirty="0"/>
          </a:p>
        </p:txBody>
      </p:sp>
      <p:sp>
        <p:nvSpPr>
          <p:cNvPr id="3" name="Tytuł 2">
            <a:extLst>
              <a:ext uri="{FF2B5EF4-FFF2-40B4-BE49-F238E27FC236}">
                <a16:creationId xmlns:a16="http://schemas.microsoft.com/office/drawing/2014/main" id="{F8EBA45E-656C-4A78-82B0-94F55DF3E1F0}"/>
              </a:ext>
            </a:extLst>
          </p:cNvPr>
          <p:cNvSpPr>
            <a:spLocks noGrp="1"/>
          </p:cNvSpPr>
          <p:nvPr>
            <p:ph type="title"/>
          </p:nvPr>
        </p:nvSpPr>
        <p:spPr/>
        <p:txBody>
          <a:bodyPr>
            <a:normAutofit fontScale="90000"/>
          </a:bodyPr>
          <a:lstStyle/>
          <a:p>
            <a:r>
              <a:rPr lang="pl-PL" b="1" dirty="0"/>
              <a:t>Scenariusze testowe są potrzebne:</a:t>
            </a:r>
            <a:br>
              <a:rPr lang="pl-PL" b="1" dirty="0"/>
            </a:br>
            <a:endParaRPr lang="pl-PL" dirty="0"/>
          </a:p>
        </p:txBody>
      </p:sp>
      <p:pic>
        <p:nvPicPr>
          <p:cNvPr id="5" name="Grafika 4" descr="Znaczek — obserwuj">
            <a:extLst>
              <a:ext uri="{FF2B5EF4-FFF2-40B4-BE49-F238E27FC236}">
                <a16:creationId xmlns:a16="http://schemas.microsoft.com/office/drawing/2014/main" id="{022EFF75-44A2-4D5E-8916-537CE2E3C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7117" y="3040822"/>
            <a:ext cx="1822847" cy="1822847"/>
          </a:xfrm>
          <a:prstGeom prst="rect">
            <a:avLst/>
          </a:prstGeom>
        </p:spPr>
      </p:pic>
    </p:spTree>
    <p:extLst>
      <p:ext uri="{BB962C8B-B14F-4D97-AF65-F5344CB8AC3E}">
        <p14:creationId xmlns:p14="http://schemas.microsoft.com/office/powerpoint/2010/main" val="25599602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7846A1-0BC4-46AA-8F04-AADF6B2A6508}"/>
              </a:ext>
            </a:extLst>
          </p:cNvPr>
          <p:cNvSpPr>
            <a:spLocks noGrp="1"/>
          </p:cNvSpPr>
          <p:nvPr>
            <p:ph type="body" sz="quarter" idx="27"/>
          </p:nvPr>
        </p:nvSpPr>
        <p:spPr>
          <a:xfrm>
            <a:off x="457200" y="853640"/>
            <a:ext cx="8235950" cy="2488769"/>
          </a:xfrm>
        </p:spPr>
        <p:txBody>
          <a:bodyPr/>
          <a:lstStyle/>
          <a:p>
            <a:pPr>
              <a:buFont typeface="+mj-lt"/>
              <a:buAutoNum type="arabicPeriod"/>
            </a:pPr>
            <a:r>
              <a:rPr lang="pl-PL" dirty="0"/>
              <a:t>Proste systemy (strony internetowe, aplikacje mobilne itp.).</a:t>
            </a:r>
          </a:p>
          <a:p>
            <a:pPr>
              <a:buFont typeface="+mj-lt"/>
              <a:buAutoNum type="arabicPeriod"/>
            </a:pPr>
            <a:r>
              <a:rPr lang="pl-PL" dirty="0"/>
              <a:t>Sytuacje, kiedy w zespole jest tylko jeden albo dwóch testerów, znających swój produkt. W takim przypadku czas, stracony na stworzenie i wspieranie scenariuszy testowych nigdy się nie opłaci.</a:t>
            </a:r>
          </a:p>
          <a:p>
            <a:r>
              <a:rPr lang="pl-PL" dirty="0"/>
              <a:t>Zapoznajcie się ze swoim systemem i zweryfikujcie, co jest dla niego bardziej odpowiednie — twórcze listy kontrolne, formalne scenariusze testowe czy ich kombinacja.</a:t>
            </a:r>
          </a:p>
          <a:p>
            <a:endParaRPr lang="pl-PL" dirty="0"/>
          </a:p>
        </p:txBody>
      </p:sp>
      <p:sp>
        <p:nvSpPr>
          <p:cNvPr id="3" name="Tytuł 2">
            <a:extLst>
              <a:ext uri="{FF2B5EF4-FFF2-40B4-BE49-F238E27FC236}">
                <a16:creationId xmlns:a16="http://schemas.microsoft.com/office/drawing/2014/main" id="{8CFA12C6-C694-4E6D-A7D4-813314F41CA4}"/>
              </a:ext>
            </a:extLst>
          </p:cNvPr>
          <p:cNvSpPr>
            <a:spLocks noGrp="1"/>
          </p:cNvSpPr>
          <p:nvPr>
            <p:ph type="title"/>
          </p:nvPr>
        </p:nvSpPr>
        <p:spPr/>
        <p:txBody>
          <a:bodyPr>
            <a:normAutofit fontScale="90000"/>
          </a:bodyPr>
          <a:lstStyle/>
          <a:p>
            <a:r>
              <a:rPr lang="pl-PL" b="1" dirty="0"/>
              <a:t>Scenariusze testowe nie są potrzebne:</a:t>
            </a:r>
            <a:br>
              <a:rPr lang="pl-PL" b="1" dirty="0"/>
            </a:br>
            <a:endParaRPr lang="pl-PL" dirty="0"/>
          </a:p>
        </p:txBody>
      </p:sp>
      <p:pic>
        <p:nvPicPr>
          <p:cNvPr id="5" name="Grafika 4" descr="Pole wyboru z krzyżykiem">
            <a:extLst>
              <a:ext uri="{FF2B5EF4-FFF2-40B4-BE49-F238E27FC236}">
                <a16:creationId xmlns:a16="http://schemas.microsoft.com/office/drawing/2014/main" id="{8C43AF42-9C98-4CCF-A63A-4266BE7174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6819" y="3296879"/>
            <a:ext cx="1503759" cy="1503759"/>
          </a:xfrm>
          <a:prstGeom prst="rect">
            <a:avLst/>
          </a:prstGeom>
        </p:spPr>
      </p:pic>
    </p:spTree>
    <p:extLst>
      <p:ext uri="{BB962C8B-B14F-4D97-AF65-F5344CB8AC3E}">
        <p14:creationId xmlns:p14="http://schemas.microsoft.com/office/powerpoint/2010/main" val="1634534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3985367-B627-411D-AD3E-5944710B08CC}"/>
              </a:ext>
            </a:extLst>
          </p:cNvPr>
          <p:cNvSpPr>
            <a:spLocks noGrp="1"/>
          </p:cNvSpPr>
          <p:nvPr>
            <p:ph type="title"/>
          </p:nvPr>
        </p:nvSpPr>
        <p:spPr>
          <a:xfrm>
            <a:off x="424800" y="-267762"/>
            <a:ext cx="8229600" cy="857250"/>
          </a:xfrm>
        </p:spPr>
        <p:txBody>
          <a:bodyPr anchor="b">
            <a:normAutofit/>
          </a:bodyPr>
          <a:lstStyle/>
          <a:p>
            <a:r>
              <a:rPr lang="pl-PL" dirty="0"/>
              <a:t>TESTOWANIE NIEFUNKCJONALNE</a:t>
            </a:r>
          </a:p>
        </p:txBody>
      </p:sp>
      <p:sp>
        <p:nvSpPr>
          <p:cNvPr id="2" name="Symbol zastępczy tekstu 1">
            <a:extLst>
              <a:ext uri="{FF2B5EF4-FFF2-40B4-BE49-F238E27FC236}">
                <a16:creationId xmlns:a16="http://schemas.microsoft.com/office/drawing/2014/main" id="{FAE2AB79-AB9E-4E75-B7B4-EF3237028103}"/>
              </a:ext>
            </a:extLst>
          </p:cNvPr>
          <p:cNvSpPr>
            <a:spLocks noGrp="1"/>
          </p:cNvSpPr>
          <p:nvPr>
            <p:ph sz="half" idx="1"/>
          </p:nvPr>
        </p:nvSpPr>
        <p:spPr>
          <a:xfrm>
            <a:off x="685800" y="1485900"/>
            <a:ext cx="3810000" cy="3086100"/>
          </a:xfrm>
        </p:spPr>
        <p:txBody>
          <a:bodyPr>
            <a:normAutofit/>
          </a:bodyPr>
          <a:lstStyle/>
          <a:p>
            <a:pPr marL="0" indent="0">
              <a:buNone/>
            </a:pPr>
            <a:r>
              <a:rPr lang="pl-PL" dirty="0"/>
              <a:t>Testowanie niefunkcjonalne — testowanie atrybutów modułu lub systemu, które nie odnoszą się do jego funkcjonalności, mogą to być takie cechy ja: niezawodności, efektywności, pielęgnowalności i przenaszalności.</a:t>
            </a:r>
          </a:p>
        </p:txBody>
      </p:sp>
      <p:pic>
        <p:nvPicPr>
          <p:cNvPr id="4" name="Obraz 3">
            <a:extLst>
              <a:ext uri="{FF2B5EF4-FFF2-40B4-BE49-F238E27FC236}">
                <a16:creationId xmlns:a16="http://schemas.microsoft.com/office/drawing/2014/main" id="{97859454-32C1-456B-8D59-C929646DB9F1}"/>
              </a:ext>
            </a:extLst>
          </p:cNvPr>
          <p:cNvPicPr>
            <a:picLocks noChangeAspect="1"/>
          </p:cNvPicPr>
          <p:nvPr/>
        </p:nvPicPr>
        <p:blipFill rotWithShape="1">
          <a:blip r:embed="rId2"/>
          <a:srcRect l="12226" t="5084" r="24860" b="3674"/>
          <a:stretch/>
        </p:blipFill>
        <p:spPr>
          <a:xfrm>
            <a:off x="4435200" y="637163"/>
            <a:ext cx="4345200" cy="4395408"/>
          </a:xfrm>
          <a:prstGeom prst="rect">
            <a:avLst/>
          </a:prstGeom>
          <a:noFill/>
        </p:spPr>
      </p:pic>
    </p:spTree>
    <p:extLst>
      <p:ext uri="{BB962C8B-B14F-4D97-AF65-F5344CB8AC3E}">
        <p14:creationId xmlns:p14="http://schemas.microsoft.com/office/powerpoint/2010/main" val="18812959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D86CE6D-7DC6-48F0-B05C-92B11E8C29D7}"/>
              </a:ext>
            </a:extLst>
          </p:cNvPr>
          <p:cNvSpPr>
            <a:spLocks noGrp="1"/>
          </p:cNvSpPr>
          <p:nvPr>
            <p:ph type="body" sz="quarter" idx="27"/>
          </p:nvPr>
        </p:nvSpPr>
        <p:spPr/>
        <p:txBody>
          <a:bodyPr/>
          <a:lstStyle/>
          <a:p>
            <a:pPr marL="0" indent="0">
              <a:buNone/>
            </a:pPr>
            <a:r>
              <a:rPr lang="pl-PL" dirty="0"/>
              <a:t>Testowanie niefunkcjonalne jest testowaniem, które daje nam odpowiedź na pytanie „JAK DZIAŁA SYSTEM?”.  </a:t>
            </a:r>
          </a:p>
          <a:p>
            <a:endParaRPr lang="pl-PL" dirty="0"/>
          </a:p>
          <a:p>
            <a:pPr marL="0" indent="0">
              <a:buNone/>
            </a:pPr>
            <a:r>
              <a:rPr lang="pl-PL" dirty="0"/>
              <a:t>Podstawowa cecha, która charakteryzuje ten rodzaj testów to informacja. Informacja na temat właściwości systemu, aplikacji bądź modułu. </a:t>
            </a:r>
          </a:p>
          <a:p>
            <a:pPr marL="0" indent="0">
              <a:buNone/>
            </a:pPr>
            <a:endParaRPr lang="pl-PL" dirty="0"/>
          </a:p>
          <a:p>
            <a:pPr marL="0" indent="0">
              <a:buNone/>
            </a:pPr>
            <a:r>
              <a:rPr lang="pl-PL" dirty="0"/>
              <a:t>Testowanie niefunkcjonalne może być wykonywane na wszystkich poziomach testów. </a:t>
            </a:r>
          </a:p>
          <a:p>
            <a:pPr marL="0" indent="0">
              <a:buNone/>
            </a:pPr>
            <a:endParaRPr lang="pl-PL" dirty="0"/>
          </a:p>
          <a:p>
            <a:pPr marL="0" indent="0">
              <a:buNone/>
            </a:pPr>
            <a:r>
              <a:rPr lang="pl-PL" dirty="0"/>
              <a:t>Testy niefunkcjonalne używają czarnoskrzynkowych technik, gdzie nie wgłębiamy się w kod programu i opieramy się głównie tylko na specyfikacji.</a:t>
            </a:r>
          </a:p>
        </p:txBody>
      </p:sp>
      <p:sp>
        <p:nvSpPr>
          <p:cNvPr id="3" name="Tytuł 2">
            <a:extLst>
              <a:ext uri="{FF2B5EF4-FFF2-40B4-BE49-F238E27FC236}">
                <a16:creationId xmlns:a16="http://schemas.microsoft.com/office/drawing/2014/main" id="{B92C93FC-DB58-4A01-A290-529E8E7B4C93}"/>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7801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fontScale="92500" lnSpcReduction="20000"/>
          </a:bodyPr>
          <a:lstStyle/>
          <a:p>
            <a:r>
              <a:rPr lang="pl-PL" dirty="0"/>
              <a:t>CLR (ang. </a:t>
            </a:r>
            <a:r>
              <a:rPr lang="pl-PL" dirty="0" err="1"/>
              <a:t>Common</a:t>
            </a:r>
            <a:r>
              <a:rPr lang="pl-PL" dirty="0"/>
              <a:t> Language Runtime) — środowisko uruchomieniowe aplikacji platformy .NET, warstwa pośrednia między systemem Windows a aplikacją</a:t>
            </a:r>
          </a:p>
          <a:p>
            <a:r>
              <a:rPr lang="pl-PL" dirty="0"/>
              <a:t>CLS (ang. </a:t>
            </a:r>
            <a:r>
              <a:rPr lang="pl-PL" dirty="0" err="1"/>
              <a:t>Common</a:t>
            </a:r>
            <a:r>
              <a:rPr lang="pl-PL" dirty="0"/>
              <a:t> Language </a:t>
            </a:r>
            <a:r>
              <a:rPr lang="pl-PL" dirty="0" err="1"/>
              <a:t>Specification</a:t>
            </a:r>
            <a:r>
              <a:rPr lang="pl-PL" dirty="0"/>
              <a:t>) — wymagania stawiane językom i ich kompilatorom, aby mogły tworzyć aplikacje dla platformy .NET</a:t>
            </a:r>
          </a:p>
          <a:p>
            <a:r>
              <a:rPr lang="pl-PL" dirty="0"/>
              <a:t>CTS (ang. </a:t>
            </a:r>
            <a:r>
              <a:rPr lang="pl-PL" dirty="0" err="1"/>
              <a:t>Common</a:t>
            </a:r>
            <a:r>
              <a:rPr lang="pl-PL" dirty="0"/>
              <a:t> </a:t>
            </a:r>
            <a:r>
              <a:rPr lang="pl-PL" dirty="0" err="1"/>
              <a:t>Type</a:t>
            </a:r>
            <a:r>
              <a:rPr lang="pl-PL" dirty="0"/>
              <a:t> System) — podzbiór specyfikacji CLS określający jednolity system typów istniejących w środowisku .NET, które powinny być dostępne w każdym kompilatorze.</a:t>
            </a:r>
          </a:p>
          <a:p>
            <a:r>
              <a:rPr lang="pl-PL" dirty="0"/>
              <a:t>DLR (ang. </a:t>
            </a:r>
            <a:r>
              <a:rPr lang="pl-PL" dirty="0" err="1"/>
              <a:t>Dynamic</a:t>
            </a:r>
            <a:r>
              <a:rPr lang="pl-PL" dirty="0"/>
              <a:t> Language Runtime) — dynamiczny system typów i inne mechanizmy wprowadzające do platformy .NET i języka VB elementy programowania dynamicznego;</a:t>
            </a:r>
          </a:p>
          <a:p>
            <a:r>
              <a:rPr lang="pl-PL" dirty="0"/>
              <a:t>CAS (ang. </a:t>
            </a:r>
            <a:r>
              <a:rPr lang="pl-PL" dirty="0" err="1"/>
              <a:t>Code</a:t>
            </a:r>
            <a:r>
              <a:rPr lang="pl-PL" dirty="0"/>
              <a:t> Access Security) — podsystem środowiska CLR odpowiedzialny za dopilnowanie, aby ze względu na bezpieczeństwo systemu aplikacje nie wykraczały poza wyznaczone im ramy działania, tzn. aby np. aplikacja uruchamiana z sieci nie miała możliwości zapisu na lokalnych dyskach itp.2</a:t>
            </a:r>
          </a:p>
          <a:p>
            <a:pPr marL="0" indent="0">
              <a:buNone/>
            </a:pPr>
            <a:endParaRPr lang="pl-PL" dirty="0"/>
          </a:p>
        </p:txBody>
      </p:sp>
      <p:sp>
        <p:nvSpPr>
          <p:cNvPr id="3" name="Tytuł 2"/>
          <p:cNvSpPr>
            <a:spLocks noGrp="1"/>
          </p:cNvSpPr>
          <p:nvPr>
            <p:ph type="title"/>
          </p:nvPr>
        </p:nvSpPr>
        <p:spPr/>
        <p:txBody>
          <a:bodyPr/>
          <a:lstStyle/>
          <a:p>
            <a:r>
              <a:rPr lang="pl-PL" dirty="0"/>
              <a:t>TERMINOLOGIA ASP.NET</a:t>
            </a:r>
          </a:p>
        </p:txBody>
      </p:sp>
    </p:spTree>
    <p:extLst>
      <p:ext uri="{BB962C8B-B14F-4D97-AF65-F5344CB8AC3E}">
        <p14:creationId xmlns:p14="http://schemas.microsoft.com/office/powerpoint/2010/main" val="992190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E529C08-0958-4494-BB71-F9BC5129870E}"/>
              </a:ext>
            </a:extLst>
          </p:cNvPr>
          <p:cNvSpPr>
            <a:spLocks noGrp="1"/>
          </p:cNvSpPr>
          <p:nvPr>
            <p:ph type="body" sz="quarter" idx="27"/>
          </p:nvPr>
        </p:nvSpPr>
        <p:spPr/>
        <p:txBody>
          <a:bodyPr/>
          <a:lstStyle/>
          <a:p>
            <a:endParaRPr lang="pl-PL" dirty="0"/>
          </a:p>
          <a:p>
            <a:r>
              <a:rPr lang="pl-PL" dirty="0"/>
              <a:t>    Testy wydajnościowe</a:t>
            </a:r>
          </a:p>
          <a:p>
            <a:r>
              <a:rPr lang="pl-PL" dirty="0"/>
              <a:t>    Testy obciążeniowe</a:t>
            </a:r>
          </a:p>
          <a:p>
            <a:r>
              <a:rPr lang="pl-PL" dirty="0"/>
              <a:t>    Testy przeciążeniowe</a:t>
            </a:r>
          </a:p>
          <a:p>
            <a:r>
              <a:rPr lang="pl-PL" dirty="0"/>
              <a:t>    Testy użyteczności</a:t>
            </a:r>
          </a:p>
          <a:p>
            <a:r>
              <a:rPr lang="pl-PL" dirty="0"/>
              <a:t>    Testy pielęgnowalności</a:t>
            </a:r>
          </a:p>
          <a:p>
            <a:r>
              <a:rPr lang="pl-PL" dirty="0"/>
              <a:t>    Testy niezawodności</a:t>
            </a:r>
          </a:p>
          <a:p>
            <a:r>
              <a:rPr lang="pl-PL" dirty="0"/>
              <a:t>    Testy przenaszalności</a:t>
            </a:r>
          </a:p>
          <a:p>
            <a:endParaRPr lang="pl-PL" dirty="0"/>
          </a:p>
        </p:txBody>
      </p:sp>
      <p:sp>
        <p:nvSpPr>
          <p:cNvPr id="3" name="Tytuł 2">
            <a:extLst>
              <a:ext uri="{FF2B5EF4-FFF2-40B4-BE49-F238E27FC236}">
                <a16:creationId xmlns:a16="http://schemas.microsoft.com/office/drawing/2014/main" id="{BE383322-3F1A-467F-98FB-BBE80C2057CE}"/>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16239570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040C7BD-CBA4-4E48-AC1F-631448EDE0B8}"/>
              </a:ext>
            </a:extLst>
          </p:cNvPr>
          <p:cNvSpPr>
            <a:spLocks noGrp="1"/>
          </p:cNvSpPr>
          <p:nvPr>
            <p:ph type="body" sz="quarter" idx="27"/>
          </p:nvPr>
        </p:nvSpPr>
        <p:spPr/>
        <p:txBody>
          <a:bodyPr/>
          <a:lstStyle/>
          <a:p>
            <a:r>
              <a:rPr lang="pl-PL" b="1" dirty="0"/>
              <a:t>Testy wydajnościowe </a:t>
            </a:r>
            <a:r>
              <a:rPr lang="pl-PL" dirty="0"/>
              <a:t>– to testy, dzięki którym określamy wydajność naszego systemu. Do ich wykonania potrzebujemy wygenerować jak najwięcej działań w systemie. Dzięki temu sprawdzimy obciążenie systemu. Jak długo trwa odpowiedź serwera przy zwiększonym obciążeniu oraz skontrolujemy przepustowość naszego systemu.</a:t>
            </a:r>
          </a:p>
          <a:p>
            <a:endParaRPr lang="pl-PL" dirty="0"/>
          </a:p>
          <a:p>
            <a:r>
              <a:rPr lang="pl-PL" b="1" dirty="0"/>
              <a:t>Testy obciążeniowe </a:t>
            </a:r>
            <a:r>
              <a:rPr lang="pl-PL" dirty="0"/>
              <a:t>– w ich trakcie sprawdzamy to, jak się zachowuje nasze oprogramowanie, gdy zwiększa się obciążenie. Zwiększamy liczbę użytkowników i wykonywanych przez nich transakcji sprawdzają tym samym jaką ilość nasz system/aplikacja bądź moduł jest w stanie obsłużyć.</a:t>
            </a:r>
          </a:p>
        </p:txBody>
      </p:sp>
      <p:sp>
        <p:nvSpPr>
          <p:cNvPr id="3" name="Tytuł 2">
            <a:extLst>
              <a:ext uri="{FF2B5EF4-FFF2-40B4-BE49-F238E27FC236}">
                <a16:creationId xmlns:a16="http://schemas.microsoft.com/office/drawing/2014/main" id="{F9099387-3B1B-42AB-85B4-44B7076B7F20}"/>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6005285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BF69D25-313B-4DB8-B3FE-ED5BF8FD7E48}"/>
              </a:ext>
            </a:extLst>
          </p:cNvPr>
          <p:cNvSpPr>
            <a:spLocks noGrp="1"/>
          </p:cNvSpPr>
          <p:nvPr>
            <p:ph type="body" sz="quarter" idx="27"/>
          </p:nvPr>
        </p:nvSpPr>
        <p:spPr/>
        <p:txBody>
          <a:bodyPr/>
          <a:lstStyle/>
          <a:p>
            <a:r>
              <a:rPr lang="pl-PL" b="1" dirty="0"/>
              <a:t>Testy przeciążeniowe </a:t>
            </a:r>
            <a:r>
              <a:rPr lang="pl-PL" dirty="0"/>
              <a:t>– są jednym z typów testów wydajnościowych. Sprawdzają, jak zachowuje się system/moduł podczas przewidywanej liczby użytkowników,  przy ograniczeniu bądź braku zasób takich jak: procesor, pamięć bądź miejsce na dysku.</a:t>
            </a:r>
          </a:p>
          <a:p>
            <a:endParaRPr lang="pl-PL" dirty="0"/>
          </a:p>
          <a:p>
            <a:r>
              <a:rPr lang="pl-PL" b="1" dirty="0"/>
              <a:t>Testy użyteczności </a:t>
            </a:r>
            <a:r>
              <a:rPr lang="pl-PL" dirty="0"/>
              <a:t>– testy, podczas których sprawdza się łatwość korzystania z oprogramowania bądź jak łatwo użytkownicy uczą się z niego korzystać oraz sprawdza się wygodę użytkowników, którzy na samym końcu korzystają z danego oprogramowania.</a:t>
            </a:r>
          </a:p>
        </p:txBody>
      </p:sp>
      <p:sp>
        <p:nvSpPr>
          <p:cNvPr id="3" name="Tytuł 2">
            <a:extLst>
              <a:ext uri="{FF2B5EF4-FFF2-40B4-BE49-F238E27FC236}">
                <a16:creationId xmlns:a16="http://schemas.microsoft.com/office/drawing/2014/main" id="{D55EEBE1-9F33-49B6-BD6E-E0ACAE170B36}"/>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4977420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E8BB6F-8CFC-4149-82DA-8053F6B23921}"/>
              </a:ext>
            </a:extLst>
          </p:cNvPr>
          <p:cNvSpPr>
            <a:spLocks noGrp="1"/>
          </p:cNvSpPr>
          <p:nvPr>
            <p:ph type="body" sz="quarter" idx="27"/>
          </p:nvPr>
        </p:nvSpPr>
        <p:spPr/>
        <p:txBody>
          <a:bodyPr/>
          <a:lstStyle/>
          <a:p>
            <a:r>
              <a:rPr lang="pl-PL" b="1" dirty="0"/>
              <a:t>Testy pielęgnowalności </a:t>
            </a:r>
            <a:r>
              <a:rPr lang="pl-PL" dirty="0"/>
              <a:t>– następuje tutaj sprawdzenie, czy oprogramowanie jest pielęgnowane. Innymi słowy, czy łatwo się je modyfikuje lub, czy łatwo dostosować je do nowych wymagań.</a:t>
            </a:r>
          </a:p>
          <a:p>
            <a:endParaRPr lang="pl-PL" dirty="0"/>
          </a:p>
          <a:p>
            <a:r>
              <a:rPr lang="pl-PL" b="1" dirty="0"/>
              <a:t>Testy niezawodności </a:t>
            </a:r>
            <a:r>
              <a:rPr lang="pl-PL" dirty="0"/>
              <a:t>– w ich trakcie określamy niezawodność naszego oprogramowania. Sprawdzenie oprogramowania poprzez wykonanie wymaganych funkcji w określonych warunkach.</a:t>
            </a:r>
          </a:p>
          <a:p>
            <a:endParaRPr lang="pl-PL" dirty="0"/>
          </a:p>
          <a:p>
            <a:r>
              <a:rPr lang="pl-PL" b="1" dirty="0"/>
              <a:t>Testy przenaszalności </a:t>
            </a:r>
            <a:r>
              <a:rPr lang="pl-PL" dirty="0"/>
              <a:t>– jest to proces testowy, dzięki któremu określamy przenaszalność. Sprawdzamy jak łatwo oprogramowanie może być przeniesione z jednego środowiska na drugie.</a:t>
            </a:r>
          </a:p>
        </p:txBody>
      </p:sp>
      <p:sp>
        <p:nvSpPr>
          <p:cNvPr id="3" name="Tytuł 2">
            <a:extLst>
              <a:ext uri="{FF2B5EF4-FFF2-40B4-BE49-F238E27FC236}">
                <a16:creationId xmlns:a16="http://schemas.microsoft.com/office/drawing/2014/main" id="{A6F6EE3B-3D3A-40E1-ABF8-63323D43E83E}"/>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303766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DCCF11D-2AFA-4C62-832D-3DB167749BFF}"/>
              </a:ext>
            </a:extLst>
          </p:cNvPr>
          <p:cNvSpPr>
            <a:spLocks noGrp="1"/>
          </p:cNvSpPr>
          <p:nvPr>
            <p:ph type="body" sz="quarter" idx="27"/>
          </p:nvPr>
        </p:nvSpPr>
        <p:spPr>
          <a:xfrm>
            <a:off x="457200" y="853640"/>
            <a:ext cx="8235950" cy="3434342"/>
          </a:xfrm>
        </p:spPr>
        <p:txBody>
          <a:bodyPr/>
          <a:lstStyle/>
          <a:p>
            <a:r>
              <a:rPr lang="pl-PL" dirty="0"/>
              <a:t>Zgodnie ze słownikiem ISTQB (tłumaczonym przez SJSI) funkcjonalność to zdolność oprogramowania do zapewnienia funkcji odpowiadających zdefiniowanym i przewidywanym potrzebom, gdy oprogramowanie jest używane w określonych warunkach.</a:t>
            </a:r>
          </a:p>
          <a:p>
            <a:endParaRPr lang="pl-PL" dirty="0"/>
          </a:p>
          <a:p>
            <a:r>
              <a:rPr lang="pl-PL" dirty="0"/>
              <a:t>Testowanie funkcjonalne pojawia się zazwyczaj w ujęciu czarnoskrzynkowym. Słownik definiuje projektowanie funkcjonalnych przypadków testowych jako procedurę bez zaglądania w wewnętrzną strukturę oprogramowania, nasza analiza zatrzymuje się więc na dostępnych dla oprogramowania interfejsach np. API lub GUI.</a:t>
            </a:r>
          </a:p>
        </p:txBody>
      </p:sp>
      <p:sp>
        <p:nvSpPr>
          <p:cNvPr id="3" name="Tytuł 2">
            <a:extLst>
              <a:ext uri="{FF2B5EF4-FFF2-40B4-BE49-F238E27FC236}">
                <a16:creationId xmlns:a16="http://schemas.microsoft.com/office/drawing/2014/main" id="{71E69237-BEB3-46E9-9BF0-F5F2FC128B2D}"/>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31886213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084B3EE-0EA0-473D-A392-C897D029889D}"/>
              </a:ext>
            </a:extLst>
          </p:cNvPr>
          <p:cNvSpPr>
            <a:spLocks noGrp="1"/>
          </p:cNvSpPr>
          <p:nvPr>
            <p:ph type="title"/>
          </p:nvPr>
        </p:nvSpPr>
        <p:spPr/>
        <p:txBody>
          <a:bodyPr/>
          <a:lstStyle/>
          <a:p>
            <a:r>
              <a:rPr lang="pl-PL" dirty="0"/>
              <a:t>Wymagania testów funkcjonalnych</a:t>
            </a:r>
          </a:p>
        </p:txBody>
      </p:sp>
      <p:pic>
        <p:nvPicPr>
          <p:cNvPr id="6" name="Obraz 5">
            <a:extLst>
              <a:ext uri="{FF2B5EF4-FFF2-40B4-BE49-F238E27FC236}">
                <a16:creationId xmlns:a16="http://schemas.microsoft.com/office/drawing/2014/main" id="{5C5C1468-1BD2-40DE-BF0C-C7007C51C75A}"/>
              </a:ext>
            </a:extLst>
          </p:cNvPr>
          <p:cNvPicPr>
            <a:picLocks noChangeAspect="1"/>
          </p:cNvPicPr>
          <p:nvPr/>
        </p:nvPicPr>
        <p:blipFill rotWithShape="1">
          <a:blip r:embed="rId2"/>
          <a:srcRect l="13524" t="7295" r="18818" b="7211"/>
          <a:stretch/>
        </p:blipFill>
        <p:spPr>
          <a:xfrm>
            <a:off x="1325165" y="964406"/>
            <a:ext cx="5379244" cy="4107657"/>
          </a:xfrm>
          <a:prstGeom prst="rect">
            <a:avLst/>
          </a:prstGeom>
        </p:spPr>
      </p:pic>
    </p:spTree>
    <p:extLst>
      <p:ext uri="{BB962C8B-B14F-4D97-AF65-F5344CB8AC3E}">
        <p14:creationId xmlns:p14="http://schemas.microsoft.com/office/powerpoint/2010/main" val="1710550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666A547-CDAD-47E1-A6BD-7D263ED6023D}"/>
              </a:ext>
            </a:extLst>
          </p:cNvPr>
          <p:cNvSpPr>
            <a:spLocks noGrp="1"/>
          </p:cNvSpPr>
          <p:nvPr>
            <p:ph type="body" sz="quarter" idx="27"/>
          </p:nvPr>
        </p:nvSpPr>
        <p:spPr>
          <a:xfrm>
            <a:off x="422563" y="1241568"/>
            <a:ext cx="8235950" cy="2831669"/>
          </a:xfrm>
        </p:spPr>
        <p:txBody>
          <a:bodyPr/>
          <a:lstStyle/>
          <a:p>
            <a:r>
              <a:rPr lang="pl-PL" dirty="0"/>
              <a:t>Tester nie ma dostępu do informacji na temat wewnętrznej budowy oprogramowania, które testuje. Dotyczy to zarówno kodu, jak i architektury rozwiązania.</a:t>
            </a:r>
          </a:p>
          <a:p>
            <a:endParaRPr lang="pl-PL" dirty="0"/>
          </a:p>
          <a:p>
            <a:r>
              <a:rPr lang="pl-PL" dirty="0"/>
              <a:t>Z drugiej strony testowanie czarnoskrzynkowe zdefiniowane jest jako zarówno testowanie funkcjonalne, jak i niefunkcjonalne. Możemy więc założyć, że w rozumieniu ISTQB testowanie czarnej skrzynki jest pojęciem zawierającym testowanie funkcjonalności.</a:t>
            </a:r>
          </a:p>
        </p:txBody>
      </p:sp>
      <p:sp>
        <p:nvSpPr>
          <p:cNvPr id="3" name="Tytuł 2">
            <a:extLst>
              <a:ext uri="{FF2B5EF4-FFF2-40B4-BE49-F238E27FC236}">
                <a16:creationId xmlns:a16="http://schemas.microsoft.com/office/drawing/2014/main" id="{12DDACD6-13A4-4B2E-AA4D-29148E3FE4A9}"/>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4110466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9DC426-9449-4637-9EB0-018E5FCC4110}"/>
              </a:ext>
            </a:extLst>
          </p:cNvPr>
          <p:cNvSpPr>
            <a:spLocks noGrp="1"/>
          </p:cNvSpPr>
          <p:nvPr>
            <p:ph type="body" sz="quarter" idx="27"/>
          </p:nvPr>
        </p:nvSpPr>
        <p:spPr>
          <a:xfrm>
            <a:off x="463550" y="1182685"/>
            <a:ext cx="8235950" cy="2440278"/>
          </a:xfrm>
        </p:spPr>
        <p:txBody>
          <a:bodyPr/>
          <a:lstStyle/>
          <a:p>
            <a:r>
              <a:rPr lang="pl-PL" dirty="0"/>
              <a:t>Testowanie funkcjonalne występuje jednak na wszystkich poziomach testów, od poziomu testów modułowych po testy akceptacyjne. Największy nacisk na testowanie funkcjonalne stawia się przy testowaniu systemowym. Wiemy natomiast, że funkcja jest również elementem modułu. Jeśli traktujemy moduł jak czarną skrzynkę, to interesuje nas jedynie informacja wejściowa i wyjściowa do i z modułu. Nie należy łączyć pojęcia funkcjonalności i uzyskania pokrycia dla </a:t>
            </a:r>
            <a:r>
              <a:rPr lang="pl-PL" dirty="0" err="1"/>
              <a:t>wywołań</a:t>
            </a:r>
            <a:r>
              <a:rPr lang="pl-PL" dirty="0"/>
              <a:t> funkcji, które wymaga od nas wiedzy programistycznej.</a:t>
            </a:r>
          </a:p>
        </p:txBody>
      </p:sp>
      <p:sp>
        <p:nvSpPr>
          <p:cNvPr id="3" name="Tytuł 2">
            <a:extLst>
              <a:ext uri="{FF2B5EF4-FFF2-40B4-BE49-F238E27FC236}">
                <a16:creationId xmlns:a16="http://schemas.microsoft.com/office/drawing/2014/main" id="{D003E0DF-37D4-4E1F-80FA-9E817049018E}"/>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711097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663AEF7-0056-43AC-8EC3-75B4BBFFAAB0}"/>
              </a:ext>
            </a:extLst>
          </p:cNvPr>
          <p:cNvSpPr>
            <a:spLocks noGrp="1"/>
          </p:cNvSpPr>
          <p:nvPr>
            <p:ph type="body" sz="quarter" idx="31"/>
          </p:nvPr>
        </p:nvSpPr>
        <p:spPr>
          <a:xfrm>
            <a:off x="457199" y="853641"/>
            <a:ext cx="3937001" cy="3222326"/>
          </a:xfrm>
        </p:spPr>
        <p:txBody>
          <a:bodyPr>
            <a:normAutofit/>
          </a:bodyPr>
          <a:lstStyle/>
          <a:p>
            <a:r>
              <a:rPr lang="pl-PL" dirty="0"/>
              <a:t>Podsumowując, testy funkcjonalne w ISTQB są wykonywane na wszystkich poziomach testów i dla testów potwierdzających (gdy retest dotyczy testowanie funkcji). Choć czasami schodzi się z testami funkcjonalnymi do pojedynczej funkcji w kodzie, to wykonujemy je bez zagłębiania się w samą strukturę kodu. Interesują nas jedynie przekazywane do funkcji parametry oraz zwracana przez nią wartość.</a:t>
            </a:r>
          </a:p>
        </p:txBody>
      </p:sp>
      <p:pic>
        <p:nvPicPr>
          <p:cNvPr id="5" name="Picture 4" descr="Obraz zawierający trawa, zewnętrzne, roślina, zielony&#10;&#10;Opis wygenerowany automatycznie">
            <a:extLst>
              <a:ext uri="{FF2B5EF4-FFF2-40B4-BE49-F238E27FC236}">
                <a16:creationId xmlns:a16="http://schemas.microsoft.com/office/drawing/2014/main" id="{A4EB764E-6AA6-4033-9A39-87F195DB40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850" r="20379" b="1"/>
          <a:stretch/>
        </p:blipFill>
        <p:spPr>
          <a:xfrm>
            <a:off x="5805488" y="758825"/>
            <a:ext cx="2305050" cy="3040063"/>
          </a:xfrm>
          <a:prstGeom prst="rect">
            <a:avLst/>
          </a:prstGeom>
          <a:noFill/>
        </p:spPr>
      </p:pic>
      <p:sp>
        <p:nvSpPr>
          <p:cNvPr id="3" name="Tytuł 2">
            <a:extLst>
              <a:ext uri="{FF2B5EF4-FFF2-40B4-BE49-F238E27FC236}">
                <a16:creationId xmlns:a16="http://schemas.microsoft.com/office/drawing/2014/main" id="{416474FF-C4EF-4792-963B-E107EDC5F8B7}"/>
              </a:ext>
            </a:extLst>
          </p:cNvPr>
          <p:cNvSpPr>
            <a:spLocks noGrp="1"/>
          </p:cNvSpPr>
          <p:nvPr>
            <p:ph type="title"/>
          </p:nvPr>
        </p:nvSpPr>
        <p:spPr>
          <a:xfrm>
            <a:off x="457200" y="107364"/>
            <a:ext cx="8229600" cy="700557"/>
          </a:xfrm>
        </p:spPr>
        <p:txBody>
          <a:bodyPr anchor="b">
            <a:normAutofit/>
          </a:bodyPr>
          <a:lstStyle/>
          <a:p>
            <a:r>
              <a:rPr lang="pl-PL" dirty="0"/>
              <a:t>Testy funkcjonalne</a:t>
            </a:r>
          </a:p>
        </p:txBody>
      </p:sp>
    </p:spTree>
    <p:extLst>
      <p:ext uri="{BB962C8B-B14F-4D97-AF65-F5344CB8AC3E}">
        <p14:creationId xmlns:p14="http://schemas.microsoft.com/office/powerpoint/2010/main" val="207943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5523DCB-088E-44F0-8943-EE49A14E9A96}"/>
              </a:ext>
            </a:extLst>
          </p:cNvPr>
          <p:cNvSpPr>
            <a:spLocks noGrp="1"/>
          </p:cNvSpPr>
          <p:nvPr>
            <p:ph type="title"/>
          </p:nvPr>
        </p:nvSpPr>
        <p:spPr/>
        <p:txBody>
          <a:bodyPr/>
          <a:lstStyle/>
          <a:p>
            <a:endParaRPr lang="pl-PL"/>
          </a:p>
        </p:txBody>
      </p:sp>
      <p:pic>
        <p:nvPicPr>
          <p:cNvPr id="5" name="Obraz 4" descr="Obraz zawierający zrzut ekranu, znak&#10;&#10;Opis wygenerowany automatycznie">
            <a:extLst>
              <a:ext uri="{FF2B5EF4-FFF2-40B4-BE49-F238E27FC236}">
                <a16:creationId xmlns:a16="http://schemas.microsoft.com/office/drawing/2014/main" id="{656872A5-0885-49FC-90EA-C61113942F83}"/>
              </a:ext>
            </a:extLst>
          </p:cNvPr>
          <p:cNvPicPr>
            <a:picLocks noChangeAspect="1"/>
          </p:cNvPicPr>
          <p:nvPr/>
        </p:nvPicPr>
        <p:blipFill>
          <a:blip r:embed="rId2"/>
          <a:stretch>
            <a:fillRect/>
          </a:stretch>
        </p:blipFill>
        <p:spPr>
          <a:xfrm>
            <a:off x="644236" y="1091334"/>
            <a:ext cx="6188761" cy="4052165"/>
          </a:xfrm>
          <a:prstGeom prst="rect">
            <a:avLst/>
          </a:prstGeom>
        </p:spPr>
      </p:pic>
    </p:spTree>
    <p:extLst>
      <p:ext uri="{BB962C8B-B14F-4D97-AF65-F5344CB8AC3E}">
        <p14:creationId xmlns:p14="http://schemas.microsoft.com/office/powerpoint/2010/main" val="5999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aplikacji .NET</a:t>
            </a:r>
          </a:p>
        </p:txBody>
      </p:sp>
      <p:graphicFrame>
        <p:nvGraphicFramePr>
          <p:cNvPr id="4" name="Object 4"/>
          <p:cNvGraphicFramePr>
            <a:graphicFrameLocks noChangeAspect="1"/>
          </p:cNvGraphicFramePr>
          <p:nvPr/>
        </p:nvGraphicFramePr>
        <p:xfrm>
          <a:off x="1553793" y="1191759"/>
          <a:ext cx="5617029" cy="3579419"/>
        </p:xfrm>
        <a:graphic>
          <a:graphicData uri="http://schemas.openxmlformats.org/presentationml/2006/ole">
            <mc:AlternateContent xmlns:mc="http://schemas.openxmlformats.org/markup-compatibility/2006">
              <mc:Choice xmlns:v="urn:schemas-microsoft-com:vml" Requires="v">
                <p:oleObj spid="_x0000_s3144" name="Obraz - mapa bitowa" r:id="rId3" imgW="7621064" imgH="4858428" progId="Paint.Picture">
                  <p:embed/>
                </p:oleObj>
              </mc:Choice>
              <mc:Fallback>
                <p:oleObj name="Obraz - mapa bitowa" r:id="rId3" imgW="7621064" imgH="4858428" progId="Paint.Picture">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1553793" y="1191759"/>
                        <a:ext cx="5617029" cy="35794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79679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3FEBE6D-0527-4E97-A3ED-F1594BDB5963}"/>
              </a:ext>
            </a:extLst>
          </p:cNvPr>
          <p:cNvSpPr>
            <a:spLocks noGrp="1"/>
          </p:cNvSpPr>
          <p:nvPr>
            <p:ph type="body" sz="quarter" idx="27"/>
          </p:nvPr>
        </p:nvSpPr>
        <p:spPr>
          <a:xfrm>
            <a:off x="457200" y="853640"/>
            <a:ext cx="8235950" cy="2720833"/>
          </a:xfrm>
        </p:spPr>
        <p:txBody>
          <a:bodyPr/>
          <a:lstStyle/>
          <a:p>
            <a:pPr marL="0" indent="0">
              <a:buNone/>
            </a:pPr>
            <a:r>
              <a:rPr lang="pl-PL" dirty="0"/>
              <a:t>Testy modułowe bądź jednostkowe są testami na najniższym poziomie. </a:t>
            </a:r>
          </a:p>
          <a:p>
            <a:pPr marL="0" indent="0">
              <a:buNone/>
            </a:pPr>
            <a:r>
              <a:rPr lang="pl-PL" dirty="0"/>
              <a:t>Co to znaczy? </a:t>
            </a:r>
          </a:p>
          <a:p>
            <a:pPr marL="0" indent="0">
              <a:buNone/>
            </a:pPr>
            <a:endParaRPr lang="pl-PL" dirty="0"/>
          </a:p>
          <a:p>
            <a:pPr marL="0" indent="0">
              <a:buNone/>
            </a:pPr>
            <a:r>
              <a:rPr lang="pl-PL" dirty="0"/>
              <a:t>Oznacza to nic innego jak testowanie każdej metody, funkcji, klasy, modułu czy elementu w pojedynczy sposób. Niezbędne jest do tego odpowiednie podejście, każdy z tych elementów musi być potraktowany przez nas w sposób odosobniony. Nie interesuje nas cała aplikacja, tylko ten konkretny, niezależny i pojedynczy element.</a:t>
            </a:r>
          </a:p>
        </p:txBody>
      </p:sp>
      <p:sp>
        <p:nvSpPr>
          <p:cNvPr id="3" name="Tytuł 2">
            <a:extLst>
              <a:ext uri="{FF2B5EF4-FFF2-40B4-BE49-F238E27FC236}">
                <a16:creationId xmlns:a16="http://schemas.microsoft.com/office/drawing/2014/main" id="{14A9CF96-0CD4-4C2E-8A4C-633EAF33C5BB}"/>
              </a:ext>
            </a:extLst>
          </p:cNvPr>
          <p:cNvSpPr>
            <a:spLocks noGrp="1"/>
          </p:cNvSpPr>
          <p:nvPr>
            <p:ph type="title"/>
          </p:nvPr>
        </p:nvSpPr>
        <p:spPr/>
        <p:txBody>
          <a:bodyPr/>
          <a:lstStyle/>
          <a:p>
            <a:r>
              <a:rPr lang="pl-PL" dirty="0"/>
              <a:t>Testy modułowe – Unit </a:t>
            </a:r>
            <a:r>
              <a:rPr lang="pl-PL" dirty="0" err="1"/>
              <a:t>tests</a:t>
            </a:r>
            <a:endParaRPr lang="pl-PL" dirty="0"/>
          </a:p>
        </p:txBody>
      </p:sp>
    </p:spTree>
    <p:extLst>
      <p:ext uri="{BB962C8B-B14F-4D97-AF65-F5344CB8AC3E}">
        <p14:creationId xmlns:p14="http://schemas.microsoft.com/office/powerpoint/2010/main" val="251352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0826A57-7F77-4788-B719-02BCE215E761}"/>
              </a:ext>
            </a:extLst>
          </p:cNvPr>
          <p:cNvSpPr>
            <a:spLocks noGrp="1"/>
          </p:cNvSpPr>
          <p:nvPr>
            <p:ph type="body" sz="quarter" idx="27"/>
          </p:nvPr>
        </p:nvSpPr>
        <p:spPr/>
        <p:txBody>
          <a:bodyPr/>
          <a:lstStyle/>
          <a:p>
            <a:pPr marL="0" indent="0">
              <a:buNone/>
            </a:pPr>
            <a:r>
              <a:rPr lang="pl-PL" dirty="0"/>
              <a:t>Do podstawy testów modułowych zaliczamy nic innego jak:</a:t>
            </a:r>
          </a:p>
          <a:p>
            <a:endParaRPr lang="pl-PL" dirty="0"/>
          </a:p>
          <a:p>
            <a:r>
              <a:rPr lang="pl-PL" dirty="0"/>
              <a:t>     wymagania na moduły</a:t>
            </a:r>
          </a:p>
          <a:p>
            <a:r>
              <a:rPr lang="pl-PL" dirty="0"/>
              <a:t>     szczegółowy projekt oraz</a:t>
            </a:r>
          </a:p>
          <a:p>
            <a:r>
              <a:rPr lang="pl-PL" dirty="0"/>
              <a:t>     kod</a:t>
            </a:r>
          </a:p>
          <a:p>
            <a:endParaRPr lang="pl-PL" dirty="0"/>
          </a:p>
          <a:p>
            <a:pPr marL="0" indent="0">
              <a:buNone/>
            </a:pPr>
            <a:r>
              <a:rPr lang="pl-PL" dirty="0"/>
              <a:t>To wszystko świetnie tłumaczy nam sylabus ISTQB. </a:t>
            </a:r>
          </a:p>
          <a:p>
            <a:pPr marL="0" indent="0">
              <a:buNone/>
            </a:pPr>
            <a:r>
              <a:rPr lang="pl-PL" dirty="0"/>
              <a:t>Kolejną cechą są zagadnienia, które także już zostały opisane. Przedmiotami testów są oczywiście moduły, metody, funkcje klasy, programy i wiele innych rzeczy, jakie możemy przetestować w sposób niezależny od całej aplikacji.</a:t>
            </a:r>
          </a:p>
        </p:txBody>
      </p:sp>
      <p:sp>
        <p:nvSpPr>
          <p:cNvPr id="3" name="Tytuł 2">
            <a:extLst>
              <a:ext uri="{FF2B5EF4-FFF2-40B4-BE49-F238E27FC236}">
                <a16:creationId xmlns:a16="http://schemas.microsoft.com/office/drawing/2014/main" id="{4F02B047-D16D-458C-9262-B2805CE25447}"/>
              </a:ext>
            </a:extLst>
          </p:cNvPr>
          <p:cNvSpPr>
            <a:spLocks noGrp="1"/>
          </p:cNvSpPr>
          <p:nvPr>
            <p:ph type="title"/>
          </p:nvPr>
        </p:nvSpPr>
        <p:spPr/>
        <p:txBody>
          <a:bodyPr/>
          <a:lstStyle/>
          <a:p>
            <a:r>
              <a:rPr lang="pl-PL" dirty="0"/>
              <a:t>Testy modułowe</a:t>
            </a:r>
          </a:p>
        </p:txBody>
      </p:sp>
    </p:spTree>
    <p:extLst>
      <p:ext uri="{BB962C8B-B14F-4D97-AF65-F5344CB8AC3E}">
        <p14:creationId xmlns:p14="http://schemas.microsoft.com/office/powerpoint/2010/main" val="4993393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147D342-B9F6-475A-BE5C-9C9F993CF3CC}"/>
              </a:ext>
            </a:extLst>
          </p:cNvPr>
          <p:cNvSpPr>
            <a:spLocks noGrp="1"/>
          </p:cNvSpPr>
          <p:nvPr>
            <p:ph type="body" sz="quarter" idx="27"/>
          </p:nvPr>
        </p:nvSpPr>
        <p:spPr>
          <a:xfrm>
            <a:off x="457200" y="853640"/>
            <a:ext cx="8235950" cy="2963287"/>
          </a:xfrm>
        </p:spPr>
        <p:txBody>
          <a:bodyPr/>
          <a:lstStyle/>
          <a:p>
            <a:pPr marL="0" indent="0">
              <a:buNone/>
            </a:pPr>
            <a:r>
              <a:rPr lang="pl-PL" dirty="0"/>
              <a:t>W skład testów modułowych wchodzą nie tylko testy funkcjonalne, ale również elementy zawarte w testach niefunkcjonalnych. </a:t>
            </a:r>
          </a:p>
          <a:p>
            <a:pPr marL="0" indent="0">
              <a:buNone/>
            </a:pPr>
            <a:r>
              <a:rPr lang="pl-PL" dirty="0"/>
              <a:t>Niektóre atrybuty niefunkcjonalne występujące w testach modułowych to:</a:t>
            </a:r>
          </a:p>
          <a:p>
            <a:endParaRPr lang="pl-PL" dirty="0"/>
          </a:p>
          <a:p>
            <a:r>
              <a:rPr lang="pl-PL" dirty="0"/>
              <a:t>    wycieki pamięci -&gt; stopień wykorzystania zasobów</a:t>
            </a:r>
          </a:p>
          <a:p>
            <a:r>
              <a:rPr lang="pl-PL" dirty="0"/>
              <a:t>    odporność</a:t>
            </a:r>
          </a:p>
          <a:p>
            <a:r>
              <a:rPr lang="pl-PL" dirty="0"/>
              <a:t>    pokrycia decyzji -&gt; testy strukturalne</a:t>
            </a:r>
          </a:p>
          <a:p>
            <a:endParaRPr lang="pl-PL" dirty="0"/>
          </a:p>
        </p:txBody>
      </p:sp>
      <p:sp>
        <p:nvSpPr>
          <p:cNvPr id="3" name="Tytuł 2">
            <a:extLst>
              <a:ext uri="{FF2B5EF4-FFF2-40B4-BE49-F238E27FC236}">
                <a16:creationId xmlns:a16="http://schemas.microsoft.com/office/drawing/2014/main" id="{6311DB5E-5C7E-4782-A5DE-CB0DA695F30A}"/>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42516611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8"/>
            <a:ext cx="8235950" cy="1099851"/>
          </a:xfrm>
        </p:spPr>
        <p:txBody>
          <a:bodyPr/>
          <a:lstStyle/>
          <a:p>
            <a:pPr marL="0" indent="0">
              <a:buNone/>
            </a:pPr>
            <a:r>
              <a:rPr lang="pl-PL" dirty="0"/>
              <a:t>Testy integracyjne to nic innego jak testy, które mają na celu wykrycie błędów występujących w interfejsach, interakcjach między modułami oraz w interfejsach między systemami.</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33863" y="2172890"/>
            <a:ext cx="3016552" cy="2241947"/>
          </a:xfrm>
          <a:prstGeom prst="rect">
            <a:avLst/>
          </a:prstGeom>
        </p:spPr>
      </p:pic>
    </p:spTree>
    <p:extLst>
      <p:ext uri="{BB962C8B-B14F-4D97-AF65-F5344CB8AC3E}">
        <p14:creationId xmlns:p14="http://schemas.microsoft.com/office/powerpoint/2010/main" val="313956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7"/>
            <a:ext cx="8235950" cy="2717369"/>
          </a:xfrm>
        </p:spPr>
        <p:txBody>
          <a:bodyPr>
            <a:normAutofit/>
          </a:bodyPr>
          <a:lstStyle/>
          <a:p>
            <a:pPr marL="0" indent="0">
              <a:buNone/>
            </a:pPr>
            <a:r>
              <a:rPr lang="pl-PL" dirty="0"/>
              <a:t>Zgodnie z sylabusem ISTQB podstawę w testach integracyjnych stanowią :</a:t>
            </a:r>
          </a:p>
          <a:p>
            <a:pPr marL="0" indent="0">
              <a:buNone/>
            </a:pPr>
            <a:endParaRPr lang="pl-PL" dirty="0"/>
          </a:p>
          <a:p>
            <a:r>
              <a:rPr lang="pl-PL" dirty="0"/>
              <a:t>    projekt oprogramowania i systemu</a:t>
            </a:r>
          </a:p>
          <a:p>
            <a:r>
              <a:rPr lang="pl-PL" dirty="0"/>
              <a:t>    architektura</a:t>
            </a:r>
          </a:p>
          <a:p>
            <a:r>
              <a:rPr lang="pl-PL" dirty="0"/>
              <a:t>    przepływ procesów, oraz przypadki użycia</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35400" y="2571750"/>
            <a:ext cx="2007006" cy="1491637"/>
          </a:xfrm>
          <a:prstGeom prst="rect">
            <a:avLst/>
          </a:prstGeom>
        </p:spPr>
      </p:pic>
    </p:spTree>
    <p:extLst>
      <p:ext uri="{BB962C8B-B14F-4D97-AF65-F5344CB8AC3E}">
        <p14:creationId xmlns:p14="http://schemas.microsoft.com/office/powerpoint/2010/main" val="42162112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7"/>
            <a:ext cx="8235950" cy="2717369"/>
          </a:xfrm>
        </p:spPr>
        <p:txBody>
          <a:bodyPr>
            <a:normAutofit/>
          </a:bodyPr>
          <a:lstStyle/>
          <a:p>
            <a:pPr marL="0" indent="0">
              <a:buNone/>
            </a:pPr>
            <a:r>
              <a:rPr lang="pl-PL" dirty="0"/>
              <a:t>Typowymi obiektami zaś są :</a:t>
            </a:r>
          </a:p>
          <a:p>
            <a:pPr marL="0" indent="0">
              <a:buNone/>
            </a:pPr>
            <a:endParaRPr lang="pl-PL" dirty="0"/>
          </a:p>
          <a:p>
            <a:r>
              <a:rPr lang="pl-PL" dirty="0"/>
              <a:t>    implementacja baz danych podsystemów</a:t>
            </a:r>
          </a:p>
          <a:p>
            <a:r>
              <a:rPr lang="pl-PL" dirty="0"/>
              <a:t>    infrastruktura</a:t>
            </a:r>
          </a:p>
          <a:p>
            <a:r>
              <a:rPr lang="pl-PL" dirty="0"/>
              <a:t>    interfejsy oraz konfiguracja systemu i dane konfiguracyjne</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08136" y="3018559"/>
            <a:ext cx="2007006" cy="1491637"/>
          </a:xfrm>
          <a:prstGeom prst="rect">
            <a:avLst/>
          </a:prstGeom>
        </p:spPr>
      </p:pic>
    </p:spTree>
    <p:extLst>
      <p:ext uri="{BB962C8B-B14F-4D97-AF65-F5344CB8AC3E}">
        <p14:creationId xmlns:p14="http://schemas.microsoft.com/office/powerpoint/2010/main" val="12814719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3163558-92CE-462B-A70A-E0CA469328CB}"/>
              </a:ext>
            </a:extLst>
          </p:cNvPr>
          <p:cNvSpPr>
            <a:spLocks noGrp="1"/>
          </p:cNvSpPr>
          <p:nvPr>
            <p:ph type="title"/>
          </p:nvPr>
        </p:nvSpPr>
        <p:spPr/>
        <p:txBody>
          <a:bodyPr/>
          <a:lstStyle/>
          <a:p>
            <a:endParaRPr lang="pl-PL"/>
          </a:p>
        </p:txBody>
      </p:sp>
      <p:pic>
        <p:nvPicPr>
          <p:cNvPr id="5" name="Obraz 4" descr="Obraz zawierający zrzut ekranu&#10;&#10;Opis wygenerowany automatycznie">
            <a:extLst>
              <a:ext uri="{FF2B5EF4-FFF2-40B4-BE49-F238E27FC236}">
                <a16:creationId xmlns:a16="http://schemas.microsoft.com/office/drawing/2014/main" id="{C8421475-6314-4AEB-B7B3-B8296FDCCDD9}"/>
              </a:ext>
            </a:extLst>
          </p:cNvPr>
          <p:cNvPicPr>
            <a:picLocks noChangeAspect="1"/>
          </p:cNvPicPr>
          <p:nvPr/>
        </p:nvPicPr>
        <p:blipFill rotWithShape="1">
          <a:blip r:embed="rId2"/>
          <a:srcRect l="17295" r="15655"/>
          <a:stretch/>
        </p:blipFill>
        <p:spPr>
          <a:xfrm>
            <a:off x="4724400" y="1203242"/>
            <a:ext cx="4059382" cy="3405559"/>
          </a:xfrm>
          <a:prstGeom prst="rect">
            <a:avLst/>
          </a:prstGeom>
        </p:spPr>
      </p:pic>
      <p:sp>
        <p:nvSpPr>
          <p:cNvPr id="7" name="pole tekstowe 6">
            <a:extLst>
              <a:ext uri="{FF2B5EF4-FFF2-40B4-BE49-F238E27FC236}">
                <a16:creationId xmlns:a16="http://schemas.microsoft.com/office/drawing/2014/main" id="{1065CBC3-1EA0-4396-B3C8-187EC8B26BB6}"/>
              </a:ext>
            </a:extLst>
          </p:cNvPr>
          <p:cNvSpPr txBox="1"/>
          <p:nvPr/>
        </p:nvSpPr>
        <p:spPr>
          <a:xfrm>
            <a:off x="384463" y="1613359"/>
            <a:ext cx="4211782" cy="2585323"/>
          </a:xfrm>
          <a:prstGeom prst="rect">
            <a:avLst/>
          </a:prstGeom>
          <a:noFill/>
        </p:spPr>
        <p:txBody>
          <a:bodyPr wrap="square">
            <a:spAutoFit/>
          </a:bodyPr>
          <a:lstStyle/>
          <a:p>
            <a:r>
              <a:rPr lang="pl-PL" dirty="0"/>
              <a:t>Ważne w testach integracyjnych jest to, że mogą być one wykonywane na więcej niż tylko jednym poziomie oraz to, że przedmiot testów może być różnej wielkości. </a:t>
            </a:r>
          </a:p>
          <a:p>
            <a:r>
              <a:rPr lang="pl-PL" dirty="0"/>
              <a:t>Testy integracyjne występują zarówno między </a:t>
            </a:r>
            <a:r>
              <a:rPr lang="pl-PL" b="1" dirty="0"/>
              <a:t>modułami</a:t>
            </a:r>
            <a:r>
              <a:rPr lang="pl-PL" dirty="0"/>
              <a:t>, jak i </a:t>
            </a:r>
            <a:r>
              <a:rPr lang="pl-PL" b="1" dirty="0"/>
              <a:t>systemami</a:t>
            </a:r>
            <a:r>
              <a:rPr lang="pl-PL" dirty="0"/>
              <a:t> dlatego też łatwo możemy je podzielić na dwie części.</a:t>
            </a:r>
          </a:p>
        </p:txBody>
      </p:sp>
    </p:spTree>
    <p:extLst>
      <p:ext uri="{BB962C8B-B14F-4D97-AF65-F5344CB8AC3E}">
        <p14:creationId xmlns:p14="http://schemas.microsoft.com/office/powerpoint/2010/main" val="29326984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5DCC30-3A32-46CC-B33A-E25EEA7DB267}"/>
              </a:ext>
            </a:extLst>
          </p:cNvPr>
          <p:cNvSpPr>
            <a:spLocks noGrp="1"/>
          </p:cNvSpPr>
          <p:nvPr>
            <p:ph type="body" sz="quarter" idx="27"/>
          </p:nvPr>
        </p:nvSpPr>
        <p:spPr/>
        <p:txBody>
          <a:bodyPr/>
          <a:lstStyle/>
          <a:p>
            <a:r>
              <a:rPr lang="pl-PL" dirty="0"/>
              <a:t>Testowanie integracji modułów oznacza wykonywanie testów w celu wykrycia usterek w interfejsach i interakcjach pomiędzy integrowanymi modułami. Testowanie integracji systemów jest testowaniem integracji systemów i pakietów oraz testowaniem interfejsów z organizacjami zewnętrznymi. </a:t>
            </a:r>
          </a:p>
          <a:p>
            <a:r>
              <a:rPr lang="pl-PL" dirty="0"/>
              <a:t>Ważnym jest aby jasno powiedzieć że na etapie testów modułowych sprawdzana jest funkcjonalność wyodrębnionych modułów, natomiast na etapie testów integracyjnych tester skupia swoją uwagę tylko i wyłącznie na samą integrację. W przypadku kiedy zostaje integrowany moduł z drugim testujemy tylko działanie komunikacji między nimi.</a:t>
            </a:r>
          </a:p>
        </p:txBody>
      </p:sp>
      <p:sp>
        <p:nvSpPr>
          <p:cNvPr id="3" name="Tytuł 2">
            <a:extLst>
              <a:ext uri="{FF2B5EF4-FFF2-40B4-BE49-F238E27FC236}">
                <a16:creationId xmlns:a16="http://schemas.microsoft.com/office/drawing/2014/main" id="{D7EF5C0B-F7A2-4888-9046-0AD7DDA42C45}"/>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9593425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C1080D-9077-4363-82B5-A8396E6BB1C5}"/>
              </a:ext>
            </a:extLst>
          </p:cNvPr>
          <p:cNvSpPr>
            <a:spLocks noGrp="1"/>
          </p:cNvSpPr>
          <p:nvPr>
            <p:ph type="body" sz="quarter" idx="31"/>
          </p:nvPr>
        </p:nvSpPr>
        <p:spPr>
          <a:xfrm>
            <a:off x="503633" y="1114388"/>
            <a:ext cx="4904186" cy="3829057"/>
          </a:xfrm>
        </p:spPr>
        <p:txBody>
          <a:bodyPr>
            <a:normAutofit/>
          </a:bodyPr>
          <a:lstStyle/>
          <a:p>
            <a:r>
              <a:rPr lang="pl-PL" dirty="0"/>
              <a:t>Testy systemowe mają na celu sprawdzenie zgodności zintegrowanego już systemu z ustalonymi w poprzednich częściach wymaganiami. Testy te wykonywane są w sposób całościowy, wykorzystując do tego technikę czarnej skrzynki.</a:t>
            </a:r>
          </a:p>
          <a:p>
            <a:r>
              <a:rPr lang="pl-PL" dirty="0"/>
              <a:t> </a:t>
            </a:r>
          </a:p>
          <a:p>
            <a:r>
              <a:rPr lang="pl-PL" dirty="0"/>
              <a:t>Systemowe testy najlepiej wykonywać na odpowiednio przygotowanym do tego środowisku. Środowisko te powinno być jak najbardziej przybliżone do tego produkcyjnego. Na tym etapie chcemy wykryć jak najwięcej awarii wywołanych przez błędy środowiskowe, które mogłyby zburzyć korzystanie z aplikacji przyszłym użytkownikom.</a:t>
            </a:r>
          </a:p>
        </p:txBody>
      </p:sp>
      <p:pic>
        <p:nvPicPr>
          <p:cNvPr id="5" name="Obraz 4" descr="Obraz zawierający samolot, duży, niebieski, siedzi&#10;&#10;Opis wygenerowany automatycznie">
            <a:extLst>
              <a:ext uri="{FF2B5EF4-FFF2-40B4-BE49-F238E27FC236}">
                <a16:creationId xmlns:a16="http://schemas.microsoft.com/office/drawing/2014/main" id="{4DC493EB-F178-4B86-8A1E-CFECAF48649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3588" y="882253"/>
            <a:ext cx="1582737" cy="2857500"/>
          </a:xfrm>
          <a:prstGeom prst="rect">
            <a:avLst/>
          </a:prstGeom>
          <a:noFill/>
        </p:spPr>
      </p:pic>
      <p:sp>
        <p:nvSpPr>
          <p:cNvPr id="3" name="Tytuł 2">
            <a:extLst>
              <a:ext uri="{FF2B5EF4-FFF2-40B4-BE49-F238E27FC236}">
                <a16:creationId xmlns:a16="http://schemas.microsoft.com/office/drawing/2014/main" id="{BD502E86-1ACA-4B8B-9CC5-DB2881927B7C}"/>
              </a:ext>
            </a:extLst>
          </p:cNvPr>
          <p:cNvSpPr>
            <a:spLocks noGrp="1"/>
          </p:cNvSpPr>
          <p:nvPr>
            <p:ph type="title"/>
          </p:nvPr>
        </p:nvSpPr>
        <p:spPr>
          <a:xfrm>
            <a:off x="457200" y="107364"/>
            <a:ext cx="8229600" cy="700557"/>
          </a:xfrm>
        </p:spPr>
        <p:txBody>
          <a:bodyPr anchor="b">
            <a:normAutofit/>
          </a:bodyPr>
          <a:lstStyle/>
          <a:p>
            <a:r>
              <a:rPr lang="pl-PL" dirty="0"/>
              <a:t>Testy systemowe</a:t>
            </a:r>
          </a:p>
        </p:txBody>
      </p:sp>
    </p:spTree>
    <p:extLst>
      <p:ext uri="{BB962C8B-B14F-4D97-AF65-F5344CB8AC3E}">
        <p14:creationId xmlns:p14="http://schemas.microsoft.com/office/powerpoint/2010/main" val="12112566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C6CC239-EA62-4B47-B914-090065F45771}"/>
              </a:ext>
            </a:extLst>
          </p:cNvPr>
          <p:cNvSpPr>
            <a:spLocks noGrp="1"/>
          </p:cNvSpPr>
          <p:nvPr>
            <p:ph type="body" sz="quarter" idx="27"/>
          </p:nvPr>
        </p:nvSpPr>
        <p:spPr/>
        <p:txBody>
          <a:bodyPr/>
          <a:lstStyle/>
          <a:p>
            <a:pPr marL="0" indent="0">
              <a:buNone/>
            </a:pPr>
            <a:r>
              <a:rPr lang="pl-PL" dirty="0"/>
              <a:t>Według sylabusa ISTQB elementy wchodzące w podstawę testów to:</a:t>
            </a:r>
          </a:p>
          <a:p>
            <a:endParaRPr lang="pl-PL" dirty="0"/>
          </a:p>
          <a:p>
            <a:r>
              <a:rPr lang="pl-PL" dirty="0"/>
              <a:t>    wymagania na system i oprogramowanie</a:t>
            </a:r>
          </a:p>
          <a:p>
            <a:r>
              <a:rPr lang="pl-PL" dirty="0"/>
              <a:t>    przypadki użycia</a:t>
            </a:r>
          </a:p>
          <a:p>
            <a:r>
              <a:rPr lang="pl-PL" dirty="0"/>
              <a:t>    specyfikacja funkcjonalna</a:t>
            </a:r>
          </a:p>
          <a:p>
            <a:r>
              <a:rPr lang="pl-PL" dirty="0"/>
              <a:t>    raporty z analizy ryzyka</a:t>
            </a:r>
          </a:p>
          <a:p>
            <a:endParaRPr lang="pl-PL" dirty="0"/>
          </a:p>
          <a:p>
            <a:pPr marL="0" indent="0">
              <a:buNone/>
            </a:pPr>
            <a:r>
              <a:rPr lang="pl-PL" dirty="0"/>
              <a:t>Natomiast typowymi obiektami testów są:</a:t>
            </a:r>
          </a:p>
          <a:p>
            <a:endParaRPr lang="pl-PL" dirty="0"/>
          </a:p>
          <a:p>
            <a:r>
              <a:rPr lang="pl-PL" dirty="0"/>
              <a:t>    podręczniki systemowe, użytkownika i operacyjne</a:t>
            </a:r>
          </a:p>
          <a:p>
            <a:r>
              <a:rPr lang="pl-PL" dirty="0"/>
              <a:t>    konfiguracje systemu i dane konfiguracyjne</a:t>
            </a:r>
          </a:p>
          <a:p>
            <a:endParaRPr lang="pl-PL" dirty="0"/>
          </a:p>
        </p:txBody>
      </p:sp>
      <p:sp>
        <p:nvSpPr>
          <p:cNvPr id="3" name="Tytuł 2">
            <a:extLst>
              <a:ext uri="{FF2B5EF4-FFF2-40B4-BE49-F238E27FC236}">
                <a16:creationId xmlns:a16="http://schemas.microsoft.com/office/drawing/2014/main" id="{9CEBDC80-2E04-40D9-958A-21F49BC7DD36}"/>
              </a:ext>
            </a:extLst>
          </p:cNvPr>
          <p:cNvSpPr>
            <a:spLocks noGrp="1"/>
          </p:cNvSpPr>
          <p:nvPr>
            <p:ph type="title"/>
          </p:nvPr>
        </p:nvSpPr>
        <p:spPr/>
        <p:txBody>
          <a:bodyPr/>
          <a:lstStyle/>
          <a:p>
            <a:r>
              <a:rPr lang="pl-PL" dirty="0"/>
              <a:t>Testy systemowe</a:t>
            </a:r>
          </a:p>
        </p:txBody>
      </p:sp>
    </p:spTree>
    <p:extLst>
      <p:ext uri="{BB962C8B-B14F-4D97-AF65-F5344CB8AC3E}">
        <p14:creationId xmlns:p14="http://schemas.microsoft.com/office/powerpoint/2010/main" val="40772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Struktura programu ASP.NET Web (warstwy)</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555" y="1022398"/>
            <a:ext cx="4286250" cy="3848100"/>
          </a:xfrm>
          <a:prstGeom prst="rect">
            <a:avLst/>
          </a:prstGeom>
        </p:spPr>
      </p:pic>
    </p:spTree>
    <p:extLst>
      <p:ext uri="{BB962C8B-B14F-4D97-AF65-F5344CB8AC3E}">
        <p14:creationId xmlns:p14="http://schemas.microsoft.com/office/powerpoint/2010/main" val="5330906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FA271BA-8C8E-4BC7-9B7C-9CE480556C62}"/>
              </a:ext>
            </a:extLst>
          </p:cNvPr>
          <p:cNvSpPr>
            <a:spLocks noGrp="1"/>
          </p:cNvSpPr>
          <p:nvPr>
            <p:ph type="title"/>
          </p:nvPr>
        </p:nvSpPr>
        <p:spPr/>
        <p:txBody>
          <a:bodyPr/>
          <a:lstStyle/>
          <a:p>
            <a:r>
              <a:rPr lang="pl-PL" dirty="0"/>
              <a:t>Testy systemowe</a:t>
            </a:r>
          </a:p>
        </p:txBody>
      </p:sp>
      <p:pic>
        <p:nvPicPr>
          <p:cNvPr id="4" name="Obraz 3">
            <a:extLst>
              <a:ext uri="{FF2B5EF4-FFF2-40B4-BE49-F238E27FC236}">
                <a16:creationId xmlns:a16="http://schemas.microsoft.com/office/drawing/2014/main" id="{0A82D964-79B7-4173-9ABA-E9EC37C32B55}"/>
              </a:ext>
            </a:extLst>
          </p:cNvPr>
          <p:cNvPicPr>
            <a:picLocks noChangeAspect="1"/>
          </p:cNvPicPr>
          <p:nvPr/>
        </p:nvPicPr>
        <p:blipFill>
          <a:blip r:embed="rId2"/>
          <a:stretch>
            <a:fillRect/>
          </a:stretch>
        </p:blipFill>
        <p:spPr>
          <a:xfrm>
            <a:off x="1170650" y="1089752"/>
            <a:ext cx="6201701" cy="4000169"/>
          </a:xfrm>
          <a:prstGeom prst="rect">
            <a:avLst/>
          </a:prstGeom>
        </p:spPr>
      </p:pic>
    </p:spTree>
    <p:extLst>
      <p:ext uri="{BB962C8B-B14F-4D97-AF65-F5344CB8AC3E}">
        <p14:creationId xmlns:p14="http://schemas.microsoft.com/office/powerpoint/2010/main" val="2097890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B1E087-F9C0-4FA3-87FC-35D60928673A}"/>
              </a:ext>
            </a:extLst>
          </p:cNvPr>
          <p:cNvSpPr>
            <a:spLocks noGrp="1"/>
          </p:cNvSpPr>
          <p:nvPr>
            <p:ph type="body" sz="quarter" idx="27"/>
          </p:nvPr>
        </p:nvSpPr>
        <p:spPr/>
        <p:txBody>
          <a:bodyPr/>
          <a:lstStyle/>
          <a:p>
            <a:r>
              <a:rPr lang="pl-PL" dirty="0"/>
              <a:t>Testy systemowe sprawdzają funkcjonalne oraz niefunkcjonalne wymagania systemowe, oraz jakość testowanych danych. Właśnie w funkcjonalnych wymaganiach stosuje się już wcześniej wspomnianą technikę czarnej skrzynki (choć zdarzają się przypadki, że są to również testy niefunkcjonalne). Polega ona na użyciu technik opartych na specyfikacji dla testowanego aspektu systemu, inaczej mówiąc, testujemy dany obiekt patrząc na niego od zewnątrz.</a:t>
            </a:r>
          </a:p>
          <a:p>
            <a:r>
              <a:rPr lang="pl-PL" dirty="0"/>
              <a:t>Wymagania niefunkcjonalne testów systemowych to m.in. wydajność, szybkość działania, bezpieczeństwo systemu czy też współpraca naszej aplikacji z innymi systemami.</a:t>
            </a:r>
          </a:p>
        </p:txBody>
      </p:sp>
      <p:sp>
        <p:nvSpPr>
          <p:cNvPr id="3" name="Tytuł 2">
            <a:extLst>
              <a:ext uri="{FF2B5EF4-FFF2-40B4-BE49-F238E27FC236}">
                <a16:creationId xmlns:a16="http://schemas.microsoft.com/office/drawing/2014/main" id="{1C293937-B1EB-4973-A1A6-FBC38399CDA8}"/>
              </a:ext>
            </a:extLst>
          </p:cNvPr>
          <p:cNvSpPr>
            <a:spLocks noGrp="1"/>
          </p:cNvSpPr>
          <p:nvPr>
            <p:ph type="title"/>
          </p:nvPr>
        </p:nvSpPr>
        <p:spPr/>
        <p:txBody>
          <a:bodyPr/>
          <a:lstStyle/>
          <a:p>
            <a:r>
              <a:rPr lang="pl-PL" dirty="0"/>
              <a:t>Testy systemowe</a:t>
            </a:r>
          </a:p>
        </p:txBody>
      </p:sp>
    </p:spTree>
    <p:extLst>
      <p:ext uri="{BB962C8B-B14F-4D97-AF65-F5344CB8AC3E}">
        <p14:creationId xmlns:p14="http://schemas.microsoft.com/office/powerpoint/2010/main" val="34885372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FB1395-5EBF-4673-B783-464257C0E823}"/>
              </a:ext>
            </a:extLst>
          </p:cNvPr>
          <p:cNvSpPr>
            <a:spLocks noGrp="1"/>
          </p:cNvSpPr>
          <p:nvPr>
            <p:ph type="body" sz="quarter" idx="27"/>
          </p:nvPr>
        </p:nvSpPr>
        <p:spPr>
          <a:xfrm>
            <a:off x="457200" y="853640"/>
            <a:ext cx="8235950" cy="3011778"/>
          </a:xfrm>
        </p:spPr>
        <p:txBody>
          <a:bodyPr/>
          <a:lstStyle/>
          <a:p>
            <a:pPr marL="0" indent="0">
              <a:buNone/>
            </a:pPr>
            <a:r>
              <a:rPr lang="pl-PL" dirty="0"/>
              <a:t>Typów testów systemowych jest kilka :</a:t>
            </a:r>
          </a:p>
          <a:p>
            <a:endParaRPr lang="pl-PL" dirty="0"/>
          </a:p>
          <a:p>
            <a:r>
              <a:rPr lang="pl-PL" dirty="0"/>
              <a:t>    instalacyjne</a:t>
            </a:r>
          </a:p>
          <a:p>
            <a:r>
              <a:rPr lang="pl-PL" dirty="0"/>
              <a:t>    funkcjonalne</a:t>
            </a:r>
          </a:p>
          <a:p>
            <a:r>
              <a:rPr lang="pl-PL" dirty="0"/>
              <a:t>    interfejsu (inaczej zwane testami użyteczności)</a:t>
            </a:r>
          </a:p>
          <a:p>
            <a:r>
              <a:rPr lang="pl-PL" dirty="0"/>
              <a:t>    wydajnościowe</a:t>
            </a:r>
          </a:p>
          <a:p>
            <a:r>
              <a:rPr lang="pl-PL" dirty="0"/>
              <a:t>    regresywne</a:t>
            </a:r>
          </a:p>
          <a:p>
            <a:r>
              <a:rPr lang="pl-PL" dirty="0"/>
              <a:t>    bezpieczeństwa</a:t>
            </a:r>
          </a:p>
          <a:p>
            <a:endParaRPr lang="pl-PL" dirty="0"/>
          </a:p>
        </p:txBody>
      </p:sp>
      <p:sp>
        <p:nvSpPr>
          <p:cNvPr id="3" name="Tytuł 2">
            <a:extLst>
              <a:ext uri="{FF2B5EF4-FFF2-40B4-BE49-F238E27FC236}">
                <a16:creationId xmlns:a16="http://schemas.microsoft.com/office/drawing/2014/main" id="{753E777A-E263-4426-9C0C-F95432132FF7}"/>
              </a:ext>
            </a:extLst>
          </p:cNvPr>
          <p:cNvSpPr>
            <a:spLocks noGrp="1"/>
          </p:cNvSpPr>
          <p:nvPr>
            <p:ph type="title"/>
          </p:nvPr>
        </p:nvSpPr>
        <p:spPr/>
        <p:txBody>
          <a:bodyPr/>
          <a:lstStyle/>
          <a:p>
            <a:r>
              <a:rPr lang="pl-PL" dirty="0"/>
              <a:t>Testy systemowe</a:t>
            </a:r>
          </a:p>
        </p:txBody>
      </p:sp>
      <p:pic>
        <p:nvPicPr>
          <p:cNvPr id="5" name="Obraz 4" descr="Obraz zawierający samolot, duży, niebieski, siedzi&#10;&#10;Opis wygenerowany automatycznie">
            <a:extLst>
              <a:ext uri="{FF2B5EF4-FFF2-40B4-BE49-F238E27FC236}">
                <a16:creationId xmlns:a16="http://schemas.microsoft.com/office/drawing/2014/main" id="{68A9CBF8-5A52-4DEC-8E3F-0CFB504E66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54352" y="1198957"/>
            <a:ext cx="2286001" cy="3048001"/>
          </a:xfrm>
          <a:prstGeom prst="rect">
            <a:avLst/>
          </a:prstGeom>
        </p:spPr>
      </p:pic>
    </p:spTree>
    <p:extLst>
      <p:ext uri="{BB962C8B-B14F-4D97-AF65-F5344CB8AC3E}">
        <p14:creationId xmlns:p14="http://schemas.microsoft.com/office/powerpoint/2010/main" val="41299908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6FD54FF-8243-414D-AB52-ECEBFC2C5860}"/>
              </a:ext>
            </a:extLst>
          </p:cNvPr>
          <p:cNvSpPr>
            <a:spLocks noGrp="1"/>
          </p:cNvSpPr>
          <p:nvPr>
            <p:ph type="title"/>
          </p:nvPr>
        </p:nvSpPr>
        <p:spPr/>
        <p:txBody>
          <a:bodyPr/>
          <a:lstStyle/>
          <a:p>
            <a:r>
              <a:rPr lang="pl-PL" dirty="0"/>
              <a:t>TESTY AKCEPTACYJNE</a:t>
            </a:r>
          </a:p>
        </p:txBody>
      </p:sp>
      <p:sp>
        <p:nvSpPr>
          <p:cNvPr id="5" name="pole tekstowe 4">
            <a:extLst>
              <a:ext uri="{FF2B5EF4-FFF2-40B4-BE49-F238E27FC236}">
                <a16:creationId xmlns:a16="http://schemas.microsoft.com/office/drawing/2014/main" id="{00CA8F0C-75FB-497B-8ACD-1CF23DE74AA4}"/>
              </a:ext>
            </a:extLst>
          </p:cNvPr>
          <p:cNvSpPr txBox="1"/>
          <p:nvPr/>
        </p:nvSpPr>
        <p:spPr>
          <a:xfrm>
            <a:off x="516081" y="1092145"/>
            <a:ext cx="7588827" cy="2031325"/>
          </a:xfrm>
          <a:prstGeom prst="rect">
            <a:avLst/>
          </a:prstGeom>
          <a:noFill/>
        </p:spPr>
        <p:txBody>
          <a:bodyPr wrap="square">
            <a:spAutoFit/>
          </a:bodyPr>
          <a:lstStyle/>
          <a:p>
            <a:r>
              <a:rPr lang="pl-PL" dirty="0"/>
              <a:t>Głównym celem testów akceptacyjnych jest uzyskanie przez klienta bądź użytkownika ufności do systemu. W tym celu dokonują oni walidacji systemu lub modułu. Walidacja to nic innego jak działanie mające na celu potwierdzenie, że wszystkie procesy, procedury, czynności, systemy działają w sposób zgodny z wcześniejszymi założeniami. Wszystkie czynności wykonane podczas walidacji powinny zostać udokumentowane.</a:t>
            </a:r>
          </a:p>
        </p:txBody>
      </p:sp>
      <p:pic>
        <p:nvPicPr>
          <p:cNvPr id="7" name="Obraz 6">
            <a:extLst>
              <a:ext uri="{FF2B5EF4-FFF2-40B4-BE49-F238E27FC236}">
                <a16:creationId xmlns:a16="http://schemas.microsoft.com/office/drawing/2014/main" id="{B5ACD686-146D-446F-A80A-FD6B119546C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79069" y="3021372"/>
            <a:ext cx="3446859" cy="1809601"/>
          </a:xfrm>
          <a:prstGeom prst="rect">
            <a:avLst/>
          </a:prstGeom>
        </p:spPr>
      </p:pic>
    </p:spTree>
    <p:extLst>
      <p:ext uri="{BB962C8B-B14F-4D97-AF65-F5344CB8AC3E}">
        <p14:creationId xmlns:p14="http://schemas.microsoft.com/office/powerpoint/2010/main" val="495700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E6A93DD-AF06-45EA-8078-46FED409BC8C}"/>
              </a:ext>
            </a:extLst>
          </p:cNvPr>
          <p:cNvSpPr>
            <a:spLocks noGrp="1"/>
          </p:cNvSpPr>
          <p:nvPr>
            <p:ph type="title"/>
          </p:nvPr>
        </p:nvSpPr>
        <p:spPr/>
        <p:txBody>
          <a:bodyPr/>
          <a:lstStyle/>
          <a:p>
            <a:r>
              <a:rPr lang="pl-PL" dirty="0"/>
              <a:t>Testy akceptacyjne</a:t>
            </a:r>
          </a:p>
        </p:txBody>
      </p:sp>
      <p:sp>
        <p:nvSpPr>
          <p:cNvPr id="7" name="pole tekstowe 6">
            <a:extLst>
              <a:ext uri="{FF2B5EF4-FFF2-40B4-BE49-F238E27FC236}">
                <a16:creationId xmlns:a16="http://schemas.microsoft.com/office/drawing/2014/main" id="{2C0964BE-EC10-4AF7-8D6E-0EDA5064C7AC}"/>
              </a:ext>
            </a:extLst>
          </p:cNvPr>
          <p:cNvSpPr txBox="1"/>
          <p:nvPr/>
        </p:nvSpPr>
        <p:spPr>
          <a:xfrm>
            <a:off x="665018" y="1206582"/>
            <a:ext cx="7519555" cy="2862322"/>
          </a:xfrm>
          <a:prstGeom prst="rect">
            <a:avLst/>
          </a:prstGeom>
          <a:noFill/>
        </p:spPr>
        <p:txBody>
          <a:bodyPr wrap="square">
            <a:spAutoFit/>
          </a:bodyPr>
          <a:lstStyle/>
          <a:p>
            <a:r>
              <a:rPr lang="pl-PL" dirty="0"/>
              <a:t>Testy akceptacyjne charakteryzuje to, że mogą występować w różnych momentach życia oprogramowania.  Sylabus ISTQB podaje kilka przykładów:</a:t>
            </a:r>
          </a:p>
          <a:p>
            <a:endParaRPr lang="pl-PL" dirty="0"/>
          </a:p>
          <a:p>
            <a:pPr marL="285750" indent="-285750">
              <a:buFont typeface="Arial" panose="020B0604020202020204" pitchFamily="34" charset="0"/>
              <a:buChar char="•"/>
            </a:pPr>
            <a:r>
              <a:rPr lang="pl-PL" dirty="0"/>
              <a:t>oprogramowanie – podczas instalacji lub integracji może podlegać testom akceptacyjnych</a:t>
            </a:r>
          </a:p>
          <a:p>
            <a:pPr marL="285750" indent="-285750">
              <a:buFont typeface="Arial" panose="020B0604020202020204" pitchFamily="34" charset="0"/>
              <a:buChar char="•"/>
            </a:pPr>
            <a:r>
              <a:rPr lang="pl-PL" dirty="0"/>
              <a:t>podczas testów modułowych mogą być wykonywane akceptacyjne testy użyteczności modułu</a:t>
            </a:r>
          </a:p>
          <a:p>
            <a:pPr marL="285750" indent="-285750">
              <a:buFont typeface="Arial" panose="020B0604020202020204" pitchFamily="34" charset="0"/>
              <a:buChar char="•"/>
            </a:pPr>
            <a:r>
              <a:rPr lang="pl-PL" dirty="0"/>
              <a:t>przed testami systemowymi mogą być przeprowadzone testy akceptacyjne nowej funkcjonalności</a:t>
            </a:r>
          </a:p>
        </p:txBody>
      </p:sp>
    </p:spTree>
    <p:extLst>
      <p:ext uri="{BB962C8B-B14F-4D97-AF65-F5344CB8AC3E}">
        <p14:creationId xmlns:p14="http://schemas.microsoft.com/office/powerpoint/2010/main" val="9123390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433B09-2F35-45A6-B082-7525BA348494}"/>
              </a:ext>
            </a:extLst>
          </p:cNvPr>
          <p:cNvSpPr>
            <a:spLocks noGrp="1"/>
          </p:cNvSpPr>
          <p:nvPr>
            <p:ph type="body" sz="quarter" idx="27"/>
          </p:nvPr>
        </p:nvSpPr>
        <p:spPr/>
        <p:txBody>
          <a:bodyPr/>
          <a:lstStyle/>
          <a:p>
            <a:pPr marL="0" indent="0">
              <a:buNone/>
            </a:pPr>
            <a:r>
              <a:rPr lang="pl-PL" dirty="0"/>
              <a:t>Kiedy wiemy już co jest głównym celem testów akceptacyjnych, warto zapoznać się jeszcze z podstawą testów oraz z typowymi obiektami tych testów (wg sylabusa ISTQB).</a:t>
            </a:r>
          </a:p>
          <a:p>
            <a:endParaRPr lang="pl-PL" dirty="0"/>
          </a:p>
          <a:p>
            <a:pPr marL="0" indent="0">
              <a:buNone/>
            </a:pPr>
            <a:r>
              <a:rPr lang="pl-PL" dirty="0"/>
              <a:t>Podstawa testów akceptacyjnych  :</a:t>
            </a:r>
          </a:p>
          <a:p>
            <a:endParaRPr lang="pl-PL" dirty="0"/>
          </a:p>
          <a:p>
            <a:r>
              <a:rPr lang="pl-PL" dirty="0"/>
              <a:t>    wymagania użytkownika</a:t>
            </a:r>
          </a:p>
          <a:p>
            <a:r>
              <a:rPr lang="pl-PL" dirty="0"/>
              <a:t>    wymagania systemowe</a:t>
            </a:r>
          </a:p>
          <a:p>
            <a:r>
              <a:rPr lang="pl-PL" dirty="0"/>
              <a:t>    przypadki użycia</a:t>
            </a:r>
          </a:p>
          <a:p>
            <a:r>
              <a:rPr lang="pl-PL" dirty="0"/>
              <a:t>    procesy biznesowe</a:t>
            </a:r>
          </a:p>
          <a:p>
            <a:r>
              <a:rPr lang="pl-PL" dirty="0"/>
              <a:t>    procesy z analizy ryzyka</a:t>
            </a:r>
          </a:p>
          <a:p>
            <a:endParaRPr lang="pl-PL" dirty="0"/>
          </a:p>
        </p:txBody>
      </p:sp>
      <p:sp>
        <p:nvSpPr>
          <p:cNvPr id="3" name="Tytuł 2">
            <a:extLst>
              <a:ext uri="{FF2B5EF4-FFF2-40B4-BE49-F238E27FC236}">
                <a16:creationId xmlns:a16="http://schemas.microsoft.com/office/drawing/2014/main" id="{421775A6-66E2-408D-ACED-5D490B1B9765}"/>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41237398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43F467-91DA-49EB-9B5D-7C9E0BA94851}"/>
              </a:ext>
            </a:extLst>
          </p:cNvPr>
          <p:cNvSpPr>
            <a:spLocks noGrp="1"/>
          </p:cNvSpPr>
          <p:nvPr>
            <p:ph type="body" sz="quarter" idx="27"/>
          </p:nvPr>
        </p:nvSpPr>
        <p:spPr/>
        <p:txBody>
          <a:bodyPr/>
          <a:lstStyle/>
          <a:p>
            <a:pPr marL="0" indent="0">
              <a:buNone/>
            </a:pPr>
            <a:r>
              <a:rPr lang="pl-PL" dirty="0"/>
              <a:t>Typowe obiekty testów akceptacyjnych :</a:t>
            </a:r>
          </a:p>
          <a:p>
            <a:endParaRPr lang="pl-PL" dirty="0"/>
          </a:p>
          <a:p>
            <a:r>
              <a:rPr lang="pl-PL" dirty="0"/>
              <a:t>    proces biznesowy na systemie w pełni zintegrowanym</a:t>
            </a:r>
          </a:p>
          <a:p>
            <a:r>
              <a:rPr lang="pl-PL" dirty="0"/>
              <a:t>    procesy utrzymania i obsługi</a:t>
            </a:r>
          </a:p>
          <a:p>
            <a:r>
              <a:rPr lang="pl-PL" dirty="0"/>
              <a:t>    procedury pracy użytkowników</a:t>
            </a:r>
          </a:p>
          <a:p>
            <a:r>
              <a:rPr lang="pl-PL" dirty="0"/>
              <a:t>    formularze</a:t>
            </a:r>
          </a:p>
          <a:p>
            <a:r>
              <a:rPr lang="pl-PL" dirty="0"/>
              <a:t>    raporty</a:t>
            </a:r>
          </a:p>
          <a:p>
            <a:r>
              <a:rPr lang="pl-PL" dirty="0"/>
              <a:t>    dane konfiguracyjne</a:t>
            </a:r>
          </a:p>
          <a:p>
            <a:endParaRPr lang="pl-PL" dirty="0"/>
          </a:p>
        </p:txBody>
      </p:sp>
      <p:sp>
        <p:nvSpPr>
          <p:cNvPr id="3" name="Tytuł 2">
            <a:extLst>
              <a:ext uri="{FF2B5EF4-FFF2-40B4-BE49-F238E27FC236}">
                <a16:creationId xmlns:a16="http://schemas.microsoft.com/office/drawing/2014/main" id="{F1BBCD84-EDF6-4180-90DE-94BCD1AFD927}"/>
              </a:ext>
            </a:extLst>
          </p:cNvPr>
          <p:cNvSpPr>
            <a:spLocks noGrp="1"/>
          </p:cNvSpPr>
          <p:nvPr>
            <p:ph type="title"/>
          </p:nvPr>
        </p:nvSpPr>
        <p:spPr/>
        <p:txBody>
          <a:bodyPr/>
          <a:lstStyle/>
          <a:p>
            <a:r>
              <a:rPr lang="pl-PL" dirty="0"/>
              <a:t>Testy akceptacyjne</a:t>
            </a:r>
          </a:p>
        </p:txBody>
      </p:sp>
    </p:spTree>
    <p:extLst>
      <p:ext uri="{BB962C8B-B14F-4D97-AF65-F5344CB8AC3E}">
        <p14:creationId xmlns:p14="http://schemas.microsoft.com/office/powerpoint/2010/main" val="4706142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2B7A212-8E7D-4E50-B9CA-8AE7EBBE04E7}"/>
              </a:ext>
            </a:extLst>
          </p:cNvPr>
          <p:cNvSpPr>
            <a:spLocks noGrp="1"/>
          </p:cNvSpPr>
          <p:nvPr>
            <p:ph type="title"/>
          </p:nvPr>
        </p:nvSpPr>
        <p:spPr/>
        <p:txBody>
          <a:bodyPr/>
          <a:lstStyle/>
          <a:p>
            <a:r>
              <a:rPr lang="pl-PL" dirty="0"/>
              <a:t>Testy akceptacyjne</a:t>
            </a:r>
          </a:p>
        </p:txBody>
      </p:sp>
      <p:pic>
        <p:nvPicPr>
          <p:cNvPr id="4" name="Obraz 3">
            <a:extLst>
              <a:ext uri="{FF2B5EF4-FFF2-40B4-BE49-F238E27FC236}">
                <a16:creationId xmlns:a16="http://schemas.microsoft.com/office/drawing/2014/main" id="{042D7949-8B4E-44ED-9339-4FF5C7C21E6E}"/>
              </a:ext>
            </a:extLst>
          </p:cNvPr>
          <p:cNvPicPr>
            <a:picLocks noChangeAspect="1"/>
          </p:cNvPicPr>
          <p:nvPr/>
        </p:nvPicPr>
        <p:blipFill>
          <a:blip r:embed="rId2"/>
          <a:stretch>
            <a:fillRect/>
          </a:stretch>
        </p:blipFill>
        <p:spPr>
          <a:xfrm>
            <a:off x="1492958" y="884208"/>
            <a:ext cx="5172161" cy="4320014"/>
          </a:xfrm>
          <a:prstGeom prst="rect">
            <a:avLst/>
          </a:prstGeom>
        </p:spPr>
      </p:pic>
    </p:spTree>
    <p:extLst>
      <p:ext uri="{BB962C8B-B14F-4D97-AF65-F5344CB8AC3E}">
        <p14:creationId xmlns:p14="http://schemas.microsoft.com/office/powerpoint/2010/main" val="2762556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290F0F6-580A-45B4-812A-E7E62FDD471D}"/>
              </a:ext>
            </a:extLst>
          </p:cNvPr>
          <p:cNvSpPr>
            <a:spLocks noGrp="1"/>
          </p:cNvSpPr>
          <p:nvPr>
            <p:ph type="body" sz="quarter" idx="27"/>
          </p:nvPr>
        </p:nvSpPr>
        <p:spPr/>
        <p:txBody>
          <a:bodyPr/>
          <a:lstStyle/>
          <a:p>
            <a:r>
              <a:rPr lang="pl-PL" b="1" dirty="0"/>
              <a:t>Testy Akceptacyjne Przez Użytkownika </a:t>
            </a:r>
            <a:r>
              <a:rPr lang="pl-PL" dirty="0"/>
              <a:t>mają na celu sprawdzenie przydatności systemu dla potencjalnych użytkowników.</a:t>
            </a:r>
          </a:p>
          <a:p>
            <a:endParaRPr lang="pl-PL" dirty="0"/>
          </a:p>
          <a:p>
            <a:r>
              <a:rPr lang="pl-PL" b="1" dirty="0"/>
              <a:t>Akceptacyjne Testy Produkcyjne </a:t>
            </a:r>
            <a:r>
              <a:rPr lang="pl-PL" dirty="0"/>
              <a:t>zajmują się akceptacją naszego systemu przez administratorów. Sprawdzone zostaje m.in. jak będzie uruchamiał się system po wystąpieniu awarii. Kolejnym elementem jest wytworzenie oraz odtwarzanie kopii zapasowych. Pozostałe czynności to zarządzanie użytkownikami, zadania związane z utrzymanie systemu, sprawdzanie zachowania danych ich ładowania, migracji oraz okresowe sprawdzanie słabych punktów zabezpieczeń.</a:t>
            </a:r>
          </a:p>
        </p:txBody>
      </p:sp>
      <p:sp>
        <p:nvSpPr>
          <p:cNvPr id="3" name="Tytuł 2">
            <a:extLst>
              <a:ext uri="{FF2B5EF4-FFF2-40B4-BE49-F238E27FC236}">
                <a16:creationId xmlns:a16="http://schemas.microsoft.com/office/drawing/2014/main" id="{D14AEBAD-2C71-4FA5-9DEC-54BE5B5FA7FF}"/>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41575954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861A491-BF8C-4725-B50A-5EF4D6763F02}"/>
              </a:ext>
            </a:extLst>
          </p:cNvPr>
          <p:cNvSpPr>
            <a:spLocks noGrp="1"/>
          </p:cNvSpPr>
          <p:nvPr>
            <p:ph type="body" sz="quarter" idx="27"/>
          </p:nvPr>
        </p:nvSpPr>
        <p:spPr/>
        <p:txBody>
          <a:bodyPr>
            <a:normAutofit fontScale="92500"/>
          </a:bodyPr>
          <a:lstStyle/>
          <a:p>
            <a:pPr marL="0" indent="0">
              <a:buNone/>
            </a:pPr>
            <a:r>
              <a:rPr lang="pl-PL" b="1" dirty="0"/>
              <a:t>Testy akceptacyjne zgodności z umową</a:t>
            </a:r>
            <a:r>
              <a:rPr lang="pl-PL" dirty="0"/>
              <a:t> i testy zgodności legislacyjnej.</a:t>
            </a:r>
          </a:p>
          <a:p>
            <a:endParaRPr lang="pl-PL" dirty="0"/>
          </a:p>
          <a:p>
            <a:r>
              <a:rPr lang="pl-PL" dirty="0"/>
              <a:t>Testy akceptacyjne zgodności z umową polegają na sprawdzeniu kryteriów akceptacji, które zostały zdefiniowane na etapie negocjacji umowy.</a:t>
            </a:r>
          </a:p>
          <a:p>
            <a:r>
              <a:rPr lang="pl-PL" dirty="0"/>
              <a:t>Testy zgodności legislacyjnej sprawdzają, czy stworzone oprogramowanie jest zgodne z prawem, jego przepisami.</a:t>
            </a:r>
          </a:p>
          <a:p>
            <a:endParaRPr lang="pl-PL" dirty="0"/>
          </a:p>
          <a:p>
            <a:pPr marL="0" indent="0">
              <a:buNone/>
            </a:pPr>
            <a:r>
              <a:rPr lang="pl-PL" b="1" dirty="0"/>
              <a:t>Testy alfa i beta</a:t>
            </a:r>
            <a:r>
              <a:rPr lang="pl-PL" dirty="0"/>
              <a:t>.</a:t>
            </a:r>
          </a:p>
          <a:p>
            <a:endParaRPr lang="pl-PL" dirty="0"/>
          </a:p>
          <a:p>
            <a:r>
              <a:rPr lang="pl-PL" dirty="0"/>
              <a:t>Testy alfa-realizowane są u wykonawcy danego systemu i oprogramowania. Przeprowadzone zostają przez niezależny zespół testerów np. potencjalnych przyszłych użytkowników.</a:t>
            </a:r>
          </a:p>
          <a:p>
            <a:r>
              <a:rPr lang="pl-PL" dirty="0"/>
              <a:t>Testy beta-realizowane są poza firmą, organizacją, która tworzyła dany system.</a:t>
            </a:r>
          </a:p>
          <a:p>
            <a:endParaRPr lang="pl-PL" dirty="0"/>
          </a:p>
        </p:txBody>
      </p:sp>
      <p:sp>
        <p:nvSpPr>
          <p:cNvPr id="3" name="Tytuł 2">
            <a:extLst>
              <a:ext uri="{FF2B5EF4-FFF2-40B4-BE49-F238E27FC236}">
                <a16:creationId xmlns:a16="http://schemas.microsoft.com/office/drawing/2014/main" id="{FF8787FF-F09A-4C03-BE95-C72B442EB87B}"/>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33598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457200" y="398761"/>
            <a:ext cx="8229600" cy="403104"/>
          </a:xfrm>
        </p:spPr>
        <p:txBody>
          <a:bodyPr/>
          <a:lstStyle/>
          <a:p>
            <a:r>
              <a:rPr lang="pl-PL" dirty="0"/>
              <a:t>Kompilacja</a:t>
            </a:r>
          </a:p>
        </p:txBody>
      </p:sp>
      <p:sp>
        <p:nvSpPr>
          <p:cNvPr id="4" name="Prostokąt 3"/>
          <p:cNvSpPr/>
          <p:nvPr/>
        </p:nvSpPr>
        <p:spPr>
          <a:xfrm>
            <a:off x="1124093" y="1301160"/>
            <a:ext cx="6349236" cy="3139321"/>
          </a:xfrm>
          <a:prstGeom prst="rect">
            <a:avLst/>
          </a:prstGeom>
        </p:spPr>
        <p:txBody>
          <a:bodyPr wrap="square">
            <a:spAutoFit/>
          </a:bodyPr>
          <a:lstStyle/>
          <a:p>
            <a:r>
              <a:rPr lang="pl-PL" dirty="0"/>
              <a:t>Kompilacja aplikacji opartej o .Net Framework jest dwuetapowa. </a:t>
            </a:r>
          </a:p>
          <a:p>
            <a:endParaRPr lang="pl-PL" dirty="0"/>
          </a:p>
          <a:p>
            <a:r>
              <a:rPr lang="pl-PL" dirty="0"/>
              <a:t>Pierwszy etap kompilacji jest dokonywany przez środowisko programowania i jest ona tłumaczona na wspólny język uruchomieniowy MSIL. </a:t>
            </a:r>
          </a:p>
          <a:p>
            <a:endParaRPr lang="pl-PL" dirty="0"/>
          </a:p>
          <a:p>
            <a:r>
              <a:rPr lang="pl-PL" dirty="0"/>
              <a:t>Drugi etap ma miejsce przed uruchomieniem aplikacji i jest wykonywany przez CLR. Środowisko uruchomieniowe tłumaczy kod MSIL na kod maszynowy systemu, na którym aplikacja pracuje.</a:t>
            </a:r>
          </a:p>
        </p:txBody>
      </p:sp>
    </p:spTree>
    <p:extLst>
      <p:ext uri="{BB962C8B-B14F-4D97-AF65-F5344CB8AC3E}">
        <p14:creationId xmlns:p14="http://schemas.microsoft.com/office/powerpoint/2010/main" val="11758429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7" y="1456851"/>
            <a:ext cx="7917873" cy="2169825"/>
          </a:xfrm>
          <a:prstGeom prst="rect">
            <a:avLst/>
          </a:prstGeom>
        </p:spPr>
        <p:txBody>
          <a:bodyPr wrap="square">
            <a:spAutoFit/>
          </a:bodyPr>
          <a:lstStyle/>
          <a:p>
            <a:r>
              <a:rPr lang="pl-PL" sz="1350" dirty="0">
                <a:latin typeface="TT5C1o00"/>
              </a:rPr>
              <a:t>Podstawowymi składnikami dokumentu XML są:</a:t>
            </a:r>
          </a:p>
          <a:p>
            <a:pPr marL="214313" indent="-214313">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a:t>
            </a:r>
            <a:r>
              <a:rPr lang="pl-PL" sz="1350" dirty="0" err="1">
                <a:latin typeface="TT5C1o00"/>
              </a:rPr>
              <a:t>sa</a:t>
            </a:r>
            <a:r>
              <a:rPr lang="pl-PL" sz="1350" dirty="0">
                <a:latin typeface="TT5C1o00"/>
              </a:rPr>
              <a:t> umieszczane w elementach, jako dodatkowe informacje.</a:t>
            </a:r>
          </a:p>
          <a:p>
            <a:r>
              <a:rPr lang="pl-PL" sz="1350" dirty="0">
                <a:latin typeface="TT5C1o00"/>
              </a:rPr>
              <a:t>Elementy </a:t>
            </a:r>
            <a:r>
              <a:rPr lang="pl-PL" sz="1350" dirty="0" err="1">
                <a:latin typeface="TT5C1o00"/>
              </a:rPr>
              <a:t>moga</a:t>
            </a:r>
            <a:r>
              <a:rPr lang="pl-PL" sz="1350" dirty="0">
                <a:latin typeface="TT5C1o00"/>
              </a:rPr>
              <a:t> </a:t>
            </a:r>
            <a:r>
              <a:rPr lang="pl-PL" sz="1350" dirty="0" err="1">
                <a:latin typeface="TT5C1o00"/>
              </a:rPr>
              <a:t>byc</a:t>
            </a:r>
            <a:r>
              <a:rPr lang="pl-PL" sz="1350" dirty="0">
                <a:latin typeface="TT5C1o00"/>
              </a:rPr>
              <a:t> przy tym:</a:t>
            </a:r>
          </a:p>
          <a:p>
            <a:pPr marL="214313" indent="-214313">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13" indent="-214313">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13" indent="-214313">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1196890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9053" y="2104959"/>
            <a:ext cx="5382491" cy="1546577"/>
          </a:xfrm>
          <a:prstGeom prst="rect">
            <a:avLst/>
          </a:prstGeom>
        </p:spPr>
        <p:txBody>
          <a:bodyPr wrap="square">
            <a:spAutoFit/>
          </a:bodyPr>
          <a:lstStyle/>
          <a:p>
            <a:pPr marL="257175" indent="-257175">
              <a:buFont typeface="+mj-lt"/>
              <a:buAutoNum type="arabicPeriod"/>
            </a:pPr>
            <a:r>
              <a:rPr lang="pl-PL" sz="1200" dirty="0">
                <a:latin typeface="TT5C8o00"/>
              </a:rPr>
              <a:t>Zawartość elementowa </a:t>
            </a:r>
            <a:r>
              <a:rPr lang="pl-PL" sz="1200" dirty="0">
                <a:latin typeface="TT5C1o00"/>
              </a:rPr>
              <a:t>(</a:t>
            </a:r>
            <a:r>
              <a:rPr lang="pl-PL" sz="1200" dirty="0">
                <a:latin typeface="TT5CFo00"/>
              </a:rPr>
              <a:t>element </a:t>
            </a:r>
            <a:r>
              <a:rPr lang="pl-PL" sz="1200" dirty="0" err="1">
                <a:latin typeface="TT5CFo00"/>
              </a:rPr>
              <a:t>content</a:t>
            </a:r>
            <a:r>
              <a:rPr lang="pl-PL" sz="1200" dirty="0">
                <a:latin typeface="TT5C1o00"/>
              </a:rPr>
              <a:t>) — gdy pojemnik zawiera tylko i wyłącznie inne elementy</a:t>
            </a:r>
          </a:p>
          <a:p>
            <a:pPr marL="257175" indent="-257175">
              <a:buFont typeface="+mj-lt"/>
              <a:buAutoNum type="arabicPeriod"/>
            </a:pPr>
            <a:endParaRPr lang="pl-PL" sz="1050" dirty="0">
              <a:latin typeface="TT5C1o00"/>
            </a:endParaRPr>
          </a:p>
          <a:p>
            <a:pPr marL="257175" indent="-257175">
              <a:buFont typeface="+mj-lt"/>
              <a:buAutoNum type="arabicPeriod"/>
            </a:pPr>
            <a:r>
              <a:rPr lang="pl-PL" sz="1200" dirty="0">
                <a:latin typeface="TT5C1o00"/>
              </a:rPr>
              <a:t>Zawartość mieszana (</a:t>
            </a:r>
            <a:r>
              <a:rPr lang="pl-PL" sz="1200" dirty="0" err="1">
                <a:latin typeface="TT5C1o00"/>
              </a:rPr>
              <a:t>mixed</a:t>
            </a:r>
            <a:r>
              <a:rPr lang="pl-PL" sz="1200" dirty="0">
                <a:latin typeface="TT5C1o00"/>
              </a:rPr>
              <a:t> </a:t>
            </a:r>
            <a:r>
              <a:rPr lang="pl-PL" sz="1200" dirty="0" err="1">
                <a:latin typeface="TT5C1o00"/>
              </a:rPr>
              <a:t>content</a:t>
            </a:r>
            <a:r>
              <a:rPr lang="pl-PL" sz="1200" dirty="0">
                <a:latin typeface="TT5C1o00"/>
              </a:rPr>
              <a:t>) — gdy pojemnik zawiera zarówno tekst, jak i inne elementy</a:t>
            </a:r>
          </a:p>
          <a:p>
            <a:pPr marL="257175" indent="-257175">
              <a:buFont typeface="+mj-lt"/>
              <a:buAutoNum type="arabicPeriod"/>
            </a:pPr>
            <a:endParaRPr lang="pl-PL" sz="1200" dirty="0">
              <a:latin typeface="TT5C1o00"/>
            </a:endParaRPr>
          </a:p>
          <a:p>
            <a:pPr marL="257175" indent="-257175">
              <a:buFont typeface="+mj-lt"/>
              <a:buAutoNum type="arabicPeriod"/>
            </a:pPr>
            <a:r>
              <a:rPr lang="pl-PL" sz="1200" dirty="0">
                <a:latin typeface="TT5C1o00"/>
              </a:rPr>
              <a:t>Zawartość tekstowa (data </a:t>
            </a:r>
            <a:r>
              <a:rPr lang="pl-PL" sz="1200" dirty="0" err="1">
                <a:latin typeface="TT5C1o00"/>
              </a:rPr>
              <a:t>content</a:t>
            </a:r>
            <a:r>
              <a:rPr lang="pl-PL" sz="1200" dirty="0">
                <a:latin typeface="TT5C1o00"/>
              </a:rPr>
              <a:t>) — gdy pojemnik zawiera tylko i wyłącznie tekst</a:t>
            </a:r>
          </a:p>
        </p:txBody>
      </p:sp>
      <p:sp>
        <p:nvSpPr>
          <p:cNvPr id="3" name="pole tekstowe 2"/>
          <p:cNvSpPr txBox="1"/>
          <p:nvPr/>
        </p:nvSpPr>
        <p:spPr>
          <a:xfrm>
            <a:off x="1020907" y="592282"/>
            <a:ext cx="3522518" cy="369332"/>
          </a:xfrm>
          <a:prstGeom prst="rect">
            <a:avLst/>
          </a:prstGeom>
          <a:noFill/>
        </p:spPr>
        <p:txBody>
          <a:bodyPr wrap="square" rtlCol="0">
            <a:spAutoFit/>
          </a:bodyPr>
          <a:lstStyle/>
          <a:p>
            <a:r>
              <a:rPr lang="pl-PL" dirty="0"/>
              <a:t>Zawartości dokumentu XML</a:t>
            </a:r>
          </a:p>
        </p:txBody>
      </p:sp>
    </p:spTree>
    <p:extLst>
      <p:ext uri="{BB962C8B-B14F-4D97-AF65-F5344CB8AC3E}">
        <p14:creationId xmlns:p14="http://schemas.microsoft.com/office/powerpoint/2010/main" val="10205065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4300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pl-PL" sz="1350"/>
          </a:p>
        </p:txBody>
      </p:sp>
      <p:sp>
        <p:nvSpPr>
          <p:cNvPr id="6" name="Rectangle 3"/>
          <p:cNvSpPr>
            <a:spLocks noChangeArrowheads="1"/>
          </p:cNvSpPr>
          <p:nvPr/>
        </p:nvSpPr>
        <p:spPr bwMode="auto">
          <a:xfrm>
            <a:off x="2134028" y="896405"/>
            <a:ext cx="4686440" cy="2504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pl-PL" altLang="pl-PL" sz="1200" b="1" dirty="0" err="1">
                <a:solidFill>
                  <a:srgbClr val="000000"/>
                </a:solidFill>
                <a:ea typeface="Arial" panose="020B0604020202020204" pitchFamily="34" charset="0"/>
              </a:rPr>
              <a:t>onCreate</a:t>
            </a:r>
            <a:r>
              <a:rPr lang="pl-PL" altLang="pl-PL" sz="1200" b="1" dirty="0">
                <a:solidFill>
                  <a:srgbClr val="000000"/>
                </a:solidFill>
                <a:ea typeface="Arial" panose="020B0604020202020204" pitchFamily="34" charset="0"/>
              </a:rPr>
              <a:t>(Bundle </a:t>
            </a:r>
            <a:r>
              <a:rPr lang="pl-PL" altLang="pl-PL" sz="1200" b="1" dirty="0" err="1">
                <a:solidFill>
                  <a:srgbClr val="000000"/>
                </a:solidFill>
                <a:ea typeface="Arial" panose="020B0604020202020204" pitchFamily="34" charset="0"/>
              </a:rPr>
              <a:t>savedInstanceState</a:t>
            </a:r>
            <a:r>
              <a:rPr lang="pl-PL" altLang="pl-PL" sz="1200" b="1" dirty="0">
                <a:solidFill>
                  <a:srgbClr val="000000"/>
                </a:solidFill>
                <a:ea typeface="Arial" panose="020B0604020202020204" pitchFamily="34" charset="0"/>
              </a:rPr>
              <a:t>) </a:t>
            </a:r>
            <a:r>
              <a:rPr lang="pl-PL" altLang="pl-PL" sz="1200" dirty="0">
                <a:solidFill>
                  <a:srgbClr val="000000"/>
                </a:solidFill>
                <a:ea typeface="Arial" panose="020B0604020202020204" pitchFamily="34" charset="0"/>
              </a:rPr>
              <a:t>– wywoływana przy pierwszym uruchomieniu aktywności. Jej parametr zapewnia odtworzenie stanu aktywności, na wypadek gdyby system skasował ją z pamięci.</a:t>
            </a:r>
            <a:endParaRPr lang="pl-PL" altLang="pl-PL" sz="225" dirty="0"/>
          </a:p>
          <a:p>
            <a:pPr defTabSz="685800"/>
            <a:r>
              <a:rPr lang="pl-PL" altLang="pl-PL" sz="1200" dirty="0">
                <a:solidFill>
                  <a:srgbClr val="000000"/>
                </a:solidFill>
                <a:ea typeface="Arial" panose="020B0604020202020204" pitchFamily="34" charset="0"/>
              </a:rPr>
              <a:t>Umieszczamy w niej wszelkie statyczne elementy aplikacji, np. ładujemy widok, ustawiamy </a:t>
            </a:r>
            <a:r>
              <a:rPr lang="pl-PL" altLang="pl-PL" sz="1200" dirty="0" err="1">
                <a:solidFill>
                  <a:srgbClr val="000000"/>
                </a:solidFill>
                <a:ea typeface="Arial" panose="020B0604020202020204" pitchFamily="34" charset="0"/>
              </a:rPr>
              <a:t>Listenery</a:t>
            </a:r>
            <a:r>
              <a:rPr lang="pl-PL" altLang="pl-PL" sz="1200" dirty="0">
                <a:solidFill>
                  <a:srgbClr val="000000"/>
                </a:solidFill>
                <a:ea typeface="Arial" panose="020B0604020202020204" pitchFamily="34" charset="0"/>
              </a:rPr>
              <a:t> itp.</a:t>
            </a:r>
          </a:p>
          <a:p>
            <a:pPr defTabSz="685800"/>
            <a:endParaRPr lang="pl-PL" altLang="pl-PL" sz="1200" dirty="0">
              <a:solidFill>
                <a:srgbClr val="000000"/>
              </a:solidFill>
            </a:endParaRPr>
          </a:p>
          <a:p>
            <a:pPr defTabSz="685800"/>
            <a:endParaRPr lang="pl-PL" altLang="pl-PL" sz="1200" dirty="0">
              <a:solidFill>
                <a:srgbClr val="000000"/>
              </a:solidFill>
            </a:endParaRPr>
          </a:p>
          <a:p>
            <a:pPr defTabSz="685800"/>
            <a:endParaRPr lang="pl-PL" altLang="pl-PL" sz="1200" dirty="0">
              <a:solidFill>
                <a:srgbClr val="000000"/>
              </a:solidFill>
            </a:endParaRPr>
          </a:p>
          <a:p>
            <a:pPr defTabSz="685800"/>
            <a:endParaRPr lang="pl-PL" altLang="pl-PL" sz="225" dirty="0"/>
          </a:p>
          <a:p>
            <a:pPr defTabSz="685800"/>
            <a:r>
              <a:rPr lang="pl-PL" altLang="pl-PL" sz="1200" b="1" dirty="0" err="1">
                <a:solidFill>
                  <a:srgbClr val="000000"/>
                </a:solidFill>
                <a:ea typeface="Arial" panose="020B0604020202020204" pitchFamily="34" charset="0"/>
              </a:rPr>
              <a:t>onResume</a:t>
            </a:r>
            <a:r>
              <a:rPr lang="pl-PL" altLang="pl-PL" sz="1200" b="1" dirty="0">
                <a:solidFill>
                  <a:srgbClr val="000000"/>
                </a:solidFill>
                <a:ea typeface="Arial" panose="020B0604020202020204" pitchFamily="34" charset="0"/>
              </a:rPr>
              <a:t>() </a:t>
            </a:r>
            <a:r>
              <a:rPr lang="pl-PL" altLang="pl-PL" sz="1200" dirty="0">
                <a:solidFill>
                  <a:srgbClr val="000000"/>
                </a:solidFill>
                <a:ea typeface="Arial" panose="020B0604020202020204" pitchFamily="34" charset="0"/>
              </a:rPr>
              <a:t>– wywoływana, gdy aktywność ponownie stanie się procesem na pierwszym planie, mimo że sam ekran aktywności nie musi jeszcze być wyświetlony. Można w niej np. pobrać i rozpocząć odtwarzanie muzyki czy animacji.</a:t>
            </a:r>
            <a:endParaRPr lang="pl-PL" altLang="pl-PL" sz="1350" dirty="0"/>
          </a:p>
        </p:txBody>
      </p:sp>
    </p:spTree>
    <p:extLst>
      <p:ext uri="{BB962C8B-B14F-4D97-AF65-F5344CB8AC3E}">
        <p14:creationId xmlns:p14="http://schemas.microsoft.com/office/powerpoint/2010/main" val="20883991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1624084" y="562146"/>
            <a:ext cx="5472752" cy="3660489"/>
          </a:xfrm>
          <a:prstGeom prst="rect">
            <a:avLst/>
          </a:prstGeom>
        </p:spPr>
        <p:txBody>
          <a:bodyPr wrap="square">
            <a:spAutoFit/>
          </a:bodyPr>
          <a:lstStyle/>
          <a:p>
            <a:pPr marL="555308" marR="61436" indent="-4763">
              <a:lnSpc>
                <a:spcPct val="109000"/>
              </a:lnSpc>
              <a:spcAft>
                <a:spcPts val="1489"/>
              </a:spcAft>
            </a:pPr>
            <a:r>
              <a:rPr lang="pl-PL" sz="1350" b="1" dirty="0" err="1">
                <a:solidFill>
                  <a:srgbClr val="000000"/>
                </a:solidFill>
                <a:latin typeface="Arial" panose="020B0604020202020204" pitchFamily="34" charset="0"/>
                <a:ea typeface="Arial" panose="020B0604020202020204" pitchFamily="34" charset="0"/>
              </a:rPr>
              <a:t>onPause</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 wywoływana w momencie gdy aktywność jest spychana na dalszy plan. W metodzie zatrzymujemy odtwarzanie multimediów, zwalniamy niepotrzebne zasoby, zapisujemy dane (niepotrzebny jest przycisk „Zapisz”).</a:t>
            </a:r>
            <a:endParaRPr lang="pl-PL" sz="900" dirty="0">
              <a:solidFill>
                <a:srgbClr val="000000"/>
              </a:solidFill>
              <a:latin typeface="Calibri" panose="020F0502020204030204" pitchFamily="34" charset="0"/>
              <a:ea typeface="Calibri" panose="020F0502020204030204" pitchFamily="34" charset="0"/>
            </a:endParaRPr>
          </a:p>
          <a:p>
            <a:pPr marL="555308" marR="112395" indent="-4763">
              <a:lnSpc>
                <a:spcPct val="109000"/>
              </a:lnSpc>
              <a:spcAft>
                <a:spcPts val="135"/>
              </a:spcAft>
            </a:pPr>
            <a:r>
              <a:rPr lang="pl-PL" sz="1350" b="1" dirty="0" err="1">
                <a:solidFill>
                  <a:srgbClr val="000000"/>
                </a:solidFill>
                <a:latin typeface="Arial" panose="020B0604020202020204" pitchFamily="34" charset="0"/>
                <a:ea typeface="Arial" panose="020B0604020202020204" pitchFamily="34" charset="0"/>
              </a:rPr>
              <a:t>onDestroy</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 wywoływana w momencie usuwania aktywności, czyli gdy aktywność została planowo zakończona (</a:t>
            </a:r>
            <a:r>
              <a:rPr lang="pl-PL" sz="1350" b="1" dirty="0" err="1">
                <a:solidFill>
                  <a:srgbClr val="000000"/>
                </a:solidFill>
                <a:latin typeface="Arial" panose="020B0604020202020204" pitchFamily="34" charset="0"/>
                <a:ea typeface="Arial" panose="020B0604020202020204" pitchFamily="34" charset="0"/>
              </a:rPr>
              <a:t>finish</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 bądź skasowana przez system. Te przypadki można odróżnić za pomocą metody </a:t>
            </a:r>
            <a:r>
              <a:rPr lang="pl-PL" sz="1350" b="1" dirty="0" err="1">
                <a:solidFill>
                  <a:srgbClr val="000000"/>
                </a:solidFill>
                <a:latin typeface="Arial" panose="020B0604020202020204" pitchFamily="34" charset="0"/>
                <a:ea typeface="Arial" panose="020B0604020202020204" pitchFamily="34" charset="0"/>
              </a:rPr>
              <a:t>isFinishing</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 która zwróci </a:t>
            </a:r>
            <a:r>
              <a:rPr lang="pl-PL" sz="1350" b="1" dirty="0" err="1">
                <a:solidFill>
                  <a:srgbClr val="000000"/>
                </a:solidFill>
                <a:latin typeface="Arial" panose="020B0604020202020204" pitchFamily="34" charset="0"/>
                <a:ea typeface="Arial" panose="020B0604020202020204" pitchFamily="34" charset="0"/>
              </a:rPr>
              <a:t>false</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w tym drugim przypadku.</a:t>
            </a:r>
            <a:endParaRPr lang="pl-PL" sz="900" dirty="0">
              <a:solidFill>
                <a:srgbClr val="000000"/>
              </a:solidFill>
              <a:latin typeface="Calibri" panose="020F0502020204030204" pitchFamily="34" charset="0"/>
              <a:ea typeface="Calibri" panose="020F0502020204030204" pitchFamily="34" charset="0"/>
            </a:endParaRPr>
          </a:p>
          <a:p>
            <a:pPr marL="555308" marR="61436" indent="-4763">
              <a:lnSpc>
                <a:spcPct val="109000"/>
              </a:lnSpc>
              <a:spcAft>
                <a:spcPts val="1500"/>
              </a:spcAft>
            </a:pPr>
            <a:r>
              <a:rPr lang="pl-PL" sz="1350" dirty="0">
                <a:solidFill>
                  <a:srgbClr val="000000"/>
                </a:solidFill>
                <a:latin typeface="Arial" panose="020B0604020202020204" pitchFamily="34" charset="0"/>
                <a:ea typeface="Arial" panose="020B0604020202020204" pitchFamily="34" charset="0"/>
              </a:rPr>
              <a:t>W metodzie niszczymy to, co się da ;), tzn. usuwamy statyczne dane.</a:t>
            </a:r>
            <a:endParaRPr lang="pl-PL" sz="900" dirty="0">
              <a:solidFill>
                <a:srgbClr val="000000"/>
              </a:solidFill>
              <a:latin typeface="Calibri" panose="020F0502020204030204" pitchFamily="34" charset="0"/>
              <a:ea typeface="Calibri" panose="020F0502020204030204" pitchFamily="34" charset="0"/>
            </a:endParaRPr>
          </a:p>
          <a:p>
            <a:pPr marL="555308" marR="61436" indent="-4763">
              <a:lnSpc>
                <a:spcPct val="109000"/>
              </a:lnSpc>
              <a:spcAft>
                <a:spcPts val="443"/>
              </a:spcAft>
            </a:pPr>
            <a:r>
              <a:rPr lang="pl-PL" sz="1350" b="1" dirty="0">
                <a:solidFill>
                  <a:srgbClr val="000000"/>
                </a:solidFill>
                <a:latin typeface="Arial" panose="020B0604020202020204" pitchFamily="34" charset="0"/>
                <a:ea typeface="Arial" panose="020B0604020202020204" pitchFamily="34" charset="0"/>
              </a:rPr>
              <a:t>UWAGA! </a:t>
            </a:r>
            <a:r>
              <a:rPr lang="pl-PL" sz="1350" dirty="0">
                <a:solidFill>
                  <a:srgbClr val="000000"/>
                </a:solidFill>
                <a:latin typeface="Arial" panose="020B0604020202020204" pitchFamily="34" charset="0"/>
                <a:ea typeface="Arial" panose="020B0604020202020204" pitchFamily="34" charset="0"/>
              </a:rPr>
              <a:t>Metody </a:t>
            </a:r>
            <a:r>
              <a:rPr lang="pl-PL" sz="1350" b="1" dirty="0" err="1">
                <a:solidFill>
                  <a:srgbClr val="000000"/>
                </a:solidFill>
                <a:latin typeface="Arial" panose="020B0604020202020204" pitchFamily="34" charset="0"/>
                <a:ea typeface="Arial" panose="020B0604020202020204" pitchFamily="34" charset="0"/>
              </a:rPr>
              <a:t>onDestroy</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i </a:t>
            </a:r>
            <a:r>
              <a:rPr lang="pl-PL" sz="1350" b="1" dirty="0" err="1">
                <a:solidFill>
                  <a:srgbClr val="000000"/>
                </a:solidFill>
                <a:latin typeface="Arial" panose="020B0604020202020204" pitchFamily="34" charset="0"/>
                <a:ea typeface="Arial" panose="020B0604020202020204" pitchFamily="34" charset="0"/>
              </a:rPr>
              <a:t>onStop</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mogą się nigdy nie wykonać, gdy aplikacja zostanie skasowana zaraz po wywołaniu </a:t>
            </a:r>
            <a:r>
              <a:rPr lang="pl-PL" sz="1350" b="1" dirty="0" err="1">
                <a:solidFill>
                  <a:srgbClr val="000000"/>
                </a:solidFill>
                <a:latin typeface="Arial" panose="020B0604020202020204" pitchFamily="34" charset="0"/>
                <a:ea typeface="Arial" panose="020B0604020202020204" pitchFamily="34" charset="0"/>
              </a:rPr>
              <a:t>onPause</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a:t>
            </a:r>
            <a:endParaRPr lang="pl-PL" sz="9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249525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ymbol zastępczy obrazu 7" descr="Obraz zawierający zegar&#10;&#10;Opis wygenerowany automatycznie">
            <a:extLst>
              <a:ext uri="{FF2B5EF4-FFF2-40B4-BE49-F238E27FC236}">
                <a16:creationId xmlns:a16="http://schemas.microsoft.com/office/drawing/2014/main" id="{9A5A7F61-87A8-4E13-88C4-1415CFAA1778}"/>
              </a:ext>
            </a:extLst>
          </p:cNvPr>
          <p:cNvPicPr>
            <a:picLocks noGrp="1" noChangeAspect="1"/>
          </p:cNvPicPr>
          <p:nvPr>
            <p:ph type="pic" sz="quarter" idx="28"/>
          </p:nvPr>
        </p:nvPicPr>
        <p:blipFill>
          <a:blip r:embed="rId2">
            <a:extLst>
              <a:ext uri="{837473B0-CC2E-450A-ABE3-18F120FF3D39}">
                <a1611:picAttrSrcUrl xmlns:a1611="http://schemas.microsoft.com/office/drawing/2016/11/main" r:id="rId3"/>
              </a:ext>
            </a:extLst>
          </a:blip>
          <a:srcRect/>
          <a:stretch>
            <a:fillRect/>
          </a:stretch>
        </p:blipFill>
        <p:spPr/>
      </p:pic>
      <p:sp>
        <p:nvSpPr>
          <p:cNvPr id="4" name="Tytuł 3">
            <a:extLst>
              <a:ext uri="{FF2B5EF4-FFF2-40B4-BE49-F238E27FC236}">
                <a16:creationId xmlns:a16="http://schemas.microsoft.com/office/drawing/2014/main" id="{E5B5D8BA-87F2-4222-A839-70B711AB0418}"/>
              </a:ext>
            </a:extLst>
          </p:cNvPr>
          <p:cNvSpPr>
            <a:spLocks noGrp="1"/>
          </p:cNvSpPr>
          <p:nvPr>
            <p:ph type="ctrTitle"/>
          </p:nvPr>
        </p:nvSpPr>
        <p:spPr/>
        <p:txBody>
          <a:bodyPr/>
          <a:lstStyle/>
          <a:p>
            <a:r>
              <a:rPr lang="pl-PL" dirty="0" err="1">
                <a:solidFill>
                  <a:schemeClr val="tx2">
                    <a:lumMod val="90000"/>
                  </a:schemeClr>
                </a:solidFill>
              </a:rPr>
              <a:t>Zepoły</a:t>
            </a:r>
            <a:r>
              <a:rPr lang="pl-PL" dirty="0">
                <a:solidFill>
                  <a:schemeClr val="tx2">
                    <a:lumMod val="90000"/>
                  </a:schemeClr>
                </a:solidFill>
              </a:rPr>
              <a:t> testujące</a:t>
            </a:r>
          </a:p>
        </p:txBody>
      </p:sp>
      <p:sp>
        <p:nvSpPr>
          <p:cNvPr id="5" name="Podtytuł 4">
            <a:extLst>
              <a:ext uri="{FF2B5EF4-FFF2-40B4-BE49-F238E27FC236}">
                <a16:creationId xmlns:a16="http://schemas.microsoft.com/office/drawing/2014/main" id="{56AAFBD1-E023-4405-B640-B5FCE4D4C27E}"/>
              </a:ext>
            </a:extLst>
          </p:cNvPr>
          <p:cNvSpPr>
            <a:spLocks noGrp="1"/>
          </p:cNvSpPr>
          <p:nvPr>
            <p:ph type="subTitle" idx="1"/>
          </p:nvPr>
        </p:nvSpPr>
        <p:spPr/>
        <p:txBody>
          <a:bodyPr/>
          <a:lstStyle/>
          <a:p>
            <a:r>
              <a:rPr lang="pl-PL" dirty="0">
                <a:solidFill>
                  <a:schemeClr val="accent5">
                    <a:lumMod val="20000"/>
                    <a:lumOff val="80000"/>
                  </a:schemeClr>
                </a:solidFill>
              </a:rPr>
              <a:t>Role w testowaniu</a:t>
            </a:r>
          </a:p>
        </p:txBody>
      </p:sp>
    </p:spTree>
    <p:extLst>
      <p:ext uri="{BB962C8B-B14F-4D97-AF65-F5344CB8AC3E}">
        <p14:creationId xmlns:p14="http://schemas.microsoft.com/office/powerpoint/2010/main" val="34071774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1DF096E-644C-4590-AA9D-32A17DBC59E1}"/>
              </a:ext>
            </a:extLst>
          </p:cNvPr>
          <p:cNvSpPr>
            <a:spLocks noGrp="1"/>
          </p:cNvSpPr>
          <p:nvPr>
            <p:ph type="body" sz="quarter" idx="27"/>
          </p:nvPr>
        </p:nvSpPr>
        <p:spPr/>
        <p:txBody>
          <a:bodyPr>
            <a:normAutofit fontScale="92500" lnSpcReduction="10000"/>
          </a:bodyPr>
          <a:lstStyle/>
          <a:p>
            <a:endParaRPr lang="pl-PL" dirty="0"/>
          </a:p>
          <a:p>
            <a:r>
              <a:rPr lang="pl-PL" dirty="0"/>
              <a:t>brak niezależnych testerów (jest to jedyna forma testowania dostępna w sytuacji, w której programiści testują własny kod);</a:t>
            </a:r>
          </a:p>
          <a:p>
            <a:r>
              <a:rPr lang="pl-PL" dirty="0"/>
              <a:t>niezależni programiści lub testerzy pracujący w ramach zespołu programistów (w tym przypadku programiści, mogą np. testować produkty tworzone przez współpracowników);</a:t>
            </a:r>
          </a:p>
          <a:p>
            <a:r>
              <a:rPr lang="pl-PL" dirty="0"/>
              <a:t>niezależny zespół testowy działający w ramach organizacji, podlegający kierownictwu projektu lub dyrekcji;</a:t>
            </a:r>
          </a:p>
          <a:p>
            <a:r>
              <a:rPr lang="pl-PL" dirty="0"/>
              <a:t>niezależni testerzy będący przedstawicielami działów biznesowych lub społeczności użytkowników oraz testerzy specjalizujący się w określonych typach testów, takich jak: testowanie użyteczności, testowanie zabezpieczeń, testowanie wydajnościowe, testowanie zgodności czy testowanie przenaszalności;</a:t>
            </a:r>
          </a:p>
          <a:p>
            <a:r>
              <a:rPr lang="pl-PL" dirty="0"/>
              <a:t>niezależni testerzy spoza organizacji pracujący u klienta (on-</a:t>
            </a:r>
            <a:r>
              <a:rPr lang="pl-PL" dirty="0" err="1"/>
              <a:t>site</a:t>
            </a:r>
            <a:r>
              <a:rPr lang="pl-PL" dirty="0"/>
              <a:t>) lub poza siedzibą firmy (outsourcing).</a:t>
            </a:r>
          </a:p>
          <a:p>
            <a:endParaRPr lang="pl-PL" dirty="0"/>
          </a:p>
        </p:txBody>
      </p:sp>
      <p:sp>
        <p:nvSpPr>
          <p:cNvPr id="3" name="Tytuł 2">
            <a:extLst>
              <a:ext uri="{FF2B5EF4-FFF2-40B4-BE49-F238E27FC236}">
                <a16:creationId xmlns:a16="http://schemas.microsoft.com/office/drawing/2014/main" id="{DD7EC645-B1BF-44AA-AE32-6A29825F7686}"/>
              </a:ext>
            </a:extLst>
          </p:cNvPr>
          <p:cNvSpPr>
            <a:spLocks noGrp="1"/>
          </p:cNvSpPr>
          <p:nvPr>
            <p:ph type="title"/>
          </p:nvPr>
        </p:nvSpPr>
        <p:spPr/>
        <p:txBody>
          <a:bodyPr/>
          <a:lstStyle/>
          <a:p>
            <a:r>
              <a:rPr lang="pl-PL" dirty="0"/>
              <a:t>Role w testowaniu</a:t>
            </a:r>
          </a:p>
        </p:txBody>
      </p:sp>
    </p:spTree>
    <p:extLst>
      <p:ext uri="{BB962C8B-B14F-4D97-AF65-F5344CB8AC3E}">
        <p14:creationId xmlns:p14="http://schemas.microsoft.com/office/powerpoint/2010/main" val="293796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45A9996-04F4-4BCD-B365-C18C836DE3EF}"/>
              </a:ext>
            </a:extLst>
          </p:cNvPr>
          <p:cNvSpPr>
            <a:spLocks noGrp="1"/>
          </p:cNvSpPr>
          <p:nvPr>
            <p:ph type="body" sz="quarter" idx="27"/>
          </p:nvPr>
        </p:nvSpPr>
        <p:spPr/>
        <p:txBody>
          <a:bodyPr>
            <a:normAutofit fontScale="92500"/>
          </a:bodyPr>
          <a:lstStyle/>
          <a:p>
            <a:r>
              <a:rPr lang="pl-PL" dirty="0"/>
              <a:t>W większości typów projektów zazwyczaj najlepiej sprawdza się uwzględnienie wielu poziomów testowania i powierzenie wykonywania części testów niezależnym testerom. </a:t>
            </a:r>
          </a:p>
          <a:p>
            <a:r>
              <a:rPr lang="pl-PL" dirty="0"/>
              <a:t>W testowaniu (zwłaszcza na niższych poziomach testów, np. testowaniu modułowym), powinni również uczestniczyć programiści, ponieważ w ten sposób mogą kontrolować jakość swojej pracy. </a:t>
            </a:r>
          </a:p>
          <a:p>
            <a:r>
              <a:rPr lang="pl-PL" dirty="0"/>
              <a:t>Sposób zapewnienia niezależności testowania zależy od wybranego modelu cyklu życia oprogramowania. W przypadku zwinnego wytwarzania oprogramowania, testerzy mogą zostać przydzieleni do pracy w ramach zespołu programistów, a w niektórych organizacjach stosujących metody zwinne mogą być uznawani za członków szerszego niezależnego zespołu testowego. </a:t>
            </a:r>
          </a:p>
          <a:p>
            <a:r>
              <a:rPr lang="pl-PL" dirty="0"/>
              <a:t>Ponadto w takich organizacjach właściciele produktu mogą wykonywać na zakończenie każdej iteracji testowanie akceptacyjne mające na celu walidację historyjek użytkownika.</a:t>
            </a:r>
          </a:p>
        </p:txBody>
      </p:sp>
      <p:sp>
        <p:nvSpPr>
          <p:cNvPr id="3" name="Tytuł 2">
            <a:extLst>
              <a:ext uri="{FF2B5EF4-FFF2-40B4-BE49-F238E27FC236}">
                <a16:creationId xmlns:a16="http://schemas.microsoft.com/office/drawing/2014/main" id="{17C08B6E-628E-4DA3-9102-338F13EECF11}"/>
              </a:ext>
            </a:extLst>
          </p:cNvPr>
          <p:cNvSpPr>
            <a:spLocks noGrp="1"/>
          </p:cNvSpPr>
          <p:nvPr>
            <p:ph type="title"/>
          </p:nvPr>
        </p:nvSpPr>
        <p:spPr/>
        <p:txBody>
          <a:bodyPr/>
          <a:lstStyle/>
          <a:p>
            <a:r>
              <a:rPr lang="pl-PL" dirty="0"/>
              <a:t>Testowanie – </a:t>
            </a:r>
            <a:r>
              <a:rPr lang="pl-PL" dirty="0" err="1"/>
              <a:t>zepoły</a:t>
            </a:r>
            <a:r>
              <a:rPr lang="pl-PL" dirty="0"/>
              <a:t> testujące</a:t>
            </a:r>
          </a:p>
        </p:txBody>
      </p:sp>
    </p:spTree>
    <p:extLst>
      <p:ext uri="{BB962C8B-B14F-4D97-AF65-F5344CB8AC3E}">
        <p14:creationId xmlns:p14="http://schemas.microsoft.com/office/powerpoint/2010/main" val="19812526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9D6084-5CE1-4F85-9186-8CBE2138A184}"/>
              </a:ext>
            </a:extLst>
          </p:cNvPr>
          <p:cNvSpPr>
            <a:spLocks noGrp="1"/>
          </p:cNvSpPr>
          <p:nvPr>
            <p:ph type="body" sz="quarter" idx="27"/>
          </p:nvPr>
        </p:nvSpPr>
        <p:spPr/>
        <p:txBody>
          <a:bodyPr/>
          <a:lstStyle/>
          <a:p>
            <a:endParaRPr lang="pl-PL" dirty="0"/>
          </a:p>
          <a:p>
            <a:r>
              <a:rPr lang="pl-PL" dirty="0"/>
              <a:t>prawdopodobieństwo wykrycia przez niezależnych testerów innego rodzaju awarii, niż te wykryte przez programistów, ze względu na różne doświadczenia, techniczne punkty widzenia i błędy poznawcze;</a:t>
            </a:r>
          </a:p>
          <a:p>
            <a:endParaRPr lang="pl-PL" dirty="0"/>
          </a:p>
          <a:p>
            <a:r>
              <a:rPr lang="pl-PL" dirty="0"/>
              <a:t>możliwość zweryfikowania, zakwestionowania lub obalenia przez niezależnych testerów założeń przyjętych przez interesariuszy na etapie specyfikowania i implementowania systemu.</a:t>
            </a:r>
          </a:p>
          <a:p>
            <a:endParaRPr lang="pl-PL" dirty="0"/>
          </a:p>
        </p:txBody>
      </p:sp>
      <p:sp>
        <p:nvSpPr>
          <p:cNvPr id="3" name="Tytuł 2">
            <a:extLst>
              <a:ext uri="{FF2B5EF4-FFF2-40B4-BE49-F238E27FC236}">
                <a16:creationId xmlns:a16="http://schemas.microsoft.com/office/drawing/2014/main" id="{D09E4228-8373-4F4E-AF73-52BA9AE84E85}"/>
              </a:ext>
            </a:extLst>
          </p:cNvPr>
          <p:cNvSpPr>
            <a:spLocks noGrp="1"/>
          </p:cNvSpPr>
          <p:nvPr>
            <p:ph type="title"/>
          </p:nvPr>
        </p:nvSpPr>
        <p:spPr/>
        <p:txBody>
          <a:bodyPr/>
          <a:lstStyle/>
          <a:p>
            <a:r>
              <a:rPr lang="pl-PL" dirty="0"/>
              <a:t>Korzyści wynikające z niezależności testowania</a:t>
            </a:r>
          </a:p>
        </p:txBody>
      </p:sp>
    </p:spTree>
    <p:extLst>
      <p:ext uri="{BB962C8B-B14F-4D97-AF65-F5344CB8AC3E}">
        <p14:creationId xmlns:p14="http://schemas.microsoft.com/office/powerpoint/2010/main" val="25161014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F461E3F-9224-497D-B1DB-F0F9504B4ECF}"/>
              </a:ext>
            </a:extLst>
          </p:cNvPr>
          <p:cNvSpPr>
            <a:spLocks noGrp="1"/>
          </p:cNvSpPr>
          <p:nvPr>
            <p:ph type="body" sz="quarter" idx="27"/>
          </p:nvPr>
        </p:nvSpPr>
        <p:spPr/>
        <p:txBody>
          <a:bodyPr/>
          <a:lstStyle/>
          <a:p>
            <a:endParaRPr lang="pl-PL" dirty="0"/>
          </a:p>
          <a:p>
            <a:r>
              <a:rPr lang="pl-PL" dirty="0"/>
              <a:t>izolacja od zespołu programistów może prowadzić do braku komunikacji, opóźnień w dostarczaniu informacji zwrotnych dla zespołu wytwórczego i złych relacji z zespołem wytwórczym;</a:t>
            </a:r>
          </a:p>
          <a:p>
            <a:r>
              <a:rPr lang="pl-PL" dirty="0"/>
              <a:t>niebezpieczeństwo utraty przez programistów poczucia odpowiedzialności za jakość;</a:t>
            </a:r>
          </a:p>
          <a:p>
            <a:r>
              <a:rPr lang="pl-PL" dirty="0"/>
              <a:t>niebezpieczeństwo potraktowania niezależnych testerów jako wąskiego gardła i obciążenia ich odpowiedzialnością za nieterminowe przekazanie produktu do eksploatacji;</a:t>
            </a:r>
          </a:p>
          <a:p>
            <a:r>
              <a:rPr lang="pl-PL" dirty="0"/>
              <a:t>ryzyko, że niezależni testerzy nie będą dysponowali ważnymi informacjami (np. na temat przedmiotu testów).</a:t>
            </a:r>
          </a:p>
          <a:p>
            <a:endParaRPr lang="pl-PL" dirty="0"/>
          </a:p>
        </p:txBody>
      </p:sp>
      <p:sp>
        <p:nvSpPr>
          <p:cNvPr id="3" name="Tytuł 2">
            <a:extLst>
              <a:ext uri="{FF2B5EF4-FFF2-40B4-BE49-F238E27FC236}">
                <a16:creationId xmlns:a16="http://schemas.microsoft.com/office/drawing/2014/main" id="{7218CCFC-7674-4CB4-A030-2D251B2195E6}"/>
              </a:ext>
            </a:extLst>
          </p:cNvPr>
          <p:cNvSpPr>
            <a:spLocks noGrp="1"/>
          </p:cNvSpPr>
          <p:nvPr>
            <p:ph type="title"/>
          </p:nvPr>
        </p:nvSpPr>
        <p:spPr/>
        <p:txBody>
          <a:bodyPr/>
          <a:lstStyle/>
          <a:p>
            <a:r>
              <a:rPr lang="pl-PL" dirty="0"/>
              <a:t>Wady wynikające z niezależności testowania</a:t>
            </a:r>
          </a:p>
        </p:txBody>
      </p:sp>
    </p:spTree>
    <p:extLst>
      <p:ext uri="{BB962C8B-B14F-4D97-AF65-F5344CB8AC3E}">
        <p14:creationId xmlns:p14="http://schemas.microsoft.com/office/powerpoint/2010/main" val="18024244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99EE999-43A6-42ED-8A73-7AAC5B352620}"/>
              </a:ext>
            </a:extLst>
          </p:cNvPr>
          <p:cNvSpPr>
            <a:spLocks noGrp="1"/>
          </p:cNvSpPr>
          <p:nvPr>
            <p:ph type="title"/>
          </p:nvPr>
        </p:nvSpPr>
        <p:spPr>
          <a:xfrm>
            <a:off x="457200" y="205979"/>
            <a:ext cx="8229600" cy="857250"/>
          </a:xfrm>
        </p:spPr>
        <p:txBody>
          <a:bodyPr anchor="b">
            <a:normAutofit/>
          </a:bodyPr>
          <a:lstStyle/>
          <a:p>
            <a:r>
              <a:rPr lang="pl-PL" dirty="0"/>
              <a:t>Kierowanie testami</a:t>
            </a:r>
          </a:p>
        </p:txBody>
      </p:sp>
      <p:sp>
        <p:nvSpPr>
          <p:cNvPr id="2" name="Symbol zastępczy tekstu 1">
            <a:extLst>
              <a:ext uri="{FF2B5EF4-FFF2-40B4-BE49-F238E27FC236}">
                <a16:creationId xmlns:a16="http://schemas.microsoft.com/office/drawing/2014/main" id="{FDC1FA1F-12EA-45F7-942C-F89BC6465771}"/>
              </a:ext>
            </a:extLst>
          </p:cNvPr>
          <p:cNvSpPr>
            <a:spLocks noGrp="1"/>
          </p:cNvSpPr>
          <p:nvPr>
            <p:ph sz="half" idx="1"/>
          </p:nvPr>
        </p:nvSpPr>
        <p:spPr>
          <a:xfrm>
            <a:off x="685800" y="1485900"/>
            <a:ext cx="3810000" cy="3086100"/>
          </a:xfrm>
        </p:spPr>
        <p:txBody>
          <a:bodyPr>
            <a:normAutofit/>
          </a:bodyPr>
          <a:lstStyle/>
          <a:p>
            <a:pPr marL="0" indent="0">
              <a:buNone/>
            </a:pPr>
            <a:r>
              <a:rPr lang="pl-PL" dirty="0"/>
              <a:t>Kierowanie testami to wszystkie działania zarządcze lub korekcyjne podjęte na skutek zebranych i zaraportowanych informacji i pomiarów. Działania te mogą dotyczyć dowolnego zadania testowego lub mogą wpływać na dowolną czynność lub zadanie związane z cyklem życia oprogramowania.</a:t>
            </a:r>
          </a:p>
        </p:txBody>
      </p:sp>
    </p:spTree>
    <p:extLst>
      <p:ext uri="{BB962C8B-B14F-4D97-AF65-F5344CB8AC3E}">
        <p14:creationId xmlns:p14="http://schemas.microsoft.com/office/powerpoint/2010/main" val="4291824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rostokąt 11"/>
          <p:cNvSpPr/>
          <p:nvPr/>
        </p:nvSpPr>
        <p:spPr>
          <a:xfrm>
            <a:off x="1197012" y="1327647"/>
            <a:ext cx="6489447" cy="954107"/>
          </a:xfrm>
          <a:prstGeom prst="rect">
            <a:avLst/>
          </a:prstGeom>
        </p:spPr>
        <p:txBody>
          <a:bodyPr wrap="square">
            <a:spAutoFit/>
          </a:bodyPr>
          <a:lstStyle/>
          <a:p>
            <a:r>
              <a:rPr lang="pl-PL" sz="1400" dirty="0"/>
              <a:t>Microsoft wycofał się z rozwijania Javy. Firma z Redmond rozpoczęła prace nad własnym językiem obiektowym, wzorowanym zarówno na C++, jak i na Javie. Efektem tych prac jest język C# (C </a:t>
            </a:r>
            <a:r>
              <a:rPr lang="pl-PL" sz="1400" dirty="0" err="1"/>
              <a:t>sharp</a:t>
            </a:r>
            <a:r>
              <a:rPr lang="pl-PL" sz="1400" dirty="0"/>
              <a:t>), który jest odpowiedzią Microsoftu na  język Java. </a:t>
            </a:r>
          </a:p>
        </p:txBody>
      </p:sp>
      <p:sp>
        <p:nvSpPr>
          <p:cNvPr id="13" name="Prostokąt 12"/>
          <p:cNvSpPr/>
          <p:nvPr/>
        </p:nvSpPr>
        <p:spPr>
          <a:xfrm>
            <a:off x="457200" y="2753640"/>
            <a:ext cx="2626290" cy="1338828"/>
          </a:xfrm>
          <a:prstGeom prst="rect">
            <a:avLst/>
          </a:prstGeom>
        </p:spPr>
        <p:txBody>
          <a:bodyPr wrap="square">
            <a:spAutoFit/>
          </a:bodyPr>
          <a:lstStyle/>
          <a:p>
            <a:r>
              <a:rPr lang="pl-PL" sz="1350" dirty="0"/>
              <a:t>W jaki sposób można scharakteryzować język obiektowy?</a:t>
            </a:r>
          </a:p>
          <a:p>
            <a:r>
              <a:rPr lang="pl-PL" sz="1350" dirty="0"/>
              <a:t>Trzy podstawowe elementy języka obiektowego to </a:t>
            </a:r>
            <a:r>
              <a:rPr lang="pl-PL" sz="1350" b="1" dirty="0"/>
              <a:t>obiekty</a:t>
            </a:r>
            <a:r>
              <a:rPr lang="pl-PL" sz="1350" dirty="0"/>
              <a:t>, </a:t>
            </a:r>
            <a:r>
              <a:rPr lang="pl-PL" sz="1350" b="1" dirty="0"/>
              <a:t>metody</a:t>
            </a:r>
            <a:r>
              <a:rPr lang="pl-PL" sz="1350" dirty="0"/>
              <a:t> i </a:t>
            </a:r>
            <a:r>
              <a:rPr lang="pl-PL" sz="1350" b="1" dirty="0"/>
              <a:t>właściwości</a:t>
            </a:r>
            <a:r>
              <a:rPr lang="pl-PL" sz="1350" dirty="0"/>
              <a:t>.</a:t>
            </a:r>
          </a:p>
        </p:txBody>
      </p:sp>
      <p:sp>
        <p:nvSpPr>
          <p:cNvPr id="14" name="Prostokąt 13"/>
          <p:cNvSpPr/>
          <p:nvPr/>
        </p:nvSpPr>
        <p:spPr>
          <a:xfrm>
            <a:off x="3446740" y="2513219"/>
            <a:ext cx="5508612" cy="2308324"/>
          </a:xfrm>
          <a:prstGeom prst="rect">
            <a:avLst/>
          </a:prstGeom>
        </p:spPr>
        <p:txBody>
          <a:bodyPr wrap="square">
            <a:spAutoFit/>
          </a:bodyPr>
          <a:lstStyle/>
          <a:p>
            <a:r>
              <a:rPr lang="pl-PL" sz="1350" dirty="0"/>
              <a:t>W jaki sposób możemy wyrazić obiektowość w prostym zapisie? Chciałbym abyśmy odwołali się tutaj do analogii budowy struktury logicznej dysku twardego: zapis</a:t>
            </a:r>
          </a:p>
          <a:p>
            <a:r>
              <a:rPr lang="pl-PL" sz="1350" dirty="0"/>
              <a:t> </a:t>
            </a:r>
          </a:p>
          <a:p>
            <a:r>
              <a:rPr lang="pl-PL" b="1" dirty="0">
                <a:solidFill>
                  <a:srgbClr val="26437E"/>
                </a:solidFill>
              </a:rPr>
              <a:t>c:\roboczy\teksty\word\ Jacek\praca\opracowanie.doc</a:t>
            </a:r>
            <a:endParaRPr lang="pl-PL" dirty="0">
              <a:solidFill>
                <a:srgbClr val="26437E"/>
              </a:solidFill>
            </a:endParaRPr>
          </a:p>
          <a:p>
            <a:r>
              <a:rPr lang="pl-PL" sz="1350" dirty="0"/>
              <a:t> </a:t>
            </a:r>
          </a:p>
          <a:p>
            <a:r>
              <a:rPr lang="pl-PL" sz="1350" dirty="0"/>
              <a:t>podaje nam ścieżkę dostępu do pliku o nazwie opracowanie.doc (który jest w naszym przypadku obiektem przechowywanym w odpowiednim folderze na dysku </a:t>
            </a:r>
            <a:r>
              <a:rPr lang="pl-PL" sz="1350" b="1" dirty="0"/>
              <a:t>C:\</a:t>
            </a:r>
            <a:r>
              <a:rPr lang="pl-PL" sz="1350" dirty="0"/>
              <a:t>).</a:t>
            </a:r>
          </a:p>
        </p:txBody>
      </p:sp>
      <p:cxnSp>
        <p:nvCxnSpPr>
          <p:cNvPr id="16" name="Łącznik prostoliniowy 15"/>
          <p:cNvCxnSpPr/>
          <p:nvPr/>
        </p:nvCxnSpPr>
        <p:spPr>
          <a:xfrm flipV="1">
            <a:off x="484701" y="935026"/>
            <a:ext cx="8095534" cy="4385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Tytuł 2"/>
          <p:cNvSpPr txBox="1">
            <a:spLocks/>
          </p:cNvSpPr>
          <p:nvPr/>
        </p:nvSpPr>
        <p:spPr>
          <a:xfrm>
            <a:off x="457200" y="117756"/>
            <a:ext cx="8229600" cy="684110"/>
          </a:xfrm>
          <a:prstGeom prst="rect">
            <a:avLst/>
          </a:prstGeom>
        </p:spPr>
        <p:txBody>
          <a:bodyPr/>
          <a:lstStyle>
            <a:lvl1pPr algn="ctr" defTabSz="457200" rtl="0" eaLnBrk="1" latinLnBrk="0" hangingPunct="1">
              <a:spcBef>
                <a:spcPct val="0"/>
              </a:spcBef>
              <a:buNone/>
              <a:defRPr lang="pl-PL" sz="2000" b="1" kern="1200" baseline="0" dirty="0">
                <a:solidFill>
                  <a:schemeClr val="tx1"/>
                </a:solidFill>
                <a:latin typeface="+mj-lt"/>
                <a:ea typeface="+mj-ea"/>
                <a:cs typeface="+mj-cs"/>
              </a:defRPr>
            </a:lvl1pPr>
          </a:lstStyle>
          <a:p>
            <a:r>
              <a:rPr lang="pl-PL" dirty="0"/>
              <a:t>Język C#</a:t>
            </a:r>
          </a:p>
        </p:txBody>
      </p:sp>
    </p:spTree>
    <p:extLst>
      <p:ext uri="{BB962C8B-B14F-4D97-AF65-F5344CB8AC3E}">
        <p14:creationId xmlns:p14="http://schemas.microsoft.com/office/powerpoint/2010/main" val="2486324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9B4B12-BE1A-48B6-BC00-44BD68C05E11}"/>
              </a:ext>
            </a:extLst>
          </p:cNvPr>
          <p:cNvSpPr>
            <a:spLocks noGrp="1"/>
          </p:cNvSpPr>
          <p:nvPr>
            <p:ph type="body" sz="quarter" idx="27"/>
          </p:nvPr>
        </p:nvSpPr>
        <p:spPr/>
        <p:txBody>
          <a:bodyPr/>
          <a:lstStyle/>
          <a:p>
            <a:endParaRPr lang="pl-PL" dirty="0"/>
          </a:p>
          <a:p>
            <a:r>
              <a:rPr lang="pl-PL" dirty="0"/>
              <a:t>podejmowanie decyzji na podstawie informacji uzyskanych z monitorowania testów</a:t>
            </a:r>
          </a:p>
          <a:p>
            <a:r>
              <a:rPr lang="pl-PL" dirty="0"/>
              <a:t>zmiana priorytetów testów, kiedy zmaterializuje się ryzyko (np. oprogramowanie zostanie dostarczone z opóźnieniem)</a:t>
            </a:r>
          </a:p>
          <a:p>
            <a:r>
              <a:rPr lang="pl-PL" dirty="0"/>
              <a:t>zmiana harmonogramu testów związana z dostępnością lub niedostępnością środowiska testowego</a:t>
            </a:r>
          </a:p>
          <a:p>
            <a:r>
              <a:rPr lang="pl-PL" dirty="0"/>
              <a:t>ustanowienie kryteriów wejścia wymagających, aby programista </a:t>
            </a:r>
            <a:r>
              <a:rPr lang="pl-PL" dirty="0" err="1"/>
              <a:t>zretestował</a:t>
            </a:r>
            <a:r>
              <a:rPr lang="pl-PL" dirty="0"/>
              <a:t> poprawki (wykonał testy potwierdzające) zanim włączy je do wydania.</a:t>
            </a:r>
          </a:p>
          <a:p>
            <a:endParaRPr lang="pl-PL" dirty="0"/>
          </a:p>
        </p:txBody>
      </p:sp>
      <p:sp>
        <p:nvSpPr>
          <p:cNvPr id="3" name="Tytuł 2">
            <a:extLst>
              <a:ext uri="{FF2B5EF4-FFF2-40B4-BE49-F238E27FC236}">
                <a16:creationId xmlns:a16="http://schemas.microsoft.com/office/drawing/2014/main" id="{DD619024-29BD-40C0-B5A3-8E42B2CFF101}"/>
              </a:ext>
            </a:extLst>
          </p:cNvPr>
          <p:cNvSpPr>
            <a:spLocks noGrp="1"/>
          </p:cNvSpPr>
          <p:nvPr>
            <p:ph type="title"/>
          </p:nvPr>
        </p:nvSpPr>
        <p:spPr/>
        <p:txBody>
          <a:bodyPr/>
          <a:lstStyle/>
          <a:p>
            <a:r>
              <a:rPr lang="pl-PL" dirty="0"/>
              <a:t>Przykładami działań związanych z kierowaniem testami</a:t>
            </a:r>
          </a:p>
        </p:txBody>
      </p:sp>
    </p:spTree>
    <p:extLst>
      <p:ext uri="{BB962C8B-B14F-4D97-AF65-F5344CB8AC3E}">
        <p14:creationId xmlns:p14="http://schemas.microsoft.com/office/powerpoint/2010/main" val="39546747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CB8ED-6D26-404C-80B1-C6329EB62175}"/>
              </a:ext>
            </a:extLst>
          </p:cNvPr>
          <p:cNvSpPr>
            <a:spLocks noGrp="1"/>
          </p:cNvSpPr>
          <p:nvPr>
            <p:ph type="body" sz="quarter" idx="27"/>
          </p:nvPr>
        </p:nvSpPr>
        <p:spPr>
          <a:xfrm>
            <a:off x="463550" y="1023357"/>
            <a:ext cx="8235950" cy="1297279"/>
          </a:xfrm>
        </p:spPr>
        <p:txBody>
          <a:bodyPr/>
          <a:lstStyle/>
          <a:p>
            <a:pPr marL="0" indent="0">
              <a:buNone/>
            </a:pPr>
            <a:r>
              <a:rPr lang="pl-PL" dirty="0"/>
              <a:t>Testowanie nie dzieje się w izolacji. Czynności testowania powiązane są z działaniami związanymi z rozwojem oprogramowania. Różne modele wytwarzania oprogramowania wymagają różnego podejścia do testowania.</a:t>
            </a:r>
          </a:p>
        </p:txBody>
      </p:sp>
      <p:sp>
        <p:nvSpPr>
          <p:cNvPr id="3" name="Tytuł 2">
            <a:extLst>
              <a:ext uri="{FF2B5EF4-FFF2-40B4-BE49-F238E27FC236}">
                <a16:creationId xmlns:a16="http://schemas.microsoft.com/office/drawing/2014/main" id="{3A29FC05-9B19-4CC7-834E-D7B4EB83446C}"/>
              </a:ext>
            </a:extLst>
          </p:cNvPr>
          <p:cNvSpPr>
            <a:spLocks noGrp="1"/>
          </p:cNvSpPr>
          <p:nvPr>
            <p:ph type="title"/>
          </p:nvPr>
        </p:nvSpPr>
        <p:spPr/>
        <p:txBody>
          <a:bodyPr/>
          <a:lstStyle/>
          <a:p>
            <a:r>
              <a:rPr lang="pl-PL" dirty="0"/>
              <a:t>Modele wytwarzania oprogramowania</a:t>
            </a:r>
          </a:p>
        </p:txBody>
      </p:sp>
    </p:spTree>
    <p:extLst>
      <p:ext uri="{BB962C8B-B14F-4D97-AF65-F5344CB8AC3E}">
        <p14:creationId xmlns:p14="http://schemas.microsoft.com/office/powerpoint/2010/main" val="20481989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D29460-52B8-41C9-BA1D-880AFD3455A1}"/>
              </a:ext>
            </a:extLst>
          </p:cNvPr>
          <p:cNvSpPr>
            <a:spLocks noGrp="1"/>
          </p:cNvSpPr>
          <p:nvPr>
            <p:ph type="body" sz="quarter" idx="27"/>
          </p:nvPr>
        </p:nvSpPr>
        <p:spPr/>
        <p:txBody>
          <a:bodyPr>
            <a:normAutofit lnSpcReduction="10000"/>
          </a:bodyPr>
          <a:lstStyle/>
          <a:p>
            <a:pPr marL="0" indent="0">
              <a:buNone/>
            </a:pPr>
            <a:r>
              <a:rPr lang="pl-PL" dirty="0"/>
              <a:t>Najczęściej spotykany model V posiada cztery poziomy testowania odpowiadające czterem poziomom rozwoju oprogramowania. </a:t>
            </a:r>
          </a:p>
          <a:p>
            <a:endParaRPr lang="pl-PL" dirty="0"/>
          </a:p>
          <a:p>
            <a:r>
              <a:rPr lang="pl-PL" dirty="0"/>
              <a:t>    testy modułowe (jednostkowe)</a:t>
            </a:r>
          </a:p>
          <a:p>
            <a:r>
              <a:rPr lang="pl-PL" dirty="0"/>
              <a:t>    testy integracyjne</a:t>
            </a:r>
          </a:p>
          <a:p>
            <a:r>
              <a:rPr lang="pl-PL" dirty="0"/>
              <a:t>    testy systemowe</a:t>
            </a:r>
          </a:p>
          <a:p>
            <a:r>
              <a:rPr lang="pl-PL" dirty="0"/>
              <a:t>    testy akceptacyjne</a:t>
            </a:r>
          </a:p>
          <a:p>
            <a:endParaRPr lang="pl-PL" dirty="0"/>
          </a:p>
          <a:p>
            <a:pPr marL="0" indent="0">
              <a:buNone/>
            </a:pPr>
            <a:r>
              <a:rPr lang="pl-PL" dirty="0"/>
              <a:t>W praktyce model V może posiadać więcej, mniej lub w ogóle inne poziomy testowania i rozwoju oprogramowania, zależy to od konkretnego projektu i wytwarzanego oprogramowania. Na przykład po testach modułowych może następować testowanie integracji modułów, a po testach systemowych – testy integracji systemów.</a:t>
            </a:r>
          </a:p>
        </p:txBody>
      </p:sp>
      <p:sp>
        <p:nvSpPr>
          <p:cNvPr id="3" name="Tytuł 2">
            <a:extLst>
              <a:ext uri="{FF2B5EF4-FFF2-40B4-BE49-F238E27FC236}">
                <a16:creationId xmlns:a16="http://schemas.microsoft.com/office/drawing/2014/main" id="{DEFAE523-D212-4C39-966A-F8A4D3CF28AE}"/>
              </a:ext>
            </a:extLst>
          </p:cNvPr>
          <p:cNvSpPr>
            <a:spLocks noGrp="1"/>
          </p:cNvSpPr>
          <p:nvPr>
            <p:ph type="title"/>
          </p:nvPr>
        </p:nvSpPr>
        <p:spPr/>
        <p:txBody>
          <a:bodyPr/>
          <a:lstStyle/>
          <a:p>
            <a:r>
              <a:rPr lang="pl-PL" dirty="0"/>
              <a:t>Model V (model sekwencyjny)</a:t>
            </a:r>
          </a:p>
        </p:txBody>
      </p:sp>
    </p:spTree>
    <p:extLst>
      <p:ext uri="{BB962C8B-B14F-4D97-AF65-F5344CB8AC3E}">
        <p14:creationId xmlns:p14="http://schemas.microsoft.com/office/powerpoint/2010/main" val="19801403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64AEE4-6319-489A-8676-A5137754F07F}"/>
              </a:ext>
            </a:extLst>
          </p:cNvPr>
          <p:cNvSpPr>
            <a:spLocks noGrp="1"/>
          </p:cNvSpPr>
          <p:nvPr>
            <p:ph type="body" sz="quarter" idx="27"/>
          </p:nvPr>
        </p:nvSpPr>
        <p:spPr/>
        <p:txBody>
          <a:bodyPr/>
          <a:lstStyle/>
          <a:p>
            <a:r>
              <a:rPr lang="pl-PL" dirty="0"/>
              <a:t>Iteracyjno-przyrostowe wytwarzanie oprogramowania to proces zbierania wymagań, projektowania, budowania oraz testowania systemu zorganizowany w krótsze cykle rozwojowe. Na przykład: prototypowanie, RAD, </a:t>
            </a:r>
            <a:r>
              <a:rPr lang="pl-PL" dirty="0" err="1"/>
              <a:t>Rational</a:t>
            </a:r>
            <a:r>
              <a:rPr lang="pl-PL" dirty="0"/>
              <a:t> </a:t>
            </a:r>
            <a:r>
              <a:rPr lang="pl-PL" dirty="0" err="1"/>
              <a:t>Unified</a:t>
            </a:r>
            <a:r>
              <a:rPr lang="pl-PL" dirty="0"/>
              <a:t> </a:t>
            </a:r>
            <a:r>
              <a:rPr lang="pl-PL" dirty="0" err="1"/>
              <a:t>Process</a:t>
            </a:r>
            <a:r>
              <a:rPr lang="pl-PL" dirty="0"/>
              <a:t> (RUP) oraz metodyki zwinne. </a:t>
            </a:r>
          </a:p>
          <a:p>
            <a:r>
              <a:rPr lang="pl-PL" dirty="0"/>
              <a:t>System wyprodukowany według takiego modelu może być przetestowany na kilku poziomach w każdej iteracji. </a:t>
            </a:r>
          </a:p>
          <a:p>
            <a:r>
              <a:rPr lang="pl-PL" dirty="0"/>
              <a:t>Przyrost, dodany do innych wytworzonych wcześniej, staje się rosnącym systemem częściowym, który również powinien być przetestowany.</a:t>
            </a:r>
          </a:p>
          <a:p>
            <a:r>
              <a:rPr lang="pl-PL" dirty="0"/>
              <a:t>Testowanie regresywne jest bardzo ważne w każdej iteracji oprócz pierwszej. Każdy przyrost może podlegać zarówno weryfikacji jak i walidacji.</a:t>
            </a:r>
          </a:p>
        </p:txBody>
      </p:sp>
      <p:sp>
        <p:nvSpPr>
          <p:cNvPr id="3" name="Tytuł 2">
            <a:extLst>
              <a:ext uri="{FF2B5EF4-FFF2-40B4-BE49-F238E27FC236}">
                <a16:creationId xmlns:a16="http://schemas.microsoft.com/office/drawing/2014/main" id="{D024F602-8207-4A54-8A2E-4BCCB2D0EDAA}"/>
              </a:ext>
            </a:extLst>
          </p:cNvPr>
          <p:cNvSpPr>
            <a:spLocks noGrp="1"/>
          </p:cNvSpPr>
          <p:nvPr>
            <p:ph type="title"/>
          </p:nvPr>
        </p:nvSpPr>
        <p:spPr/>
        <p:txBody>
          <a:bodyPr/>
          <a:lstStyle/>
          <a:p>
            <a:r>
              <a:rPr lang="pl-PL" dirty="0"/>
              <a:t>Modele iteracyjno-przyrostowe</a:t>
            </a:r>
          </a:p>
        </p:txBody>
      </p:sp>
    </p:spTree>
    <p:extLst>
      <p:ext uri="{BB962C8B-B14F-4D97-AF65-F5344CB8AC3E}">
        <p14:creationId xmlns:p14="http://schemas.microsoft.com/office/powerpoint/2010/main" val="29350182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D6557F5-D898-429E-A9BE-F44BF093D83A}"/>
              </a:ext>
            </a:extLst>
          </p:cNvPr>
          <p:cNvSpPr>
            <a:spLocks noGrp="1"/>
          </p:cNvSpPr>
          <p:nvPr>
            <p:ph type="body" sz="quarter" idx="27"/>
          </p:nvPr>
        </p:nvSpPr>
        <p:spPr/>
        <p:txBody>
          <a:bodyPr/>
          <a:lstStyle/>
          <a:p>
            <a:endParaRPr lang="pl-PL" dirty="0"/>
          </a:p>
          <a:p>
            <a:r>
              <a:rPr lang="pl-PL" dirty="0"/>
              <a:t>dla każdej czynności związanej z wytworzeniem oprogramowania istnieją odpowiadające jej czynności związane z testowaniem</a:t>
            </a:r>
          </a:p>
          <a:p>
            <a:r>
              <a:rPr lang="pl-PL" dirty="0"/>
              <a:t>każdy poziom testowania ma zdefiniowane cele</a:t>
            </a:r>
          </a:p>
          <a:p>
            <a:r>
              <a:rPr lang="pl-PL" dirty="0"/>
              <a:t>analiza i projektowanie testów dla danego poziomu powinny rozpoczynać się już podczas odpowiadającej im fazy wytwarzania</a:t>
            </a:r>
          </a:p>
          <a:p>
            <a:r>
              <a:rPr lang="pl-PL" dirty="0"/>
              <a:t>testerzy powinni uczestniczyć w przeglądach już od wczesnych wersji dokumentacji tworzonej podczas wytwarzania</a:t>
            </a:r>
          </a:p>
          <a:p>
            <a:endParaRPr lang="pl-PL" dirty="0"/>
          </a:p>
        </p:txBody>
      </p:sp>
      <p:sp>
        <p:nvSpPr>
          <p:cNvPr id="3" name="Tytuł 2">
            <a:extLst>
              <a:ext uri="{FF2B5EF4-FFF2-40B4-BE49-F238E27FC236}">
                <a16:creationId xmlns:a16="http://schemas.microsoft.com/office/drawing/2014/main" id="{7BF44CF8-7372-4CA0-97D6-9BA471D71DB0}"/>
              </a:ext>
            </a:extLst>
          </p:cNvPr>
          <p:cNvSpPr>
            <a:spLocks noGrp="1"/>
          </p:cNvSpPr>
          <p:nvPr>
            <p:ph type="title"/>
          </p:nvPr>
        </p:nvSpPr>
        <p:spPr/>
        <p:txBody>
          <a:bodyPr/>
          <a:lstStyle/>
          <a:p>
            <a:r>
              <a:rPr lang="pl-PL" dirty="0"/>
              <a:t>Testowanie w cyklu życia oprogramowania</a:t>
            </a:r>
          </a:p>
        </p:txBody>
      </p:sp>
    </p:spTree>
    <p:extLst>
      <p:ext uri="{BB962C8B-B14F-4D97-AF65-F5344CB8AC3E}">
        <p14:creationId xmlns:p14="http://schemas.microsoft.com/office/powerpoint/2010/main" val="1898241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C68525-D72D-4B30-8B68-7344255962C8}"/>
              </a:ext>
            </a:extLst>
          </p:cNvPr>
          <p:cNvSpPr>
            <a:spLocks noGrp="1"/>
          </p:cNvSpPr>
          <p:nvPr>
            <p:ph type="body" sz="quarter" idx="27"/>
          </p:nvPr>
        </p:nvSpPr>
        <p:spPr>
          <a:xfrm>
            <a:off x="450850" y="1019895"/>
            <a:ext cx="8235950" cy="2114696"/>
          </a:xfrm>
        </p:spPr>
        <p:txBody>
          <a:bodyPr/>
          <a:lstStyle/>
          <a:p>
            <a:pPr marL="0" indent="0">
              <a:buNone/>
            </a:pPr>
            <a:r>
              <a:rPr lang="pl-PL" dirty="0"/>
              <a:t>Poziomy testowania mogą być łączone lub organizowane na różne sposoby w zależności od natury projektu lub architektury systemu. Na przykład przy integracji oprogramowania z półki w jeden system nabywca może przeprowadzić testy integracyjne na poziomie systemowym (np. integracja z infrastrukturą i innymi systemami lub wdrożenie systemu) oraz testy akceptacyjne (funkcjonalne i niefunkcjonalne oraz testy akceptacyjne użytkownika i testy produkcyjne).</a:t>
            </a:r>
          </a:p>
        </p:txBody>
      </p:sp>
      <p:sp>
        <p:nvSpPr>
          <p:cNvPr id="3" name="Tytuł 2">
            <a:extLst>
              <a:ext uri="{FF2B5EF4-FFF2-40B4-BE49-F238E27FC236}">
                <a16:creationId xmlns:a16="http://schemas.microsoft.com/office/drawing/2014/main" id="{6FEC3EA5-81B1-42A6-9528-EE9FBA044666}"/>
              </a:ext>
            </a:extLst>
          </p:cNvPr>
          <p:cNvSpPr>
            <a:spLocks noGrp="1"/>
          </p:cNvSpPr>
          <p:nvPr>
            <p:ph type="title"/>
          </p:nvPr>
        </p:nvSpPr>
        <p:spPr/>
        <p:txBody>
          <a:bodyPr/>
          <a:lstStyle/>
          <a:p>
            <a:r>
              <a:rPr lang="pl-PL" dirty="0"/>
              <a:t>Testowanie w cyklu życia oprogramowania</a:t>
            </a:r>
          </a:p>
        </p:txBody>
      </p:sp>
    </p:spTree>
    <p:extLst>
      <p:ext uri="{BB962C8B-B14F-4D97-AF65-F5344CB8AC3E}">
        <p14:creationId xmlns:p14="http://schemas.microsoft.com/office/powerpoint/2010/main" val="19191235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3E9AA97-7BB5-4D6E-B7C8-7630764556DE}"/>
              </a:ext>
            </a:extLst>
          </p:cNvPr>
          <p:cNvSpPr>
            <a:spLocks noGrp="1"/>
          </p:cNvSpPr>
          <p:nvPr>
            <p:ph type="body" sz="quarter" idx="27"/>
          </p:nvPr>
        </p:nvSpPr>
        <p:spPr/>
        <p:txBody>
          <a:bodyPr/>
          <a:lstStyle/>
          <a:p>
            <a:r>
              <a:rPr lang="pl-PL" dirty="0"/>
              <a:t>Po wykryciu i naprawieniu defektu, powinien zostać wykonany retest, żeby potwierdzić usunięcie usterki. Takie testy nazywane są testami potwierdzającymi. </a:t>
            </a:r>
            <a:r>
              <a:rPr lang="pl-PL" dirty="0" err="1"/>
              <a:t>Debagowanie</a:t>
            </a:r>
            <a:r>
              <a:rPr lang="pl-PL" dirty="0"/>
              <a:t> (lokalizacja oraz poprawianie usterek) jest czynnością programistyczną, a nie testową.</a:t>
            </a:r>
          </a:p>
          <a:p>
            <a:endParaRPr lang="pl-PL" dirty="0"/>
          </a:p>
          <a:p>
            <a:r>
              <a:rPr lang="pl-PL" dirty="0"/>
              <a:t>Testowanie regresywne, to powtórzenie testów na już przetestowanym programie wykonywane po modyfikacjach żeby wykryć nowe usterki lub usterki odsłonięte na skutek wykonanych zmian. Usterki te mogą występować w testowanym oprogramowaniu, jak również w innych powiązanych lub niepowiązanych modułach. </a:t>
            </a:r>
          </a:p>
        </p:txBody>
      </p:sp>
      <p:sp>
        <p:nvSpPr>
          <p:cNvPr id="3" name="Tytuł 2">
            <a:extLst>
              <a:ext uri="{FF2B5EF4-FFF2-40B4-BE49-F238E27FC236}">
                <a16:creationId xmlns:a16="http://schemas.microsoft.com/office/drawing/2014/main" id="{63426B4B-6627-4200-ABB6-C44D73BAD8DB}"/>
              </a:ext>
            </a:extLst>
          </p:cNvPr>
          <p:cNvSpPr>
            <a:spLocks noGrp="1"/>
          </p:cNvSpPr>
          <p:nvPr>
            <p:ph type="title"/>
          </p:nvPr>
        </p:nvSpPr>
        <p:spPr/>
        <p:txBody>
          <a:bodyPr>
            <a:normAutofit fontScale="90000"/>
          </a:bodyPr>
          <a:lstStyle/>
          <a:p>
            <a:r>
              <a:rPr lang="pl-PL" dirty="0"/>
              <a:t>Testowanie związane ze zmianami: testowanie potwierdzające oraz regresywne</a:t>
            </a:r>
          </a:p>
        </p:txBody>
      </p:sp>
    </p:spTree>
    <p:extLst>
      <p:ext uri="{BB962C8B-B14F-4D97-AF65-F5344CB8AC3E}">
        <p14:creationId xmlns:p14="http://schemas.microsoft.com/office/powerpoint/2010/main" val="345473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6A7AD2B-A249-4866-A209-CD810F557F6D}"/>
              </a:ext>
            </a:extLst>
          </p:cNvPr>
          <p:cNvSpPr>
            <a:spLocks noGrp="1"/>
          </p:cNvSpPr>
          <p:nvPr>
            <p:ph type="body" sz="quarter" idx="27"/>
          </p:nvPr>
        </p:nvSpPr>
        <p:spPr/>
        <p:txBody>
          <a:bodyPr/>
          <a:lstStyle/>
          <a:p>
            <a:r>
              <a:rPr lang="pl-PL" dirty="0"/>
              <a:t>Testy regresywne wykonuje się po zmianach w oprogramowaniu, a także po zmianach w jego środowisku. Zakres testów regresywnych wynika z ryzyka nieznalezienia usterek w oprogramowaniu, które poprzednio działało poprawnie.</a:t>
            </a:r>
          </a:p>
          <a:p>
            <a:r>
              <a:rPr lang="pl-PL" dirty="0"/>
              <a:t>Testy, które mają być stosowane w testowaniu potwierdzającym i regresywnym muszą być powtarzalne.</a:t>
            </a:r>
          </a:p>
          <a:p>
            <a:r>
              <a:rPr lang="pl-PL" dirty="0"/>
              <a:t>Testy regresywne można wykonywać na wszystkich poziomach testów i dla wszystkich typów testów: funkcjonalnych, niefunkcjonalnych i strukturalnych. Zestawy testów regresywnych są wykonywane wiele razy i są stosunkowo niezmienne, wobec czego są dobrymi kandydatami do automatyzacji.</a:t>
            </a:r>
          </a:p>
        </p:txBody>
      </p:sp>
      <p:sp>
        <p:nvSpPr>
          <p:cNvPr id="3" name="Tytuł 2">
            <a:extLst>
              <a:ext uri="{FF2B5EF4-FFF2-40B4-BE49-F238E27FC236}">
                <a16:creationId xmlns:a16="http://schemas.microsoft.com/office/drawing/2014/main" id="{7C7B4C6C-66CB-403C-9903-24DE91F2C069}"/>
              </a:ext>
            </a:extLst>
          </p:cNvPr>
          <p:cNvSpPr>
            <a:spLocks noGrp="1"/>
          </p:cNvSpPr>
          <p:nvPr>
            <p:ph type="title"/>
          </p:nvPr>
        </p:nvSpPr>
        <p:spPr/>
        <p:txBody>
          <a:bodyPr/>
          <a:lstStyle/>
          <a:p>
            <a:r>
              <a:rPr lang="pl-PL" dirty="0"/>
              <a:t>Testowanie związane ze zmianami</a:t>
            </a:r>
          </a:p>
        </p:txBody>
      </p:sp>
    </p:spTree>
    <p:extLst>
      <p:ext uri="{BB962C8B-B14F-4D97-AF65-F5344CB8AC3E}">
        <p14:creationId xmlns:p14="http://schemas.microsoft.com/office/powerpoint/2010/main" val="4976585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D49973-A456-4FFA-835D-0E473BC825DA}"/>
              </a:ext>
            </a:extLst>
          </p:cNvPr>
          <p:cNvSpPr>
            <a:spLocks noGrp="1"/>
          </p:cNvSpPr>
          <p:nvPr>
            <p:ph type="body" sz="quarter" idx="27"/>
          </p:nvPr>
        </p:nvSpPr>
        <p:spPr/>
        <p:txBody>
          <a:bodyPr/>
          <a:lstStyle/>
          <a:p>
            <a:r>
              <a:rPr lang="pl-PL" dirty="0"/>
              <a:t>Wdrożony system często musi działać przez lata lub dekady. W tym czasie system, jego dane konfiguracyjne i jego środowisko są często poprawianie, zmieniane i rozszerzane. Dla dobrego testowania pielęgnacyjnego krytyczne jest planowanie wydań z wyprzedzeniem. Konieczne jest rozróżnianie pomiędzy planowanymi wydaniami i szybkimi poprawkami. Testowanie pielęgnacyjne wykonuje się na działającym systemie na skutek modyfikacji, migracji lub złomowania oprogramowania lub systemu.</a:t>
            </a:r>
          </a:p>
          <a:p>
            <a:endParaRPr lang="pl-PL" dirty="0"/>
          </a:p>
          <a:p>
            <a:r>
              <a:rPr lang="pl-PL" dirty="0"/>
              <a:t>Modyfikacjami mogą być planowane ulepszenia (np. według planowych wydań), poprawki lub naprawy awaryjne oraz zmiany środowiska, takie jak planowane podniesienia wersji systemu operacyjnego, bazy danych lub oprogramowania z półki albo łaty zabezpieczeń systemu operacyjnego.</a:t>
            </a:r>
          </a:p>
        </p:txBody>
      </p:sp>
      <p:sp>
        <p:nvSpPr>
          <p:cNvPr id="3" name="Tytuł 2">
            <a:extLst>
              <a:ext uri="{FF2B5EF4-FFF2-40B4-BE49-F238E27FC236}">
                <a16:creationId xmlns:a16="http://schemas.microsoft.com/office/drawing/2014/main" id="{69D8183C-784A-4ECB-BFD4-E29630914709}"/>
              </a:ext>
            </a:extLst>
          </p:cNvPr>
          <p:cNvSpPr>
            <a:spLocks noGrp="1"/>
          </p:cNvSpPr>
          <p:nvPr>
            <p:ph type="title"/>
          </p:nvPr>
        </p:nvSpPr>
        <p:spPr/>
        <p:txBody>
          <a:bodyPr/>
          <a:lstStyle/>
          <a:p>
            <a:r>
              <a:rPr lang="pl-PL" dirty="0"/>
              <a:t>Testowanie pielęgnacyjne</a:t>
            </a:r>
          </a:p>
        </p:txBody>
      </p:sp>
    </p:spTree>
    <p:extLst>
      <p:ext uri="{BB962C8B-B14F-4D97-AF65-F5344CB8AC3E}">
        <p14:creationId xmlns:p14="http://schemas.microsoft.com/office/powerpoint/2010/main" val="10167809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3A9A791-BA3B-4C6A-B750-658606DE5C7A}"/>
              </a:ext>
            </a:extLst>
          </p:cNvPr>
          <p:cNvSpPr>
            <a:spLocks noGrp="1"/>
          </p:cNvSpPr>
          <p:nvPr>
            <p:ph type="body" sz="quarter" idx="27"/>
          </p:nvPr>
        </p:nvSpPr>
        <p:spPr/>
        <p:txBody>
          <a:bodyPr/>
          <a:lstStyle/>
          <a:p>
            <a:r>
              <a:rPr lang="pl-PL" dirty="0"/>
              <a:t>Testy pielęgnacyjne migracji oprogramowania (np. z jednej platformy na inną) powinny, oprócz testów zmian w oprogramowaniu, uwzględniać również testy produkcyjne nowego środowiska. Testy migracji (testowanie konwersji) są również potrzebne, gdy dane z innej aplikacji są migrowane do utrzymywanego systemu.</a:t>
            </a:r>
          </a:p>
          <a:p>
            <a:endParaRPr lang="pl-PL" dirty="0"/>
          </a:p>
          <a:p>
            <a:r>
              <a:rPr lang="pl-PL" dirty="0"/>
              <a:t>Testy pielęgnacyjne związane z wycofywaniem oprogramowania mogą zawierać testy migracji lub archiwizacji danych, jeżeli wymagany jest długi okres ich przechowywania.</a:t>
            </a:r>
          </a:p>
        </p:txBody>
      </p:sp>
      <p:sp>
        <p:nvSpPr>
          <p:cNvPr id="3" name="Tytuł 2">
            <a:extLst>
              <a:ext uri="{FF2B5EF4-FFF2-40B4-BE49-F238E27FC236}">
                <a16:creationId xmlns:a16="http://schemas.microsoft.com/office/drawing/2014/main" id="{B82E261A-C6DB-457E-89EA-0B3A7662DD13}"/>
              </a:ext>
            </a:extLst>
          </p:cNvPr>
          <p:cNvSpPr>
            <a:spLocks noGrp="1"/>
          </p:cNvSpPr>
          <p:nvPr>
            <p:ph type="title"/>
          </p:nvPr>
        </p:nvSpPr>
        <p:spPr/>
        <p:txBody>
          <a:bodyPr/>
          <a:lstStyle/>
          <a:p>
            <a:r>
              <a:rPr lang="pl-PL" dirty="0"/>
              <a:t>Testy pielęgnacyjne</a:t>
            </a:r>
          </a:p>
        </p:txBody>
      </p:sp>
    </p:spTree>
    <p:extLst>
      <p:ext uri="{BB962C8B-B14F-4D97-AF65-F5344CB8AC3E}">
        <p14:creationId xmlns:p14="http://schemas.microsoft.com/office/powerpoint/2010/main" val="18314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algn="ctr"/>
            <a:r>
              <a:rPr lang="pl-PL" sz="2100"/>
              <a:t>Zaawansowane metody programowania</a:t>
            </a:r>
            <a:br>
              <a:rPr lang="pl-PL" sz="2100"/>
            </a:br>
            <a:r>
              <a:rPr lang="pl-PL" sz="2100"/>
              <a:t>C# - Typy i zmienne</a:t>
            </a:r>
          </a:p>
        </p:txBody>
      </p:sp>
      <p:sp>
        <p:nvSpPr>
          <p:cNvPr id="186371" name="Rectangle 3"/>
          <p:cNvSpPr>
            <a:spLocks noGrp="1" noChangeArrowheads="1"/>
          </p:cNvSpPr>
          <p:nvPr>
            <p:ph type="body" idx="1"/>
          </p:nvPr>
        </p:nvSpPr>
        <p:spPr/>
        <p:txBody>
          <a:bodyPr/>
          <a:lstStyle/>
          <a:p>
            <a:pPr>
              <a:lnSpc>
                <a:spcPct val="80000"/>
              </a:lnSpc>
            </a:pPr>
            <a:r>
              <a:rPr lang="pl-PL" sz="1500" dirty="0"/>
              <a:t>Typy zmiennych w C#:</a:t>
            </a:r>
          </a:p>
          <a:p>
            <a:pPr lvl="1">
              <a:lnSpc>
                <a:spcPct val="80000"/>
              </a:lnSpc>
            </a:pPr>
            <a:r>
              <a:rPr lang="pl-PL" sz="1350" dirty="0"/>
              <a:t>wartościowy (</a:t>
            </a:r>
            <a:r>
              <a:rPr lang="pl-PL" sz="1350" i="1" dirty="0" err="1"/>
              <a:t>value</a:t>
            </a:r>
            <a:r>
              <a:rPr lang="pl-PL" sz="1350" i="1" dirty="0"/>
              <a:t> </a:t>
            </a:r>
            <a:r>
              <a:rPr lang="pl-PL" sz="1350" i="1" dirty="0" err="1"/>
              <a:t>type</a:t>
            </a:r>
            <a:r>
              <a:rPr lang="pl-PL" sz="1350" i="1" dirty="0"/>
              <a:t>, </a:t>
            </a:r>
            <a:r>
              <a:rPr lang="pl-PL" sz="1350" dirty="0"/>
              <a:t>typ bezpośredni)</a:t>
            </a:r>
          </a:p>
          <a:p>
            <a:pPr lvl="1">
              <a:lnSpc>
                <a:spcPct val="80000"/>
              </a:lnSpc>
            </a:pPr>
            <a:r>
              <a:rPr lang="pl-PL" sz="1350" dirty="0"/>
              <a:t>referencyjny (</a:t>
            </a:r>
            <a:r>
              <a:rPr lang="pl-PL" sz="1350" i="1" dirty="0" err="1"/>
              <a:t>reference</a:t>
            </a:r>
            <a:r>
              <a:rPr lang="pl-PL" sz="1350" i="1" dirty="0"/>
              <a:t> </a:t>
            </a:r>
            <a:r>
              <a:rPr lang="pl-PL" sz="1350" i="1" dirty="0" err="1"/>
              <a:t>type</a:t>
            </a:r>
            <a:r>
              <a:rPr lang="pl-PL" sz="1350" i="1" dirty="0"/>
              <a:t>, </a:t>
            </a:r>
            <a:r>
              <a:rPr lang="pl-PL" sz="1350" dirty="0"/>
              <a:t>odwołania do danych będących obiektami)</a:t>
            </a:r>
          </a:p>
          <a:p>
            <a:pPr>
              <a:lnSpc>
                <a:spcPct val="80000"/>
              </a:lnSpc>
            </a:pPr>
            <a:r>
              <a:rPr lang="pl-PL" sz="1500" dirty="0"/>
              <a:t>W przypadku typów referencyjnych dwie zmienne mogą odwoływać się do tego samego obiektu.</a:t>
            </a:r>
          </a:p>
          <a:p>
            <a:pPr>
              <a:lnSpc>
                <a:spcPct val="80000"/>
              </a:lnSpc>
            </a:pPr>
            <a:r>
              <a:rPr lang="pl-PL" sz="1500" dirty="0">
                <a:sym typeface="Symbol" panose="05050102010706020507" pitchFamily="18" charset="2"/>
              </a:rPr>
              <a:t>Wniosek:</a:t>
            </a:r>
            <a:r>
              <a:rPr lang="pl-PL" sz="1500" dirty="0"/>
              <a:t> operacje przeprowadzane na jednej zmiennej mają wpływ na obiekt, do którego odwołuje się inna zmienna.</a:t>
            </a:r>
          </a:p>
          <a:p>
            <a:pPr>
              <a:lnSpc>
                <a:spcPct val="80000"/>
              </a:lnSpc>
            </a:pPr>
            <a:r>
              <a:rPr lang="pl-PL" sz="1500" dirty="0"/>
              <a:t>W przypadku typów wartościowych każda zmienna przechowuje swoją własną kopię danych i nie może się zdarzyć, że operacje wykonywane na jednej zmiennej oddziałują na inną.</a:t>
            </a:r>
          </a:p>
          <a:p>
            <a:pPr>
              <a:lnSpc>
                <a:spcPct val="80000"/>
              </a:lnSpc>
            </a:pPr>
            <a:r>
              <a:rPr lang="pl-PL" sz="1500" dirty="0"/>
              <a:t>Wymaga to zmiany przyzwyczajeń z języka C++.</a:t>
            </a:r>
          </a:p>
          <a:p>
            <a:pPr>
              <a:lnSpc>
                <a:spcPct val="80000"/>
              </a:lnSpc>
            </a:pPr>
            <a:r>
              <a:rPr lang="pl-PL" sz="1500" dirty="0"/>
              <a:t>Typy wartościowe dzielą się na typy proste, typy wyliczeniowe, struktury i typy dopuszczające wartość pustą (ang. </a:t>
            </a:r>
            <a:r>
              <a:rPr lang="pl-PL" sz="1500" dirty="0" err="1"/>
              <a:t>nullable</a:t>
            </a:r>
            <a:r>
              <a:rPr lang="pl-PL" sz="1500" dirty="0"/>
              <a:t> </a:t>
            </a:r>
            <a:r>
              <a:rPr lang="pl-PL" sz="1500" dirty="0" err="1"/>
              <a:t>types</a:t>
            </a:r>
            <a:r>
              <a:rPr lang="pl-PL" sz="1500" dirty="0"/>
              <a:t>).</a:t>
            </a:r>
          </a:p>
          <a:p>
            <a:pPr>
              <a:lnSpc>
                <a:spcPct val="80000"/>
              </a:lnSpc>
            </a:pPr>
            <a:r>
              <a:rPr lang="pl-PL" sz="1500" dirty="0"/>
              <a:t>Typy referencyjne dzielą się na klasy, interfejsy, tablice i delegacje.</a:t>
            </a:r>
          </a:p>
        </p:txBody>
      </p:sp>
    </p:spTree>
    <p:extLst>
      <p:ext uri="{BB962C8B-B14F-4D97-AF65-F5344CB8AC3E}">
        <p14:creationId xmlns:p14="http://schemas.microsoft.com/office/powerpoint/2010/main" val="3999404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6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6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3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63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637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637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637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63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B08A6D2-5DCA-499E-8608-6768D5EA4E67}"/>
              </a:ext>
            </a:extLst>
          </p:cNvPr>
          <p:cNvSpPr>
            <a:spLocks noGrp="1"/>
          </p:cNvSpPr>
          <p:nvPr>
            <p:ph type="body" sz="quarter" idx="27"/>
          </p:nvPr>
        </p:nvSpPr>
        <p:spPr/>
        <p:txBody>
          <a:bodyPr>
            <a:normAutofit fontScale="92500" lnSpcReduction="10000"/>
          </a:bodyPr>
          <a:lstStyle/>
          <a:p>
            <a:r>
              <a:rPr lang="pl-PL" dirty="0"/>
              <a:t>Testy pielęgnacyjne, oprócz przetestowania tego co zostało zmienione, zawierają testy regresywne tych części systemu, które się nie zmieniły. Zakres testów pielęgnacyjnych zależy od ryzyka zmian, wielkości istniejącego systemu oraz zakresu zmian. W zależności od zmian, testowanie pielęgnacyjne może być wykonane na niektórych lub wszystkich poziomach testowania oraz dla wybranych lub wszystkich typów testów.</a:t>
            </a:r>
          </a:p>
          <a:p>
            <a:endParaRPr lang="pl-PL" dirty="0"/>
          </a:p>
          <a:p>
            <a:r>
              <a:rPr lang="pl-PL" dirty="0"/>
              <a:t>Określenie, jaki wpływ na istniejący system mogą mieć zmiany, nazywamy analizą wpływu. Stosuje się ją, aby ustalić zakres testów regresywnych. Analiza wpływu może zostać użyta do wybrania zestawu testów regresyjnych.</a:t>
            </a:r>
          </a:p>
          <a:p>
            <a:endParaRPr lang="pl-PL" dirty="0"/>
          </a:p>
          <a:p>
            <a:r>
              <a:rPr lang="pl-PL" dirty="0"/>
              <a:t>Testowanie pielęgnacyjne może być trudne do wykonania, jeżeli specyfikacja oprogramowania jest przestarzała lub gdy jej brak, lub gdy nie są dostępni testerzy posiadający wiedzę dziedzinową.</a:t>
            </a:r>
          </a:p>
        </p:txBody>
      </p:sp>
      <p:sp>
        <p:nvSpPr>
          <p:cNvPr id="3" name="Tytuł 2">
            <a:extLst>
              <a:ext uri="{FF2B5EF4-FFF2-40B4-BE49-F238E27FC236}">
                <a16:creationId xmlns:a16="http://schemas.microsoft.com/office/drawing/2014/main" id="{E6EB6427-6E10-4CEC-B267-4481D4746F7C}"/>
              </a:ext>
            </a:extLst>
          </p:cNvPr>
          <p:cNvSpPr>
            <a:spLocks noGrp="1"/>
          </p:cNvSpPr>
          <p:nvPr>
            <p:ph type="title"/>
          </p:nvPr>
        </p:nvSpPr>
        <p:spPr/>
        <p:txBody>
          <a:bodyPr/>
          <a:lstStyle/>
          <a:p>
            <a:r>
              <a:rPr lang="pl-PL" dirty="0"/>
              <a:t>Testy pielęgnacyjne</a:t>
            </a:r>
          </a:p>
        </p:txBody>
      </p:sp>
    </p:spTree>
    <p:extLst>
      <p:ext uri="{BB962C8B-B14F-4D97-AF65-F5344CB8AC3E}">
        <p14:creationId xmlns:p14="http://schemas.microsoft.com/office/powerpoint/2010/main" val="9459244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559A8B3-0385-4708-9A18-1DF21AB31034}"/>
              </a:ext>
            </a:extLst>
          </p:cNvPr>
          <p:cNvSpPr>
            <a:spLocks noGrp="1"/>
          </p:cNvSpPr>
          <p:nvPr>
            <p:ph type="title"/>
          </p:nvPr>
        </p:nvSpPr>
        <p:spPr>
          <a:xfrm>
            <a:off x="457200" y="205979"/>
            <a:ext cx="8229600" cy="857250"/>
          </a:xfrm>
        </p:spPr>
        <p:txBody>
          <a:bodyPr anchor="b">
            <a:normAutofit/>
          </a:bodyPr>
          <a:lstStyle/>
          <a:p>
            <a:r>
              <a:rPr lang="pl-PL" sz="2400" dirty="0"/>
              <a:t>Testowanie struktury bazy danych</a:t>
            </a:r>
          </a:p>
        </p:txBody>
      </p:sp>
      <p:sp>
        <p:nvSpPr>
          <p:cNvPr id="2" name="Symbol zastępczy tekstu 1">
            <a:extLst>
              <a:ext uri="{FF2B5EF4-FFF2-40B4-BE49-F238E27FC236}">
                <a16:creationId xmlns:a16="http://schemas.microsoft.com/office/drawing/2014/main" id="{FFD638F2-A53F-43D7-8D4F-BED4BDA581CE}"/>
              </a:ext>
            </a:extLst>
          </p:cNvPr>
          <p:cNvSpPr>
            <a:spLocks noGrp="1"/>
          </p:cNvSpPr>
          <p:nvPr>
            <p:ph sz="half" idx="2"/>
          </p:nvPr>
        </p:nvSpPr>
        <p:spPr>
          <a:xfrm>
            <a:off x="4249340" y="1518045"/>
            <a:ext cx="4762499" cy="2889647"/>
          </a:xfrm>
        </p:spPr>
        <p:txBody>
          <a:bodyPr>
            <a:normAutofit/>
          </a:bodyPr>
          <a:lstStyle/>
          <a:p>
            <a:pPr marL="0" indent="0">
              <a:lnSpc>
                <a:spcPct val="90000"/>
              </a:lnSpc>
              <a:buNone/>
            </a:pPr>
            <a:r>
              <a:rPr lang="pl-PL" sz="1500" dirty="0"/>
              <a:t>Testowanie struktury bazy danych obejmuje sprawdzanie poprawności wszystkich elementów w repozytorium danych. </a:t>
            </a:r>
          </a:p>
          <a:p>
            <a:pPr marL="0" indent="0">
              <a:lnSpc>
                <a:spcPct val="90000"/>
              </a:lnSpc>
              <a:buNone/>
            </a:pPr>
            <a:r>
              <a:rPr lang="pl-PL" sz="1500" dirty="0"/>
              <a:t>Są to elementy, których używamy przede wszystkim do przechowywania danych, których użytkownik końcowy nie może przetwarzać bezpośrednio. </a:t>
            </a:r>
          </a:p>
          <a:p>
            <a:pPr marL="0" indent="0">
              <a:lnSpc>
                <a:spcPct val="90000"/>
              </a:lnSpc>
              <a:buNone/>
            </a:pPr>
            <a:r>
              <a:rPr lang="pl-PL" sz="1500" dirty="0"/>
              <a:t>Sprawdzanie poprawności serwera bazy danych jest również ważnym elementem tego typu testów.</a:t>
            </a:r>
          </a:p>
        </p:txBody>
      </p:sp>
    </p:spTree>
    <p:extLst>
      <p:ext uri="{BB962C8B-B14F-4D97-AF65-F5344CB8AC3E}">
        <p14:creationId xmlns:p14="http://schemas.microsoft.com/office/powerpoint/2010/main" val="2857681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BB2CC59-4A4B-4452-94F8-09058E6E33C6}"/>
              </a:ext>
            </a:extLst>
          </p:cNvPr>
          <p:cNvSpPr>
            <a:spLocks noGrp="1"/>
          </p:cNvSpPr>
          <p:nvPr>
            <p:ph type="body" sz="quarter" idx="27"/>
          </p:nvPr>
        </p:nvSpPr>
        <p:spPr>
          <a:xfrm>
            <a:off x="457200" y="853640"/>
            <a:ext cx="8235950" cy="1574369"/>
          </a:xfrm>
        </p:spPr>
        <p:txBody>
          <a:bodyPr/>
          <a:lstStyle/>
          <a:p>
            <a:pPr marL="0" indent="0">
              <a:buNone/>
            </a:pPr>
            <a:r>
              <a:rPr lang="pl-PL" dirty="0"/>
              <a:t>Najważniejszym aspektem testowania schematu bazy danych jest spójność. Musimy upewnić się, że układ harmonogramu pasuje do przodu i tyłu. Możemy zatem zobaczyć test schematu bazy danych jako mapowanie metadanych i modeli danych.</a:t>
            </a:r>
          </a:p>
        </p:txBody>
      </p:sp>
      <p:sp>
        <p:nvSpPr>
          <p:cNvPr id="3" name="Tytuł 2">
            <a:extLst>
              <a:ext uri="{FF2B5EF4-FFF2-40B4-BE49-F238E27FC236}">
                <a16:creationId xmlns:a16="http://schemas.microsoft.com/office/drawing/2014/main" id="{D33239F1-A546-4E9D-833F-703580A268B4}"/>
              </a:ext>
            </a:extLst>
          </p:cNvPr>
          <p:cNvSpPr>
            <a:spLocks noGrp="1"/>
          </p:cNvSpPr>
          <p:nvPr>
            <p:ph type="title"/>
          </p:nvPr>
        </p:nvSpPr>
        <p:spPr/>
        <p:txBody>
          <a:bodyPr/>
          <a:lstStyle/>
          <a:p>
            <a:r>
              <a:rPr lang="pl-PL" dirty="0"/>
              <a:t>Sprawdzanie schematu bazy danych</a:t>
            </a:r>
          </a:p>
        </p:txBody>
      </p:sp>
    </p:spTree>
    <p:extLst>
      <p:ext uri="{BB962C8B-B14F-4D97-AF65-F5344CB8AC3E}">
        <p14:creationId xmlns:p14="http://schemas.microsoft.com/office/powerpoint/2010/main" val="4037212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16418E-B08F-446C-AE48-F09A16DD4630}"/>
              </a:ext>
            </a:extLst>
          </p:cNvPr>
          <p:cNvSpPr>
            <a:spLocks noGrp="1"/>
          </p:cNvSpPr>
          <p:nvPr>
            <p:ph type="body" sz="quarter" idx="31"/>
          </p:nvPr>
        </p:nvSpPr>
        <p:spPr>
          <a:xfrm>
            <a:off x="457199" y="853640"/>
            <a:ext cx="4875610" cy="3707643"/>
          </a:xfrm>
        </p:spPr>
        <p:txBody>
          <a:bodyPr>
            <a:normAutofit/>
          </a:bodyPr>
          <a:lstStyle/>
          <a:p>
            <a:pPr marL="0" indent="0">
              <a:buNone/>
            </a:pPr>
            <a:r>
              <a:rPr lang="pl-PL" sz="2400" dirty="0"/>
              <a:t>Heterogeniczność baz danych oznacza, że bazy te stosują różne interfejsy użytkowe, różne modele danych na których oparte są te bazy, różne języki dostępu, bazy te mogą różnić się semantyką </a:t>
            </a:r>
          </a:p>
          <a:p>
            <a:pPr marL="0" indent="0">
              <a:buNone/>
            </a:pPr>
            <a:r>
              <a:rPr lang="pl-PL" sz="2400" dirty="0"/>
              <a:t>i syntaktyką przechowywanych danych oraz mechanizmami zarządzania współbieżnością</a:t>
            </a:r>
          </a:p>
        </p:txBody>
      </p:sp>
      <p:sp>
        <p:nvSpPr>
          <p:cNvPr id="3" name="Tytuł 2">
            <a:extLst>
              <a:ext uri="{FF2B5EF4-FFF2-40B4-BE49-F238E27FC236}">
                <a16:creationId xmlns:a16="http://schemas.microsoft.com/office/drawing/2014/main" id="{CBE36757-7703-4831-82D1-127DF13706EE}"/>
              </a:ext>
            </a:extLst>
          </p:cNvPr>
          <p:cNvSpPr>
            <a:spLocks noGrp="1"/>
          </p:cNvSpPr>
          <p:nvPr>
            <p:ph type="title"/>
          </p:nvPr>
        </p:nvSpPr>
        <p:spPr>
          <a:xfrm>
            <a:off x="457200" y="107364"/>
            <a:ext cx="8229600" cy="700557"/>
          </a:xfrm>
        </p:spPr>
        <p:txBody>
          <a:bodyPr anchor="b">
            <a:normAutofit/>
          </a:bodyPr>
          <a:lstStyle/>
          <a:p>
            <a:r>
              <a:rPr lang="pl-PL" sz="2800" dirty="0"/>
              <a:t>Heterogeniczność</a:t>
            </a:r>
            <a:endParaRPr lang="pl-PL" dirty="0"/>
          </a:p>
        </p:txBody>
      </p:sp>
    </p:spTree>
    <p:extLst>
      <p:ext uri="{BB962C8B-B14F-4D97-AF65-F5344CB8AC3E}">
        <p14:creationId xmlns:p14="http://schemas.microsoft.com/office/powerpoint/2010/main" val="37238664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23C4C4B-E255-4BB3-84B7-A25B721F3970}"/>
              </a:ext>
            </a:extLst>
          </p:cNvPr>
          <p:cNvSpPr>
            <a:spLocks noGrp="1"/>
          </p:cNvSpPr>
          <p:nvPr>
            <p:ph type="body" sz="quarter" idx="27"/>
          </p:nvPr>
        </p:nvSpPr>
        <p:spPr>
          <a:xfrm>
            <a:off x="457200" y="853640"/>
            <a:ext cx="8235950" cy="2308660"/>
          </a:xfrm>
        </p:spPr>
        <p:txBody>
          <a:bodyPr/>
          <a:lstStyle/>
          <a:p>
            <a:r>
              <a:rPr lang="pl-PL" dirty="0"/>
              <a:t> Sprawdzanie poprawności różnych schematów bazy danych, które są połączone z bazą danych. Często definicja tabeli nie jest zgodna z definicją zastosowaną do interfejsu użytkownika.</a:t>
            </a:r>
          </a:p>
          <a:p>
            <a:r>
              <a:rPr lang="pl-PL" dirty="0"/>
              <a:t>Musimy inwentaryzować niepowiązane lub przypisane tabele i kolumny. Musimy podjąć decyzję w tej sprawie.</a:t>
            </a:r>
          </a:p>
          <a:p>
            <a:r>
              <a:rPr lang="pl-PL" dirty="0"/>
              <a:t>Musimy również ustalić, czy heterogeniczne bazy danych powiązane z aplikacją są zgodne z mapowaniem aplikacji.</a:t>
            </a:r>
          </a:p>
        </p:txBody>
      </p:sp>
      <p:sp>
        <p:nvSpPr>
          <p:cNvPr id="3" name="Tytuł 2">
            <a:extLst>
              <a:ext uri="{FF2B5EF4-FFF2-40B4-BE49-F238E27FC236}">
                <a16:creationId xmlns:a16="http://schemas.microsoft.com/office/drawing/2014/main" id="{5FE0B048-03B3-470D-98B1-B5AE19DFB796}"/>
              </a:ext>
            </a:extLst>
          </p:cNvPr>
          <p:cNvSpPr>
            <a:spLocks noGrp="1"/>
          </p:cNvSpPr>
          <p:nvPr>
            <p:ph type="title"/>
          </p:nvPr>
        </p:nvSpPr>
        <p:spPr/>
        <p:txBody>
          <a:bodyPr/>
          <a:lstStyle/>
          <a:p>
            <a:r>
              <a:rPr lang="pl-PL" dirty="0"/>
              <a:t>Najważniejsze testy porównawcze schematu bazy danych</a:t>
            </a:r>
          </a:p>
        </p:txBody>
      </p:sp>
      <p:sp>
        <p:nvSpPr>
          <p:cNvPr id="5" name="pole tekstowe 4">
            <a:extLst>
              <a:ext uri="{FF2B5EF4-FFF2-40B4-BE49-F238E27FC236}">
                <a16:creationId xmlns:a16="http://schemas.microsoft.com/office/drawing/2014/main" id="{65A99381-DCB9-41C5-90AB-BF310F000093}"/>
              </a:ext>
            </a:extLst>
          </p:cNvPr>
          <p:cNvSpPr txBox="1"/>
          <p:nvPr/>
        </p:nvSpPr>
        <p:spPr>
          <a:xfrm>
            <a:off x="595745" y="3159976"/>
            <a:ext cx="8679873" cy="1477328"/>
          </a:xfrm>
          <a:prstGeom prst="rect">
            <a:avLst/>
          </a:prstGeom>
          <a:noFill/>
        </p:spPr>
        <p:txBody>
          <a:bodyPr wrap="square">
            <a:spAutoFit/>
          </a:bodyPr>
          <a:lstStyle/>
          <a:p>
            <a:r>
              <a:rPr lang="pl-PL" dirty="0"/>
              <a:t>Jeśli programiści zmienili lub usunęli strukturę tabeli, tester musi to ustalić. Mianowicie, czy wszystkie przechowywane wyzwalacze, procedury i moduły programu korzystające z tej tabeli zostały odpowiednio zmodyfikowane. Innym przykładem jest to, że testerzy chcą sprawdzić, czy harmonogram zmienia się między 2 bazami danych. Można to zrobić za pomocą prostych zapytań.</a:t>
            </a:r>
          </a:p>
        </p:txBody>
      </p:sp>
    </p:spTree>
    <p:extLst>
      <p:ext uri="{BB962C8B-B14F-4D97-AF65-F5344CB8AC3E}">
        <p14:creationId xmlns:p14="http://schemas.microsoft.com/office/powerpoint/2010/main" val="20602010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60B20AF-7281-4CB7-B438-E42BA746DD6C}"/>
              </a:ext>
            </a:extLst>
          </p:cNvPr>
          <p:cNvSpPr>
            <a:spLocks noGrp="1"/>
          </p:cNvSpPr>
          <p:nvPr>
            <p:ph type="title"/>
          </p:nvPr>
        </p:nvSpPr>
        <p:spPr/>
        <p:txBody>
          <a:bodyPr/>
          <a:lstStyle/>
          <a:p>
            <a:r>
              <a:rPr lang="pl-PL" dirty="0"/>
              <a:t>Struktura bazy danych: testowanie tabel i kolumn</a:t>
            </a:r>
          </a:p>
        </p:txBody>
      </p:sp>
      <p:sp>
        <p:nvSpPr>
          <p:cNvPr id="5" name="pole tekstowe 4">
            <a:extLst>
              <a:ext uri="{FF2B5EF4-FFF2-40B4-BE49-F238E27FC236}">
                <a16:creationId xmlns:a16="http://schemas.microsoft.com/office/drawing/2014/main" id="{4B598886-2F97-49EF-9794-839C74A4A530}"/>
              </a:ext>
            </a:extLst>
          </p:cNvPr>
          <p:cNvSpPr txBox="1"/>
          <p:nvPr/>
        </p:nvSpPr>
        <p:spPr>
          <a:xfrm>
            <a:off x="457200" y="1168620"/>
            <a:ext cx="8312726" cy="3416320"/>
          </a:xfrm>
          <a:prstGeom prst="rect">
            <a:avLst/>
          </a:prstGeom>
          <a:noFill/>
        </p:spPr>
        <p:txBody>
          <a:bodyPr wrap="square">
            <a:spAutoFit/>
          </a:bodyPr>
          <a:lstStyle/>
          <a:p>
            <a:r>
              <a:rPr lang="pl-PL" dirty="0"/>
              <a:t>Istnieją różne kontrole w celu określenia poprawności tabel i kolumn bazy danych.</a:t>
            </a:r>
          </a:p>
          <a:p>
            <a:endParaRPr lang="pl-PL" dirty="0"/>
          </a:p>
          <a:p>
            <a:pPr marL="342900" indent="-342900">
              <a:buFont typeface="+mj-lt"/>
              <a:buAutoNum type="arabicPeriod"/>
            </a:pPr>
            <a:r>
              <a:rPr lang="pl-PL" dirty="0"/>
              <a:t>Sprawdź, czy definicje pól tylnych pól bazy danych są zgodne z </a:t>
            </a:r>
            <a:r>
              <a:rPr lang="pl-PL" dirty="0" err="1"/>
              <a:t>przypisaniami</a:t>
            </a:r>
            <a:r>
              <a:rPr lang="pl-PL" dirty="0"/>
              <a:t> kolumn z przodu.</a:t>
            </a:r>
          </a:p>
          <a:p>
            <a:pPr marL="342900" indent="-342900">
              <a:buFont typeface="+mj-lt"/>
              <a:buAutoNum type="arabicPeriod"/>
            </a:pPr>
            <a:r>
              <a:rPr lang="pl-PL" dirty="0"/>
              <a:t>Sprawdź poprawność długości i konwencji nazewnictwa pól i kolumn bazy danych zgodnie z wymaganiami.</a:t>
            </a:r>
          </a:p>
          <a:p>
            <a:pPr marL="342900" indent="-342900">
              <a:buFont typeface="+mj-lt"/>
              <a:buAutoNum type="arabicPeriod"/>
            </a:pPr>
            <a:r>
              <a:rPr lang="pl-PL" dirty="0"/>
              <a:t>Sprawdź obecność nieużywanych / nieprzypisanych tabel / kolumn bazy danych.</a:t>
            </a:r>
          </a:p>
          <a:p>
            <a:pPr marL="342900" indent="-342900">
              <a:buFont typeface="+mj-lt"/>
              <a:buAutoNum type="arabicPeriod"/>
            </a:pPr>
            <a:r>
              <a:rPr lang="pl-PL" dirty="0"/>
              <a:t>Sprawdź zgodność typów danych i długości pól.</a:t>
            </a:r>
          </a:p>
          <a:p>
            <a:pPr marL="342900" indent="-342900">
              <a:buFont typeface="+mj-lt"/>
              <a:buAutoNum type="arabicPeriod"/>
            </a:pPr>
            <a:r>
              <a:rPr lang="pl-PL" dirty="0"/>
              <a:t>Sprawdź, czy użytkownik jest w stanie wprowadzić żądane dane w polach bazy danych zgodnie z wymaganiami funkcjonalnymi.</a:t>
            </a:r>
          </a:p>
        </p:txBody>
      </p:sp>
    </p:spTree>
    <p:extLst>
      <p:ext uri="{BB962C8B-B14F-4D97-AF65-F5344CB8AC3E}">
        <p14:creationId xmlns:p14="http://schemas.microsoft.com/office/powerpoint/2010/main" val="15467082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D9D789-C67F-4944-B2C2-CC6C573669A3}"/>
              </a:ext>
            </a:extLst>
          </p:cNvPr>
          <p:cNvSpPr>
            <a:spLocks noGrp="1"/>
          </p:cNvSpPr>
          <p:nvPr>
            <p:ph type="title"/>
          </p:nvPr>
        </p:nvSpPr>
        <p:spPr/>
        <p:txBody>
          <a:bodyPr/>
          <a:lstStyle/>
          <a:p>
            <a:r>
              <a:rPr lang="pl-PL" dirty="0"/>
              <a:t>Testowanie procedur </a:t>
            </a:r>
            <a:r>
              <a:rPr lang="pl-PL" dirty="0" err="1"/>
              <a:t>składownych</a:t>
            </a:r>
            <a:endParaRPr lang="pl-PL" dirty="0"/>
          </a:p>
        </p:txBody>
      </p:sp>
      <p:sp>
        <p:nvSpPr>
          <p:cNvPr id="5" name="pole tekstowe 4">
            <a:extLst>
              <a:ext uri="{FF2B5EF4-FFF2-40B4-BE49-F238E27FC236}">
                <a16:creationId xmlns:a16="http://schemas.microsoft.com/office/drawing/2014/main" id="{7D6A880B-1BEA-4DD3-8A2A-479F6537D8D4}"/>
              </a:ext>
            </a:extLst>
          </p:cNvPr>
          <p:cNvSpPr txBox="1"/>
          <p:nvPr/>
        </p:nvSpPr>
        <p:spPr>
          <a:xfrm>
            <a:off x="561108" y="981722"/>
            <a:ext cx="8229600" cy="3693319"/>
          </a:xfrm>
          <a:prstGeom prst="rect">
            <a:avLst/>
          </a:prstGeom>
          <a:noFill/>
        </p:spPr>
        <p:txBody>
          <a:bodyPr wrap="square">
            <a:spAutoFit/>
          </a:bodyPr>
          <a:lstStyle/>
          <a:p>
            <a:r>
              <a:rPr lang="pl-PL" dirty="0"/>
              <a:t>Lista najważniejszych rzeczy dotyczących procedur składowanych, które należy sprawdzić:</a:t>
            </a:r>
          </a:p>
          <a:p>
            <a:endParaRPr lang="pl-PL" dirty="0"/>
          </a:p>
          <a:p>
            <a:pPr marL="342900" indent="-342900">
              <a:buFont typeface="+mj-lt"/>
              <a:buAutoNum type="arabicPeriod"/>
            </a:pPr>
            <a:r>
              <a:rPr lang="pl-PL" dirty="0"/>
              <a:t>Określ, czy zespół programistów przyjął wymagania dotyczące standardowych konwencji kodowania. Obejmuje to również wyjątek i obsługę błędów dla wszystkich procedur składowanych dla wszystkich modułów testowanej aplikacji.</a:t>
            </a:r>
          </a:p>
          <a:p>
            <a:pPr marL="342900" indent="-342900">
              <a:buFont typeface="+mj-lt"/>
              <a:buAutoNum type="arabicPeriod"/>
            </a:pPr>
            <a:r>
              <a:rPr lang="pl-PL" dirty="0"/>
              <a:t>Sprawdź, czy zespół programistów przetestował wszystkie warunki / pętle, stosując wymagane dane wejściowe do aplikacji.</a:t>
            </a:r>
          </a:p>
          <a:p>
            <a:pPr marL="342900" indent="-342900">
              <a:buFont typeface="+mj-lt"/>
              <a:buAutoNum type="arabicPeriod"/>
            </a:pPr>
            <a:r>
              <a:rPr lang="pl-PL" dirty="0"/>
              <a:t>Upewnij się, że zespół programistów poprawnie zastosował operacje TRIM podczas pobierania danych z wymaganych tabel bazy danych.</a:t>
            </a:r>
          </a:p>
          <a:p>
            <a:pPr marL="342900" indent="-342900">
              <a:buFont typeface="+mj-lt"/>
              <a:buAutoNum type="arabicPeriod"/>
            </a:pPr>
            <a:r>
              <a:rPr lang="pl-PL" dirty="0"/>
              <a:t>Sprawdź, czy ręczna implementacja zapisanej procedury daje użytkownikowi końcowemu pożądany rezultat.</a:t>
            </a:r>
          </a:p>
        </p:txBody>
      </p:sp>
    </p:spTree>
    <p:extLst>
      <p:ext uri="{BB962C8B-B14F-4D97-AF65-F5344CB8AC3E}">
        <p14:creationId xmlns:p14="http://schemas.microsoft.com/office/powerpoint/2010/main" val="13449623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6EEAB5E-CCFA-4C87-8BFF-E382B7F16E15}"/>
              </a:ext>
            </a:extLst>
          </p:cNvPr>
          <p:cNvSpPr>
            <a:spLocks noGrp="1"/>
          </p:cNvSpPr>
          <p:nvPr>
            <p:ph type="title"/>
          </p:nvPr>
        </p:nvSpPr>
        <p:spPr/>
        <p:txBody>
          <a:bodyPr/>
          <a:lstStyle/>
          <a:p>
            <a:r>
              <a:rPr lang="pl-PL" dirty="0"/>
              <a:t>Testowanie procedur </a:t>
            </a:r>
            <a:r>
              <a:rPr lang="pl-PL" dirty="0" err="1"/>
              <a:t>składownych</a:t>
            </a:r>
            <a:endParaRPr lang="pl-PL" dirty="0"/>
          </a:p>
        </p:txBody>
      </p:sp>
      <p:sp>
        <p:nvSpPr>
          <p:cNvPr id="9" name="pole tekstowe 8">
            <a:extLst>
              <a:ext uri="{FF2B5EF4-FFF2-40B4-BE49-F238E27FC236}">
                <a16:creationId xmlns:a16="http://schemas.microsoft.com/office/drawing/2014/main" id="{271ADBAE-1407-488B-B856-2DDDFFD78536}"/>
              </a:ext>
            </a:extLst>
          </p:cNvPr>
          <p:cNvSpPr txBox="1"/>
          <p:nvPr/>
        </p:nvSpPr>
        <p:spPr>
          <a:xfrm>
            <a:off x="862445" y="1411075"/>
            <a:ext cx="7467600" cy="3139321"/>
          </a:xfrm>
          <a:prstGeom prst="rect">
            <a:avLst/>
          </a:prstGeom>
          <a:noFill/>
        </p:spPr>
        <p:txBody>
          <a:bodyPr wrap="square">
            <a:spAutoFit/>
          </a:bodyPr>
          <a:lstStyle/>
          <a:p>
            <a:pPr marL="342900" indent="-342900">
              <a:buFont typeface="+mj-lt"/>
              <a:buAutoNum type="arabicPeriod"/>
            </a:pPr>
            <a:r>
              <a:rPr lang="pl-PL" dirty="0"/>
              <a:t>Sprawdź, czy ręczne wykonanie procedury zapisanej w bazie aktualizuje pola tabeli jako aplikacji, która ma być testowana.</a:t>
            </a:r>
          </a:p>
          <a:p>
            <a:pPr marL="342900" indent="-342900">
              <a:buFont typeface="+mj-lt"/>
              <a:buAutoNum type="arabicPeriod"/>
            </a:pPr>
            <a:r>
              <a:rPr lang="pl-PL" dirty="0"/>
              <a:t>Sprawdź, czy implementacja procedur przechowywanych obsługuje niejawną aktywację wymaganych wyzwalaczy.</a:t>
            </a:r>
          </a:p>
          <a:p>
            <a:pPr marL="342900" indent="-342900">
              <a:buFont typeface="+mj-lt"/>
              <a:buAutoNum type="arabicPeriod"/>
            </a:pPr>
            <a:r>
              <a:rPr lang="pl-PL" dirty="0"/>
              <a:t>Sprawdź obecność niewykorzystanych procedur przechowywanych.</a:t>
            </a:r>
          </a:p>
          <a:p>
            <a:pPr marL="342900" indent="-342900">
              <a:buFont typeface="+mj-lt"/>
              <a:buAutoNum type="arabicPeriod"/>
            </a:pPr>
            <a:r>
              <a:rPr lang="pl-PL" dirty="0"/>
              <a:t>Sprawdź, czy możesz wykonać warunek „Zezwól na zero” na polu.</a:t>
            </a:r>
          </a:p>
          <a:p>
            <a:pPr marL="342900" indent="-342900">
              <a:buFont typeface="+mj-lt"/>
              <a:buAutoNum type="arabicPeriod"/>
            </a:pPr>
            <a:r>
              <a:rPr lang="pl-PL" dirty="0"/>
              <a:t>Sprawdź, czy możesz pomyślnie wykonać wszystkie zapisane procedury i funkcje, podczas gdy baza danych, która ma być testowana, jest pusta.</a:t>
            </a:r>
          </a:p>
          <a:p>
            <a:pPr marL="342900" indent="-342900">
              <a:buFont typeface="+mj-lt"/>
              <a:buAutoNum type="arabicPeriod"/>
            </a:pPr>
            <a:r>
              <a:rPr lang="pl-PL" dirty="0"/>
              <a:t>Sprawdź poprawność ogólnej integracji procedur przechowywanych zgodnie z wymaganiami testowanej aplikacji.</a:t>
            </a:r>
          </a:p>
        </p:txBody>
      </p:sp>
    </p:spTree>
    <p:extLst>
      <p:ext uri="{BB962C8B-B14F-4D97-AF65-F5344CB8AC3E}">
        <p14:creationId xmlns:p14="http://schemas.microsoft.com/office/powerpoint/2010/main" val="1505544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06F58BD-65AF-4CFC-809D-5EF854F13219}"/>
              </a:ext>
            </a:extLst>
          </p:cNvPr>
          <p:cNvSpPr>
            <a:spLocks noGrp="1"/>
          </p:cNvSpPr>
          <p:nvPr>
            <p:ph type="title"/>
          </p:nvPr>
        </p:nvSpPr>
        <p:spPr/>
        <p:txBody>
          <a:bodyPr/>
          <a:lstStyle/>
          <a:p>
            <a:r>
              <a:rPr lang="pl-PL" dirty="0"/>
              <a:t>Struktura bazy danych: wyzwalacze testowania (</a:t>
            </a:r>
            <a:r>
              <a:rPr lang="pl-PL" dirty="0" err="1"/>
              <a:t>triggers</a:t>
            </a:r>
            <a:r>
              <a:rPr lang="pl-PL" dirty="0"/>
              <a:t>)</a:t>
            </a:r>
          </a:p>
        </p:txBody>
      </p:sp>
      <p:sp>
        <p:nvSpPr>
          <p:cNvPr id="5" name="pole tekstowe 4">
            <a:extLst>
              <a:ext uri="{FF2B5EF4-FFF2-40B4-BE49-F238E27FC236}">
                <a16:creationId xmlns:a16="http://schemas.microsoft.com/office/drawing/2014/main" id="{30BEF02B-73EE-4783-90F8-DCA4E8E94EA4}"/>
              </a:ext>
            </a:extLst>
          </p:cNvPr>
          <p:cNvSpPr txBox="1"/>
          <p:nvPr/>
        </p:nvSpPr>
        <p:spPr>
          <a:xfrm>
            <a:off x="661555" y="1299963"/>
            <a:ext cx="7308272" cy="2308324"/>
          </a:xfrm>
          <a:prstGeom prst="rect">
            <a:avLst/>
          </a:prstGeom>
          <a:noFill/>
        </p:spPr>
        <p:txBody>
          <a:bodyPr wrap="square">
            <a:spAutoFit/>
          </a:bodyPr>
          <a:lstStyle/>
          <a:p>
            <a:pPr marL="342900" indent="-342900">
              <a:buFont typeface="+mj-lt"/>
              <a:buAutoNum type="arabicPeriod"/>
            </a:pPr>
            <a:r>
              <a:rPr lang="pl-PL" dirty="0"/>
              <a:t>Sprawdź, czy przestrzegano wymaganych konwencji kodowania podczas programowania wyzwalaczy bazy danych.</a:t>
            </a:r>
          </a:p>
          <a:p>
            <a:pPr marL="342900" indent="-342900">
              <a:buFont typeface="+mj-lt"/>
              <a:buAutoNum type="arabicPeriod"/>
            </a:pPr>
            <a:r>
              <a:rPr lang="pl-PL" dirty="0"/>
              <a:t>Sprawdź, czy wyzwalacze, które wykonują różne transakcje, spełniają wymagania.</a:t>
            </a:r>
          </a:p>
          <a:p>
            <a:pPr marL="342900" indent="-342900">
              <a:buFont typeface="+mj-lt"/>
              <a:buAutoNum type="arabicPeriod"/>
            </a:pPr>
            <a:r>
              <a:rPr lang="pl-PL" dirty="0"/>
              <a:t>Określ, czy wyzwalacz poprawnie zaktualizował dane.</a:t>
            </a:r>
          </a:p>
          <a:p>
            <a:pPr marL="342900" indent="-342900">
              <a:buFont typeface="+mj-lt"/>
              <a:buAutoNum type="arabicPeriod"/>
            </a:pPr>
            <a:r>
              <a:rPr lang="pl-PL" dirty="0"/>
              <a:t>Sprawdź poprawność funkcji aktualizacji / wstawiania / usuwania wyzwalacza bazy danych. Dotyczy to aplikacji, która ma być testowana.</a:t>
            </a:r>
          </a:p>
        </p:txBody>
      </p:sp>
    </p:spTree>
    <p:extLst>
      <p:ext uri="{BB962C8B-B14F-4D97-AF65-F5344CB8AC3E}">
        <p14:creationId xmlns:p14="http://schemas.microsoft.com/office/powerpoint/2010/main" val="7794235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F9DA0A7-E296-4B09-85A6-8FA715B44444}"/>
              </a:ext>
            </a:extLst>
          </p:cNvPr>
          <p:cNvSpPr>
            <a:spLocks noGrp="1"/>
          </p:cNvSpPr>
          <p:nvPr>
            <p:ph type="title"/>
          </p:nvPr>
        </p:nvSpPr>
        <p:spPr/>
        <p:txBody>
          <a:bodyPr/>
          <a:lstStyle/>
          <a:p>
            <a:r>
              <a:rPr lang="pl-PL" dirty="0"/>
              <a:t>Struktura bazy danych: walidacja serwera</a:t>
            </a:r>
          </a:p>
        </p:txBody>
      </p:sp>
      <p:sp>
        <p:nvSpPr>
          <p:cNvPr id="5" name="pole tekstowe 4">
            <a:extLst>
              <a:ext uri="{FF2B5EF4-FFF2-40B4-BE49-F238E27FC236}">
                <a16:creationId xmlns:a16="http://schemas.microsoft.com/office/drawing/2014/main" id="{7CA6743C-B2A2-4BCC-9FB0-F7FE0F8ED94D}"/>
              </a:ext>
            </a:extLst>
          </p:cNvPr>
          <p:cNvSpPr txBox="1"/>
          <p:nvPr/>
        </p:nvSpPr>
        <p:spPr>
          <a:xfrm>
            <a:off x="526473" y="1327763"/>
            <a:ext cx="7103918" cy="2862322"/>
          </a:xfrm>
          <a:prstGeom prst="rect">
            <a:avLst/>
          </a:prstGeom>
          <a:noFill/>
        </p:spPr>
        <p:txBody>
          <a:bodyPr wrap="square">
            <a:spAutoFit/>
          </a:bodyPr>
          <a:lstStyle/>
          <a:p>
            <a:pPr marL="342900" indent="-342900">
              <a:buFont typeface="+mj-lt"/>
              <a:buAutoNum type="arabicPeriod"/>
            </a:pPr>
            <a:r>
              <a:rPr lang="pl-PL" dirty="0"/>
              <a:t>Sprawdź konfiguracje serwera bazy danych zgodnie z wymaganiami infrastruktury.</a:t>
            </a:r>
          </a:p>
          <a:p>
            <a:pPr marL="342900" indent="-342900">
              <a:buFont typeface="+mj-lt"/>
              <a:buAutoNum type="arabicPeriod"/>
            </a:pPr>
            <a:r>
              <a:rPr lang="pl-PL" dirty="0"/>
              <a:t>Sprawdź autoryzację użytkowników. Powinny one być w stanie wykonywać tylko te czynności, które są niezbędne do aplikacji na tych poziomach.</a:t>
            </a:r>
          </a:p>
          <a:p>
            <a:pPr marL="342900" indent="-342900">
              <a:buFont typeface="+mj-lt"/>
              <a:buAutoNum type="arabicPeriod"/>
            </a:pPr>
            <a:r>
              <a:rPr lang="pl-PL" dirty="0"/>
              <a:t>Sprawdź, czy serwer bazy danych teoretycznie jest w stanie sprostać maksymalnej dozwolonej liczbie transakcji użytkowników. Jak określono w wymaganiach. Test wydajności musi wykazać, czy te wymagania zostały rzeczywiście spełnione.</a:t>
            </a:r>
          </a:p>
        </p:txBody>
      </p:sp>
    </p:spTree>
    <p:extLst>
      <p:ext uri="{BB962C8B-B14F-4D97-AF65-F5344CB8AC3E}">
        <p14:creationId xmlns:p14="http://schemas.microsoft.com/office/powerpoint/2010/main" val="162511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algn="ctr"/>
            <a:r>
              <a:rPr lang="pl-PL" sz="2100"/>
              <a:t>Język C#</a:t>
            </a:r>
            <a:br>
              <a:rPr lang="pl-PL" sz="2100"/>
            </a:br>
            <a:r>
              <a:rPr lang="pl-PL" sz="2100"/>
              <a:t>Podstawowe informacje na temat typów</a:t>
            </a:r>
          </a:p>
        </p:txBody>
      </p:sp>
      <p:sp>
        <p:nvSpPr>
          <p:cNvPr id="187395" name="Rectangle 3"/>
          <p:cNvSpPr>
            <a:spLocks noGrp="1" noChangeArrowheads="1"/>
          </p:cNvSpPr>
          <p:nvPr>
            <p:ph type="body" idx="1"/>
          </p:nvPr>
        </p:nvSpPr>
        <p:spPr/>
        <p:txBody>
          <a:bodyPr>
            <a:normAutofit lnSpcReduction="10000"/>
          </a:bodyPr>
          <a:lstStyle/>
          <a:p>
            <a:pPr>
              <a:lnSpc>
                <a:spcPct val="80000"/>
              </a:lnSpc>
            </a:pPr>
            <a:r>
              <a:rPr lang="pl-PL" sz="1350" dirty="0"/>
              <a:t>Typy wartościowe</a:t>
            </a:r>
          </a:p>
          <a:p>
            <a:pPr lvl="1">
              <a:lnSpc>
                <a:spcPct val="80000"/>
              </a:lnSpc>
            </a:pPr>
            <a:r>
              <a:rPr lang="pl-PL" sz="1200" b="1" dirty="0"/>
              <a:t>'Typy proste</a:t>
            </a:r>
          </a:p>
          <a:p>
            <a:pPr lvl="2">
              <a:lnSpc>
                <a:spcPct val="80000"/>
              </a:lnSpc>
            </a:pPr>
            <a:r>
              <a:rPr lang="pl-PL" sz="1050" dirty="0"/>
              <a:t>Całkowite ze znakiem</a:t>
            </a:r>
            <a:r>
              <a:rPr lang="pl-PL" sz="1050" dirty="0">
                <a:solidFill>
                  <a:schemeClr val="tx1">
                    <a:lumMod val="75000"/>
                  </a:schemeClr>
                </a:solidFill>
              </a:rPr>
              <a:t>: </a:t>
            </a:r>
            <a:r>
              <a:rPr lang="pl-PL" sz="1050" b="1" dirty="0" err="1">
                <a:solidFill>
                  <a:schemeClr val="tx1">
                    <a:lumMod val="75000"/>
                  </a:schemeClr>
                </a:solidFill>
                <a:latin typeface="Courier New" panose="02070309020205020404" pitchFamily="49" charset="0"/>
              </a:rPr>
              <a:t>sbyte</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short</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int</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long</a:t>
            </a:r>
            <a:endParaRPr lang="pl-PL" sz="1050" b="1" dirty="0">
              <a:solidFill>
                <a:schemeClr val="tx1">
                  <a:lumMod val="75000"/>
                </a:schemeClr>
              </a:solidFill>
              <a:latin typeface="Courier New" panose="02070309020205020404" pitchFamily="49" charset="0"/>
            </a:endParaRPr>
          </a:p>
          <a:p>
            <a:pPr lvl="2">
              <a:lnSpc>
                <a:spcPct val="90000"/>
              </a:lnSpc>
            </a:pPr>
            <a:r>
              <a:rPr lang="pl-PL" sz="1050" dirty="0"/>
              <a:t>Całkowite bez znaku</a:t>
            </a:r>
            <a:r>
              <a:rPr lang="pl-PL" sz="1050" dirty="0">
                <a:solidFill>
                  <a:schemeClr val="tx1">
                    <a:lumMod val="75000"/>
                  </a:schemeClr>
                </a:solidFill>
              </a:rPr>
              <a:t>: </a:t>
            </a:r>
            <a:r>
              <a:rPr lang="pl-PL" sz="1050" b="1" dirty="0" err="1">
                <a:solidFill>
                  <a:schemeClr val="tx1">
                    <a:lumMod val="75000"/>
                  </a:schemeClr>
                </a:solidFill>
                <a:latin typeface="Courier New" panose="02070309020205020404" pitchFamily="49" charset="0"/>
              </a:rPr>
              <a:t>byte</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ushort</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uint</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ulong</a:t>
            </a:r>
            <a:endParaRPr lang="pl-PL" sz="1050" b="1" dirty="0">
              <a:solidFill>
                <a:schemeClr val="tx1">
                  <a:lumMod val="75000"/>
                </a:schemeClr>
              </a:solidFill>
              <a:latin typeface="Courier New" panose="02070309020205020404" pitchFamily="49" charset="0"/>
            </a:endParaRPr>
          </a:p>
          <a:p>
            <a:pPr lvl="2"/>
            <a:r>
              <a:rPr lang="pl-PL" sz="1050" dirty="0"/>
              <a:t>Znaki </a:t>
            </a:r>
            <a:r>
              <a:rPr lang="pl-PL" sz="1050" dirty="0" err="1"/>
              <a:t>Unicode</a:t>
            </a:r>
            <a:r>
              <a:rPr lang="pl-PL" sz="1050" dirty="0"/>
              <a:t>: </a:t>
            </a:r>
            <a:r>
              <a:rPr lang="pl-PL" sz="1050" b="1" dirty="0">
                <a:solidFill>
                  <a:schemeClr val="tx1">
                    <a:lumMod val="75000"/>
                  </a:schemeClr>
                </a:solidFill>
                <a:latin typeface="Courier New" panose="02070309020205020404" pitchFamily="49" charset="0"/>
              </a:rPr>
              <a:t>char</a:t>
            </a:r>
          </a:p>
          <a:p>
            <a:pPr lvl="2">
              <a:lnSpc>
                <a:spcPct val="80000"/>
              </a:lnSpc>
            </a:pPr>
            <a:r>
              <a:rPr lang="pl-PL" sz="1050" dirty="0"/>
              <a:t>Zmiennoprzecinkowe IEEE: </a:t>
            </a:r>
            <a:r>
              <a:rPr lang="pl-PL" sz="1050" b="1" dirty="0" err="1">
                <a:solidFill>
                  <a:schemeClr val="tx1">
                    <a:lumMod val="75000"/>
                  </a:schemeClr>
                </a:solidFill>
                <a:latin typeface="Courier New" panose="02070309020205020404" pitchFamily="49" charset="0"/>
              </a:rPr>
              <a:t>float</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double</a:t>
            </a:r>
            <a:endParaRPr lang="pl-PL" sz="1050" b="1" dirty="0">
              <a:solidFill>
                <a:schemeClr val="tx1">
                  <a:lumMod val="75000"/>
                </a:schemeClr>
              </a:solidFill>
              <a:latin typeface="Courier New" panose="02070309020205020404" pitchFamily="49" charset="0"/>
            </a:endParaRPr>
          </a:p>
          <a:p>
            <a:pPr lvl="2">
              <a:lnSpc>
                <a:spcPct val="80000"/>
              </a:lnSpc>
            </a:pPr>
            <a:r>
              <a:rPr lang="pl-PL" sz="1050" dirty="0"/>
              <a:t>Dziesiętne wysokiej precyzji: </a:t>
            </a:r>
            <a:r>
              <a:rPr lang="pl-PL" sz="1050" b="1" dirty="0" err="1">
                <a:solidFill>
                  <a:schemeClr val="tx1">
                    <a:lumMod val="75000"/>
                  </a:schemeClr>
                </a:solidFill>
                <a:latin typeface="Courier New" panose="02070309020205020404" pitchFamily="49" charset="0"/>
              </a:rPr>
              <a:t>decimal</a:t>
            </a:r>
            <a:endParaRPr lang="pl-PL" sz="1050" b="1" dirty="0">
              <a:solidFill>
                <a:schemeClr val="tx1">
                  <a:lumMod val="75000"/>
                </a:schemeClr>
              </a:solidFill>
              <a:latin typeface="Courier New" panose="02070309020205020404" pitchFamily="49" charset="0"/>
            </a:endParaRPr>
          </a:p>
          <a:p>
            <a:pPr lvl="2">
              <a:lnSpc>
                <a:spcPct val="80000"/>
              </a:lnSpc>
            </a:pPr>
            <a:r>
              <a:rPr lang="pl-PL" sz="1050" dirty="0" err="1"/>
              <a:t>Boole'owskie</a:t>
            </a:r>
            <a:r>
              <a:rPr lang="pl-PL" sz="1050" dirty="0"/>
              <a:t>: </a:t>
            </a:r>
            <a:r>
              <a:rPr lang="pl-PL" sz="1050" b="1" dirty="0" err="1">
                <a:solidFill>
                  <a:schemeClr val="tx1">
                    <a:lumMod val="75000"/>
                  </a:schemeClr>
                </a:solidFill>
                <a:latin typeface="Courier New" panose="02070309020205020404" pitchFamily="49" charset="0"/>
              </a:rPr>
              <a:t>bool</a:t>
            </a:r>
            <a:endParaRPr lang="pl-PL" sz="1050" b="1" dirty="0">
              <a:solidFill>
                <a:schemeClr val="tx1">
                  <a:lumMod val="75000"/>
                </a:schemeClr>
              </a:solidFill>
              <a:latin typeface="Courier New" panose="02070309020205020404" pitchFamily="49" charset="0"/>
            </a:endParaRPr>
          </a:p>
          <a:p>
            <a:pPr lvl="2">
              <a:lnSpc>
                <a:spcPct val="90000"/>
              </a:lnSpc>
            </a:pPr>
            <a:r>
              <a:rPr lang="pl-PL" sz="1200" b="1" dirty="0"/>
              <a:t>Typy wyliczeniowe</a:t>
            </a:r>
            <a:r>
              <a:rPr lang="pl-PL" sz="1200" dirty="0"/>
              <a:t>: Definiowane przez użytkownika w postaci </a:t>
            </a:r>
            <a:r>
              <a:rPr lang="pl-PL" sz="1050" b="1" dirty="0" err="1">
                <a:solidFill>
                  <a:schemeClr val="tx1">
                    <a:lumMod val="75000"/>
                  </a:schemeClr>
                </a:solidFill>
                <a:latin typeface="Courier New" panose="02070309020205020404" pitchFamily="49" charset="0"/>
              </a:rPr>
              <a:t>enum</a:t>
            </a:r>
            <a:r>
              <a:rPr lang="pl-PL" sz="1050" b="1" dirty="0">
                <a:solidFill>
                  <a:schemeClr val="tx1">
                    <a:lumMod val="75000"/>
                  </a:schemeClr>
                </a:solidFill>
                <a:latin typeface="Courier New" panose="02070309020205020404" pitchFamily="49" charset="0"/>
              </a:rPr>
              <a:t> E {...}</a:t>
            </a:r>
          </a:p>
          <a:p>
            <a:pPr lvl="2"/>
            <a:r>
              <a:rPr lang="pl-PL" sz="1200" b="1" dirty="0"/>
              <a:t>Struktury</a:t>
            </a:r>
            <a:r>
              <a:rPr lang="pl-PL" sz="1200" dirty="0"/>
              <a:t>: Definiowane przez użytkownika w postaci </a:t>
            </a:r>
            <a:r>
              <a:rPr lang="pl-PL" sz="1050" b="1" dirty="0" err="1">
                <a:solidFill>
                  <a:schemeClr val="tx1">
                    <a:lumMod val="75000"/>
                  </a:schemeClr>
                </a:solidFill>
                <a:latin typeface="Courier New" panose="02070309020205020404" pitchFamily="49" charset="0"/>
              </a:rPr>
              <a:t>struct</a:t>
            </a:r>
            <a:r>
              <a:rPr lang="pl-PL" sz="1050" b="1" dirty="0">
                <a:solidFill>
                  <a:schemeClr val="tx1">
                    <a:lumMod val="75000"/>
                  </a:schemeClr>
                </a:solidFill>
                <a:latin typeface="Courier New" panose="02070309020205020404" pitchFamily="49" charset="0"/>
              </a:rPr>
              <a:t> S {...}</a:t>
            </a:r>
          </a:p>
          <a:p>
            <a:pPr lvl="2">
              <a:lnSpc>
                <a:spcPct val="80000"/>
              </a:lnSpc>
            </a:pPr>
            <a:r>
              <a:rPr lang="pl-PL" sz="1200" b="1" dirty="0"/>
              <a:t>Typy dopuszczające wartość pustą</a:t>
            </a:r>
            <a:r>
              <a:rPr lang="pl-PL" sz="1200" dirty="0"/>
              <a:t>: Rozszerzenia wszystkich innych typów wartościowych o wartość </a:t>
            </a:r>
            <a:r>
              <a:rPr lang="pl-PL" sz="1050" b="1" dirty="0" err="1">
                <a:solidFill>
                  <a:schemeClr val="tx1">
                    <a:lumMod val="75000"/>
                  </a:schemeClr>
                </a:solidFill>
                <a:latin typeface="Courier New" panose="02070309020205020404" pitchFamily="49" charset="0"/>
              </a:rPr>
              <a:t>null</a:t>
            </a:r>
            <a:endParaRPr lang="pl-PL" sz="1050" b="1" dirty="0">
              <a:solidFill>
                <a:schemeClr val="tx1">
                  <a:lumMod val="75000"/>
                </a:schemeClr>
              </a:solidFill>
              <a:latin typeface="Courier New" panose="02070309020205020404" pitchFamily="49" charset="0"/>
            </a:endParaRPr>
          </a:p>
          <a:p>
            <a:pPr>
              <a:lnSpc>
                <a:spcPct val="80000"/>
              </a:lnSpc>
            </a:pPr>
            <a:r>
              <a:rPr lang="pl-PL" sz="1350" dirty="0"/>
              <a:t>Typy referencyjne</a:t>
            </a:r>
          </a:p>
          <a:p>
            <a:pPr lvl="1">
              <a:lnSpc>
                <a:spcPct val="80000"/>
              </a:lnSpc>
            </a:pPr>
            <a:r>
              <a:rPr lang="pl-PL" sz="1200" b="1" dirty="0"/>
              <a:t>Klasy</a:t>
            </a:r>
          </a:p>
          <a:p>
            <a:pPr lvl="2">
              <a:lnSpc>
                <a:spcPct val="90000"/>
              </a:lnSpc>
            </a:pPr>
            <a:r>
              <a:rPr lang="pl-PL" sz="1050" dirty="0"/>
              <a:t>Ostateczna klasa bazowa wszystkich innych typów: </a:t>
            </a:r>
            <a:r>
              <a:rPr lang="pl-PL" sz="1050" b="1" dirty="0" err="1">
                <a:solidFill>
                  <a:schemeClr val="tx1">
                    <a:lumMod val="75000"/>
                  </a:schemeClr>
                </a:solidFill>
                <a:latin typeface="Courier New" panose="02070309020205020404" pitchFamily="49" charset="0"/>
              </a:rPr>
              <a:t>object</a:t>
            </a:r>
            <a:endParaRPr lang="pl-PL" sz="1050" b="1" dirty="0">
              <a:solidFill>
                <a:schemeClr val="tx1">
                  <a:lumMod val="75000"/>
                </a:schemeClr>
              </a:solidFill>
              <a:latin typeface="Courier New" panose="02070309020205020404" pitchFamily="49" charset="0"/>
            </a:endParaRPr>
          </a:p>
          <a:p>
            <a:pPr lvl="2"/>
            <a:r>
              <a:rPr lang="pl-PL" sz="1050" dirty="0"/>
              <a:t>Łańcuchy </a:t>
            </a:r>
            <a:r>
              <a:rPr lang="pl-PL" sz="1050" dirty="0" err="1"/>
              <a:t>Unicode</a:t>
            </a:r>
            <a:r>
              <a:rPr lang="pl-PL" sz="1050" dirty="0"/>
              <a:t>: </a:t>
            </a:r>
            <a:r>
              <a:rPr lang="pl-PL" sz="1050" b="1" dirty="0">
                <a:solidFill>
                  <a:schemeClr val="tx1">
                    <a:lumMod val="75000"/>
                  </a:schemeClr>
                </a:solidFill>
                <a:latin typeface="Courier New" panose="02070309020205020404" pitchFamily="49" charset="0"/>
              </a:rPr>
              <a:t>string</a:t>
            </a:r>
          </a:p>
          <a:p>
            <a:pPr lvl="2">
              <a:lnSpc>
                <a:spcPct val="80000"/>
              </a:lnSpc>
            </a:pPr>
            <a:r>
              <a:rPr lang="pl-PL" sz="1050" dirty="0"/>
              <a:t>Definiowane przez użytkownika w postaci </a:t>
            </a:r>
            <a:r>
              <a:rPr lang="pl-PL" sz="1050" b="1" dirty="0" err="1">
                <a:solidFill>
                  <a:schemeClr val="tx1">
                    <a:lumMod val="75000"/>
                  </a:schemeClr>
                </a:solidFill>
                <a:latin typeface="Courier New" panose="02070309020205020404" pitchFamily="49" charset="0"/>
              </a:rPr>
              <a:t>class</a:t>
            </a:r>
            <a:r>
              <a:rPr lang="pl-PL" sz="1050" b="1" dirty="0">
                <a:solidFill>
                  <a:schemeClr val="tx1">
                    <a:lumMod val="75000"/>
                  </a:schemeClr>
                </a:solidFill>
                <a:latin typeface="Courier New" panose="02070309020205020404" pitchFamily="49" charset="0"/>
              </a:rPr>
              <a:t> C {...}</a:t>
            </a:r>
          </a:p>
          <a:p>
            <a:pPr lvl="2">
              <a:lnSpc>
                <a:spcPct val="90000"/>
              </a:lnSpc>
            </a:pPr>
            <a:r>
              <a:rPr lang="pl-PL" sz="1200" b="1" dirty="0"/>
              <a:t>Interfejsy</a:t>
            </a:r>
            <a:r>
              <a:rPr lang="pl-PL" sz="1200" dirty="0"/>
              <a:t>: Definiowane przez użytkownika w postaci </a:t>
            </a:r>
            <a:r>
              <a:rPr lang="pl-PL" sz="1050" b="1" dirty="0" err="1">
                <a:solidFill>
                  <a:schemeClr val="tx1">
                    <a:lumMod val="75000"/>
                  </a:schemeClr>
                </a:solidFill>
                <a:latin typeface="Courier New" panose="02070309020205020404" pitchFamily="49" charset="0"/>
              </a:rPr>
              <a:t>interface</a:t>
            </a:r>
            <a:r>
              <a:rPr lang="pl-PL" sz="1050" b="1" dirty="0">
                <a:solidFill>
                  <a:schemeClr val="tx1">
                    <a:lumMod val="75000"/>
                  </a:schemeClr>
                </a:solidFill>
                <a:latin typeface="Courier New" panose="02070309020205020404" pitchFamily="49" charset="0"/>
              </a:rPr>
              <a:t> I {... }</a:t>
            </a:r>
          </a:p>
          <a:p>
            <a:pPr lvl="2"/>
            <a:r>
              <a:rPr lang="pl-PL" sz="1200" b="1" dirty="0"/>
              <a:t>Tablice</a:t>
            </a:r>
            <a:r>
              <a:rPr lang="pl-PL" sz="1200" dirty="0"/>
              <a:t>: Jedno- i wielowymiarowe, na przykład </a:t>
            </a:r>
            <a:r>
              <a:rPr lang="pl-PL" sz="1050" b="1" dirty="0" err="1">
                <a:solidFill>
                  <a:schemeClr val="tx1">
                    <a:lumMod val="75000"/>
                  </a:schemeClr>
                </a:solidFill>
                <a:latin typeface="Courier New" panose="02070309020205020404" pitchFamily="49" charset="0"/>
              </a:rPr>
              <a:t>int</a:t>
            </a:r>
            <a:r>
              <a:rPr lang="pl-PL" sz="1050" b="1" dirty="0">
                <a:solidFill>
                  <a:schemeClr val="tx1">
                    <a:lumMod val="75000"/>
                  </a:schemeClr>
                </a:solidFill>
                <a:latin typeface="Courier New" panose="02070309020205020404" pitchFamily="49" charset="0"/>
              </a:rPr>
              <a:t> [] i </a:t>
            </a:r>
            <a:r>
              <a:rPr lang="pl-PL" sz="1050" b="1" dirty="0" err="1">
                <a:solidFill>
                  <a:schemeClr val="tx1">
                    <a:lumMod val="75000"/>
                  </a:schemeClr>
                </a:solidFill>
                <a:latin typeface="Courier New" panose="02070309020205020404" pitchFamily="49" charset="0"/>
              </a:rPr>
              <a:t>int</a:t>
            </a:r>
            <a:r>
              <a:rPr lang="pl-PL" sz="1050" b="1" dirty="0">
                <a:solidFill>
                  <a:schemeClr val="tx1">
                    <a:lumMod val="75000"/>
                  </a:schemeClr>
                </a:solidFill>
                <a:latin typeface="Courier New" panose="02070309020205020404" pitchFamily="49" charset="0"/>
              </a:rPr>
              <a:t> [,]</a:t>
            </a:r>
          </a:p>
          <a:p>
            <a:pPr lvl="2">
              <a:lnSpc>
                <a:spcPct val="80000"/>
              </a:lnSpc>
            </a:pPr>
            <a:r>
              <a:rPr lang="pl-PL" sz="1200" b="1" dirty="0"/>
              <a:t>Delegacje</a:t>
            </a:r>
            <a:r>
              <a:rPr lang="pl-PL" sz="1200" dirty="0"/>
              <a:t>: Definiowane przez użytkownika, np. </a:t>
            </a:r>
            <a:r>
              <a:rPr lang="pl-PL" sz="1050" b="1" dirty="0" err="1">
                <a:solidFill>
                  <a:schemeClr val="tx1">
                    <a:lumMod val="75000"/>
                  </a:schemeClr>
                </a:solidFill>
                <a:latin typeface="Courier New" panose="02070309020205020404" pitchFamily="49" charset="0"/>
              </a:rPr>
              <a:t>delegate</a:t>
            </a:r>
            <a:r>
              <a:rPr lang="pl-PL" sz="1050" b="1" dirty="0">
                <a:solidFill>
                  <a:schemeClr val="tx1">
                    <a:lumMod val="75000"/>
                  </a:schemeClr>
                </a:solidFill>
                <a:latin typeface="Courier New" panose="02070309020205020404" pitchFamily="49" charset="0"/>
              </a:rPr>
              <a:t> </a:t>
            </a:r>
            <a:r>
              <a:rPr lang="pl-PL" sz="1050" b="1" dirty="0" err="1">
                <a:solidFill>
                  <a:schemeClr val="tx1">
                    <a:lumMod val="75000"/>
                  </a:schemeClr>
                </a:solidFill>
                <a:latin typeface="Courier New" panose="02070309020205020404" pitchFamily="49" charset="0"/>
              </a:rPr>
              <a:t>int</a:t>
            </a:r>
            <a:r>
              <a:rPr lang="pl-PL" sz="1050" b="1" dirty="0">
                <a:solidFill>
                  <a:schemeClr val="tx1">
                    <a:lumMod val="75000"/>
                  </a:schemeClr>
                </a:solidFill>
                <a:latin typeface="Courier New" panose="02070309020205020404" pitchFamily="49" charset="0"/>
              </a:rPr>
              <a:t> D (...)</a:t>
            </a:r>
          </a:p>
        </p:txBody>
      </p:sp>
    </p:spTree>
    <p:extLst>
      <p:ext uri="{BB962C8B-B14F-4D97-AF65-F5344CB8AC3E}">
        <p14:creationId xmlns:p14="http://schemas.microsoft.com/office/powerpoint/2010/main" val="2354826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3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73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3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3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73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73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73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739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739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7395">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7395">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7395">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7395">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7395">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7395">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7395">
                                            <p:txEl>
                                              <p:pRg st="17" end="1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739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ytuł 8"/>
          <p:cNvSpPr>
            <a:spLocks noGrp="1"/>
          </p:cNvSpPr>
          <p:nvPr>
            <p:ph type="ctrTitle"/>
          </p:nvPr>
        </p:nvSpPr>
        <p:spPr/>
        <p:txBody>
          <a:bodyPr/>
          <a:lstStyle/>
          <a:p>
            <a:r>
              <a:rPr lang="pl-PL" dirty="0"/>
              <a:t>DZIĘKUJEMY</a:t>
            </a:r>
            <a:endParaRPr lang="en-GB" dirty="0"/>
          </a:p>
        </p:txBody>
      </p:sp>
      <p:sp>
        <p:nvSpPr>
          <p:cNvPr id="7" name="Podtytuł 6"/>
          <p:cNvSpPr>
            <a:spLocks noGrp="1"/>
          </p:cNvSpPr>
          <p:nvPr>
            <p:ph type="subTitle" idx="1"/>
          </p:nvPr>
        </p:nvSpPr>
        <p:spPr/>
        <p:txBody>
          <a:bodyPr/>
          <a:lstStyle/>
          <a:p>
            <a:r>
              <a:rPr lang="pl-PL" dirty="0"/>
              <a:t>Centrum Szkoleniowe</a:t>
            </a:r>
          </a:p>
          <a:p>
            <a:r>
              <a:rPr lang="pl-PL" dirty="0"/>
              <a:t>ul. Prof. </a:t>
            </a:r>
            <a:r>
              <a:rPr lang="pl-PL" dirty="0" err="1"/>
              <a:t>M.Życzkowskiego</a:t>
            </a:r>
            <a:r>
              <a:rPr lang="pl-PL" dirty="0"/>
              <a:t> 23</a:t>
            </a:r>
          </a:p>
          <a:p>
            <a:r>
              <a:rPr lang="pl-PL" dirty="0"/>
              <a:t>31-864 Kraków </a:t>
            </a:r>
          </a:p>
          <a:p>
            <a:r>
              <a:rPr lang="pl-PL" dirty="0"/>
              <a:t>Tel. +48 (12) 687 78 11</a:t>
            </a:r>
          </a:p>
          <a:p>
            <a:r>
              <a:rPr lang="pl-PL" dirty="0"/>
              <a:t>E-Mail: </a:t>
            </a:r>
            <a:r>
              <a:rPr lang="pl-PL" dirty="0">
                <a:hlinkClick r:id="rId4"/>
              </a:rPr>
              <a:t>mail.szkolenia@comarch.pl</a:t>
            </a:r>
            <a:r>
              <a:rPr lang="pl-PL" dirty="0"/>
              <a:t> </a:t>
            </a:r>
          </a:p>
          <a:p>
            <a:r>
              <a:rPr lang="pl-PL" dirty="0"/>
              <a:t>www.szkolenia.comarch.pl</a:t>
            </a:r>
          </a:p>
          <a:p>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Typy proste C#</a:t>
            </a:r>
          </a:p>
        </p:txBody>
      </p:sp>
      <p:graphicFrame>
        <p:nvGraphicFramePr>
          <p:cNvPr id="4" name="Tabela 3"/>
          <p:cNvGraphicFramePr>
            <a:graphicFrameLocks noGrp="1"/>
          </p:cNvGraphicFramePr>
          <p:nvPr/>
        </p:nvGraphicFramePr>
        <p:xfrm>
          <a:off x="935026" y="894110"/>
          <a:ext cx="7139882" cy="3706076"/>
        </p:xfrm>
        <a:graphic>
          <a:graphicData uri="http://schemas.openxmlformats.org/drawingml/2006/table">
            <a:tbl>
              <a:tblPr firstRow="1" firstCol="1" bandRow="1">
                <a:tableStyleId>{5C22544A-7EE6-4342-B048-85BDC9FD1C3A}</a:tableStyleId>
              </a:tblPr>
              <a:tblGrid>
                <a:gridCol w="1158834">
                  <a:extLst>
                    <a:ext uri="{9D8B030D-6E8A-4147-A177-3AD203B41FA5}">
                      <a16:colId xmlns:a16="http://schemas.microsoft.com/office/drawing/2014/main" val="20000"/>
                    </a:ext>
                  </a:extLst>
                </a:gridCol>
                <a:gridCol w="1198276">
                  <a:extLst>
                    <a:ext uri="{9D8B030D-6E8A-4147-A177-3AD203B41FA5}">
                      <a16:colId xmlns:a16="http://schemas.microsoft.com/office/drawing/2014/main" val="20001"/>
                    </a:ext>
                  </a:extLst>
                </a:gridCol>
                <a:gridCol w="1600205">
                  <a:extLst>
                    <a:ext uri="{9D8B030D-6E8A-4147-A177-3AD203B41FA5}">
                      <a16:colId xmlns:a16="http://schemas.microsoft.com/office/drawing/2014/main" val="20002"/>
                    </a:ext>
                  </a:extLst>
                </a:gridCol>
                <a:gridCol w="2263200">
                  <a:extLst>
                    <a:ext uri="{9D8B030D-6E8A-4147-A177-3AD203B41FA5}">
                      <a16:colId xmlns:a16="http://schemas.microsoft.com/office/drawing/2014/main" val="20003"/>
                    </a:ext>
                  </a:extLst>
                </a:gridCol>
                <a:gridCol w="919367">
                  <a:extLst>
                    <a:ext uri="{9D8B030D-6E8A-4147-A177-3AD203B41FA5}">
                      <a16:colId xmlns:a16="http://schemas.microsoft.com/office/drawing/2014/main" val="20004"/>
                    </a:ext>
                  </a:extLst>
                </a:gridCol>
              </a:tblGrid>
              <a:tr h="393296">
                <a:tc>
                  <a:txBody>
                    <a:bodyPr/>
                    <a:lstStyle/>
                    <a:p>
                      <a:pPr marL="63500">
                        <a:lnSpc>
                          <a:spcPct val="107000"/>
                        </a:lnSpc>
                        <a:spcAft>
                          <a:spcPts val="0"/>
                        </a:spcAft>
                      </a:pPr>
                      <a:r>
                        <a:rPr lang="pl-PL" sz="800">
                          <a:effectLst/>
                        </a:rPr>
                        <a:t>Nazwa typu (słowo kluczowe, alias klasy)</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marR="90805">
                        <a:lnSpc>
                          <a:spcPct val="107000"/>
                        </a:lnSpc>
                        <a:spcAft>
                          <a:spcPts val="0"/>
                        </a:spcAft>
                      </a:pPr>
                      <a:r>
                        <a:rPr lang="pl-PL" sz="800">
                          <a:effectLst/>
                        </a:rPr>
                        <a:t>Klasa z obszaru nazw System</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71120">
                        <a:lnSpc>
                          <a:spcPct val="107000"/>
                        </a:lnSpc>
                        <a:spcAft>
                          <a:spcPts val="0"/>
                        </a:spcAft>
                      </a:pPr>
                      <a:r>
                        <a:rPr lang="pl-PL" sz="800">
                          <a:effectLst/>
                        </a:rPr>
                        <a:t>Liczba zajmowanych bitów</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Możliwe wartości (zakres)</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Domyślna wartość</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0"/>
                  </a:ext>
                </a:extLst>
              </a:tr>
              <a:tr h="119089">
                <a:tc>
                  <a:txBody>
                    <a:bodyPr/>
                    <a:lstStyle/>
                    <a:p>
                      <a:pPr marL="63500">
                        <a:lnSpc>
                          <a:spcPct val="107000"/>
                        </a:lnSpc>
                        <a:spcAft>
                          <a:spcPts val="0"/>
                        </a:spcAft>
                      </a:pPr>
                      <a:r>
                        <a:rPr lang="pl-PL" sz="800">
                          <a:effectLst/>
                        </a:rPr>
                        <a:t>bool</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Boolean</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1 bajt = 8 bitów</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true, false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false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extLst>
                  <a:ext uri="{0D108BD9-81ED-4DB2-BD59-A6C34878D82A}">
                    <a16:rowId xmlns:a16="http://schemas.microsoft.com/office/drawing/2014/main" val="10001"/>
                  </a:ext>
                </a:extLst>
              </a:tr>
              <a:tr h="119089">
                <a:tc>
                  <a:txBody>
                    <a:bodyPr/>
                    <a:lstStyle/>
                    <a:p>
                      <a:pPr marL="63500">
                        <a:lnSpc>
                          <a:spcPct val="107000"/>
                        </a:lnSpc>
                        <a:spcAft>
                          <a:spcPts val="0"/>
                        </a:spcAft>
                      </a:pPr>
                      <a:r>
                        <a:rPr lang="pl-PL" sz="800">
                          <a:effectLst/>
                        </a:rPr>
                        <a:t>sbyte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SByte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8 bitów ze znakiem</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od –128 do 127</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extLst>
                  <a:ext uri="{0D108BD9-81ED-4DB2-BD59-A6C34878D82A}">
                    <a16:rowId xmlns:a16="http://schemas.microsoft.com/office/drawing/2014/main" val="10002"/>
                  </a:ext>
                </a:extLst>
              </a:tr>
              <a:tr h="119089">
                <a:tc>
                  <a:txBody>
                    <a:bodyPr/>
                    <a:lstStyle/>
                    <a:p>
                      <a:pPr marL="63500">
                        <a:lnSpc>
                          <a:spcPct val="107000"/>
                        </a:lnSpc>
                        <a:spcAft>
                          <a:spcPts val="0"/>
                        </a:spcAft>
                      </a:pPr>
                      <a:r>
                        <a:rPr lang="pl-PL" sz="800">
                          <a:effectLst/>
                        </a:rPr>
                        <a:t>byte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Byte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8 bitów bez znaku</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od 0 do 255</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dirty="0">
                          <a:effectLst/>
                        </a:rPr>
                        <a:t>0</a:t>
                      </a:r>
                      <a:endParaRPr lang="pl-PL" sz="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extLst>
                  <a:ext uri="{0D108BD9-81ED-4DB2-BD59-A6C34878D82A}">
                    <a16:rowId xmlns:a16="http://schemas.microsoft.com/office/drawing/2014/main" val="10003"/>
                  </a:ext>
                </a:extLst>
              </a:tr>
              <a:tr h="210491">
                <a:tc>
                  <a:txBody>
                    <a:bodyPr/>
                    <a:lstStyle/>
                    <a:p>
                      <a:pPr marL="63500">
                        <a:lnSpc>
                          <a:spcPct val="107000"/>
                        </a:lnSpc>
                        <a:spcAft>
                          <a:spcPts val="0"/>
                        </a:spcAft>
                      </a:pPr>
                      <a:r>
                        <a:rPr lang="pl-PL" sz="800">
                          <a:effectLst/>
                        </a:rPr>
                        <a:t>short</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Int16</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91440">
                        <a:lnSpc>
                          <a:spcPct val="107000"/>
                        </a:lnSpc>
                        <a:spcAft>
                          <a:spcPts val="0"/>
                        </a:spcAft>
                      </a:pPr>
                      <a:r>
                        <a:rPr lang="pl-PL" sz="800">
                          <a:effectLst/>
                        </a:rPr>
                        <a:t>2 bajty = 16 bitów ze znakiem</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od –32 768 do 32 767</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4"/>
                  </a:ext>
                </a:extLst>
              </a:tr>
              <a:tr h="210491">
                <a:tc>
                  <a:txBody>
                    <a:bodyPr/>
                    <a:lstStyle/>
                    <a:p>
                      <a:pPr marL="63500">
                        <a:lnSpc>
                          <a:spcPct val="107000"/>
                        </a:lnSpc>
                        <a:spcAft>
                          <a:spcPts val="0"/>
                        </a:spcAft>
                      </a:pPr>
                      <a:r>
                        <a:rPr lang="pl-PL" sz="800">
                          <a:effectLst/>
                        </a:rPr>
                        <a:t>int</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Int32</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174625">
                        <a:lnSpc>
                          <a:spcPct val="107000"/>
                        </a:lnSpc>
                        <a:spcAft>
                          <a:spcPts val="0"/>
                        </a:spcAft>
                      </a:pPr>
                      <a:r>
                        <a:rPr lang="pl-PL" sz="800">
                          <a:effectLst/>
                        </a:rPr>
                        <a:t>4 bajty = 32 bity ze znakiem</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marR="425450">
                        <a:lnSpc>
                          <a:spcPct val="107000"/>
                        </a:lnSpc>
                        <a:spcAft>
                          <a:spcPts val="0"/>
                        </a:spcAft>
                      </a:pPr>
                      <a:r>
                        <a:rPr lang="pl-PL" sz="800">
                          <a:effectLst/>
                        </a:rPr>
                        <a:t>od –2 147 483 648 do 2 147 483 647</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5"/>
                  </a:ext>
                </a:extLst>
              </a:tr>
              <a:tr h="210491">
                <a:tc>
                  <a:txBody>
                    <a:bodyPr/>
                    <a:lstStyle/>
                    <a:p>
                      <a:pPr marL="63500">
                        <a:lnSpc>
                          <a:spcPct val="107000"/>
                        </a:lnSpc>
                        <a:spcAft>
                          <a:spcPts val="0"/>
                        </a:spcAft>
                      </a:pPr>
                      <a:r>
                        <a:rPr lang="pl-PL" sz="800">
                          <a:effectLst/>
                        </a:rPr>
                        <a:t>long</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Int64</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92710">
                        <a:lnSpc>
                          <a:spcPct val="107000"/>
                        </a:lnSpc>
                        <a:spcAft>
                          <a:spcPts val="0"/>
                        </a:spcAft>
                      </a:pPr>
                      <a:r>
                        <a:rPr lang="pl-PL" sz="800">
                          <a:effectLst/>
                        </a:rPr>
                        <a:t>8 bajtów = 64 bity ze znakiem</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od –9 223 372 036 854 775 808 do 9 223 372 036 854 775 807</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0L</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6"/>
                  </a:ext>
                </a:extLst>
              </a:tr>
              <a:tr h="210491">
                <a:tc>
                  <a:txBody>
                    <a:bodyPr/>
                    <a:lstStyle/>
                    <a:p>
                      <a:pPr marL="63500">
                        <a:lnSpc>
                          <a:spcPct val="107000"/>
                        </a:lnSpc>
                        <a:spcAft>
                          <a:spcPts val="0"/>
                        </a:spcAft>
                      </a:pPr>
                      <a:r>
                        <a:rPr lang="pl-PL" sz="800">
                          <a:effectLst/>
                        </a:rPr>
                        <a:t>ushort</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UInt16</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34290">
                        <a:lnSpc>
                          <a:spcPct val="107000"/>
                        </a:lnSpc>
                        <a:spcAft>
                          <a:spcPts val="0"/>
                        </a:spcAft>
                      </a:pPr>
                      <a:r>
                        <a:rPr lang="pl-PL" sz="800">
                          <a:effectLst/>
                        </a:rPr>
                        <a:t>2 bajty = 16 bitów bez znaku</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maks. 65 535</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7"/>
                  </a:ext>
                </a:extLst>
              </a:tr>
              <a:tr h="210491">
                <a:tc>
                  <a:txBody>
                    <a:bodyPr/>
                    <a:lstStyle/>
                    <a:p>
                      <a:pPr marL="63500">
                        <a:lnSpc>
                          <a:spcPct val="107000"/>
                        </a:lnSpc>
                        <a:spcAft>
                          <a:spcPts val="0"/>
                        </a:spcAft>
                      </a:pPr>
                      <a:r>
                        <a:rPr lang="pl-PL" sz="800">
                          <a:effectLst/>
                        </a:rPr>
                        <a:t>uint</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UInt32</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117475">
                        <a:lnSpc>
                          <a:spcPct val="107000"/>
                        </a:lnSpc>
                        <a:spcAft>
                          <a:spcPts val="0"/>
                        </a:spcAft>
                      </a:pPr>
                      <a:r>
                        <a:rPr lang="pl-PL" sz="800">
                          <a:effectLst/>
                        </a:rPr>
                        <a:t>4 bajty = 32 bity bez znaku</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maks. 4 294 967 295</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8"/>
                  </a:ext>
                </a:extLst>
              </a:tr>
              <a:tr h="210491">
                <a:tc>
                  <a:txBody>
                    <a:bodyPr/>
                    <a:lstStyle/>
                    <a:p>
                      <a:pPr marL="63500">
                        <a:lnSpc>
                          <a:spcPct val="107000"/>
                        </a:lnSpc>
                        <a:spcAft>
                          <a:spcPts val="0"/>
                        </a:spcAft>
                      </a:pPr>
                      <a:r>
                        <a:rPr lang="pl-PL" sz="800">
                          <a:effectLst/>
                        </a:rPr>
                        <a:t>ulong</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UInt64</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34925">
                        <a:lnSpc>
                          <a:spcPct val="107000"/>
                        </a:lnSpc>
                        <a:spcAft>
                          <a:spcPts val="0"/>
                        </a:spcAft>
                      </a:pPr>
                      <a:r>
                        <a:rPr lang="pl-PL" sz="800">
                          <a:effectLst/>
                        </a:rPr>
                        <a:t>8 bajtów = 64 bity bez znaku</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maks.</a:t>
                      </a:r>
                    </a:p>
                    <a:p>
                      <a:pPr>
                        <a:lnSpc>
                          <a:spcPct val="107000"/>
                        </a:lnSpc>
                        <a:spcAft>
                          <a:spcPts val="0"/>
                        </a:spcAft>
                      </a:pPr>
                      <a:r>
                        <a:rPr lang="pl-PL" sz="800">
                          <a:effectLst/>
                        </a:rPr>
                        <a:t>18 446 744 073 709 551 615</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0L</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09"/>
                  </a:ext>
                </a:extLst>
              </a:tr>
              <a:tr h="210491">
                <a:tc>
                  <a:txBody>
                    <a:bodyPr/>
                    <a:lstStyle/>
                    <a:p>
                      <a:pPr marL="63500">
                        <a:lnSpc>
                          <a:spcPct val="107000"/>
                        </a:lnSpc>
                        <a:spcAft>
                          <a:spcPts val="0"/>
                        </a:spcAft>
                      </a:pPr>
                      <a:r>
                        <a:rPr lang="pl-PL" sz="800">
                          <a:effectLst/>
                        </a:rPr>
                        <a:t>char</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Char</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2 bajty = 16 bitów</a:t>
                      </a:r>
                    </a:p>
                    <a:p>
                      <a:pPr>
                        <a:lnSpc>
                          <a:spcPct val="107000"/>
                        </a:lnSpc>
                        <a:spcAft>
                          <a:spcPts val="0"/>
                        </a:spcAft>
                      </a:pPr>
                      <a:r>
                        <a:rPr lang="pl-PL" sz="800">
                          <a:effectLst/>
                        </a:rPr>
                        <a:t>(zob. komentarz)</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marR="139065">
                        <a:lnSpc>
                          <a:spcPct val="107000"/>
                        </a:lnSpc>
                        <a:spcAft>
                          <a:spcPts val="0"/>
                        </a:spcAft>
                      </a:pPr>
                      <a:r>
                        <a:rPr lang="pl-PL" sz="800">
                          <a:effectLst/>
                        </a:rPr>
                        <a:t>Znaki Unicode od U+0000 do U+FFFF (od 0 do 65 535)</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10"/>
                  </a:ext>
                </a:extLst>
              </a:tr>
              <a:tr h="474890">
                <a:tc>
                  <a:txBody>
                    <a:bodyPr/>
                    <a:lstStyle/>
                    <a:p>
                      <a:pPr marL="63500">
                        <a:lnSpc>
                          <a:spcPct val="107000"/>
                        </a:lnSpc>
                        <a:spcAft>
                          <a:spcPts val="0"/>
                        </a:spcAft>
                      </a:pPr>
                      <a:r>
                        <a:rPr lang="pl-PL" sz="800">
                          <a:effectLst/>
                        </a:rPr>
                        <a:t>float</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Single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4 bajty (zapis zmiennoprzecinkowy)</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63500">
                        <a:lnSpc>
                          <a:spcPct val="97000"/>
                        </a:lnSpc>
                        <a:spcAft>
                          <a:spcPts val="200"/>
                        </a:spcAft>
                      </a:pPr>
                      <a:r>
                        <a:rPr lang="pl-PL" sz="800">
                          <a:effectLst/>
                        </a:rPr>
                        <a:t>Wartość może być dodatnia lub ujemna; najmniejsza bezwzględna wartość to</a:t>
                      </a:r>
                    </a:p>
                    <a:p>
                      <a:pPr>
                        <a:lnSpc>
                          <a:spcPct val="107000"/>
                        </a:lnSpc>
                        <a:spcAft>
                          <a:spcPts val="0"/>
                        </a:spcAft>
                      </a:pPr>
                      <a:r>
                        <a:rPr lang="pl-PL" sz="800">
                          <a:effectLst/>
                        </a:rPr>
                        <a:t>1,4*10</a:t>
                      </a:r>
                      <a:r>
                        <a:rPr lang="pl-PL" sz="800" baseline="30000">
                          <a:effectLst/>
                        </a:rPr>
                        <a:t>–45</a:t>
                      </a:r>
                      <a:r>
                        <a:rPr lang="pl-PL" sz="800">
                          <a:effectLst/>
                        </a:rPr>
                        <a:t>, największa to ok. 3,403*10</a:t>
                      </a:r>
                      <a:r>
                        <a:rPr lang="pl-PL" sz="800" baseline="30000">
                          <a:effectLst/>
                        </a:rPr>
                        <a:t>38</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0.0F</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11"/>
                  </a:ext>
                </a:extLst>
              </a:tr>
              <a:tr h="301893">
                <a:tc>
                  <a:txBody>
                    <a:bodyPr/>
                    <a:lstStyle/>
                    <a:p>
                      <a:pPr marL="63500">
                        <a:lnSpc>
                          <a:spcPct val="107000"/>
                        </a:lnSpc>
                        <a:spcAft>
                          <a:spcPts val="0"/>
                        </a:spcAft>
                      </a:pPr>
                      <a:r>
                        <a:rPr lang="pl-PL" sz="800">
                          <a:effectLst/>
                        </a:rPr>
                        <a:t>double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Double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8 bajtów (zapis zmiennoprzecinkowy)</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Najmniejsza wartość to 4,9*10</a:t>
                      </a:r>
                      <a:r>
                        <a:rPr lang="pl-PL" sz="800" baseline="30000">
                          <a:effectLst/>
                        </a:rPr>
                        <a:t>–324</a:t>
                      </a:r>
                      <a:r>
                        <a:rPr lang="pl-PL" sz="800">
                          <a:effectLst/>
                        </a:rPr>
                        <a:t>, największa to ok. 1,798*10</a:t>
                      </a:r>
                      <a:r>
                        <a:rPr lang="pl-PL" sz="800" baseline="30000">
                          <a:effectLst/>
                        </a:rPr>
                        <a:t>308</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0.0D</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12"/>
                  </a:ext>
                </a:extLst>
              </a:tr>
              <a:tr h="393296">
                <a:tc>
                  <a:txBody>
                    <a:bodyPr/>
                    <a:lstStyle/>
                    <a:p>
                      <a:pPr marL="63500">
                        <a:lnSpc>
                          <a:spcPct val="107000"/>
                        </a:lnSpc>
                        <a:spcAft>
                          <a:spcPts val="0"/>
                        </a:spcAft>
                      </a:pPr>
                      <a:r>
                        <a:rPr lang="pl-PL" sz="800">
                          <a:effectLst/>
                        </a:rPr>
                        <a:t>decimal</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a:effectLst/>
                        </a:rPr>
                        <a:t>Decimal</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marR="81915" algn="just">
                        <a:lnSpc>
                          <a:spcPct val="107000"/>
                        </a:lnSpc>
                        <a:spcAft>
                          <a:spcPts val="0"/>
                        </a:spcAft>
                      </a:pPr>
                      <a:r>
                        <a:rPr lang="pl-PL" sz="800">
                          <a:effectLst/>
                        </a:rPr>
                        <a:t>16 bajtów (większa precyzja, ale mniejszy zakres niż double)</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tc>
                <a:tc>
                  <a:txBody>
                    <a:bodyPr/>
                    <a:lstStyle/>
                    <a:p>
                      <a:pPr>
                        <a:lnSpc>
                          <a:spcPct val="107000"/>
                        </a:lnSpc>
                        <a:spcAft>
                          <a:spcPts val="0"/>
                        </a:spcAft>
                      </a:pPr>
                      <a:r>
                        <a:rPr lang="pl-PL" sz="800">
                          <a:effectLst/>
                        </a:rPr>
                        <a:t>Najmniejsza wartość to 10</a:t>
                      </a:r>
                      <a:r>
                        <a:rPr lang="pl-PL" sz="800" baseline="30000">
                          <a:effectLst/>
                        </a:rPr>
                        <a:t>–28</a:t>
                      </a:r>
                      <a:r>
                        <a:rPr lang="pl-PL" sz="800">
                          <a:effectLst/>
                        </a:rPr>
                        <a:t>, największa to 7,9*10</a:t>
                      </a:r>
                      <a:r>
                        <a:rPr lang="pl-PL" sz="800" baseline="30000">
                          <a:effectLst/>
                        </a:rPr>
                        <a:t>28</a:t>
                      </a:r>
                      <a:endParaRPr lang="pl-PL" sz="80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tc>
                  <a:txBody>
                    <a:bodyPr/>
                    <a:lstStyle/>
                    <a:p>
                      <a:pPr>
                        <a:lnSpc>
                          <a:spcPct val="107000"/>
                        </a:lnSpc>
                        <a:spcAft>
                          <a:spcPts val="0"/>
                        </a:spcAft>
                      </a:pPr>
                      <a:r>
                        <a:rPr lang="pl-PL" sz="800" dirty="0">
                          <a:effectLst/>
                        </a:rPr>
                        <a:t>0.0M</a:t>
                      </a:r>
                      <a:endParaRPr lang="pl-PL" sz="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29268" marT="27686"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21111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Centrum Szkoleniowe Comarch</a:t>
            </a:r>
            <a:endParaRPr lang="en-US" dirty="0"/>
          </a:p>
        </p:txBody>
      </p:sp>
    </p:spTree>
    <p:extLst>
      <p:ext uri="{BB962C8B-B14F-4D97-AF65-F5344CB8AC3E}">
        <p14:creationId xmlns:p14="http://schemas.microsoft.com/office/powerpoint/2010/main" val="38368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ECE2AD-1B11-4669-8AFA-22DA079BB9EF}"/>
              </a:ext>
            </a:extLst>
          </p:cNvPr>
          <p:cNvSpPr>
            <a:spLocks noGrp="1"/>
          </p:cNvSpPr>
          <p:nvPr>
            <p:ph type="title"/>
          </p:nvPr>
        </p:nvSpPr>
        <p:spPr/>
        <p:txBody>
          <a:bodyPr/>
          <a:lstStyle/>
          <a:p>
            <a:r>
              <a:rPr lang="pl-PL" dirty="0"/>
              <a:t>Testowanie różnych typów aplikacji</a:t>
            </a:r>
          </a:p>
        </p:txBody>
      </p:sp>
      <p:sp>
        <p:nvSpPr>
          <p:cNvPr id="5" name="pole tekstowe 4">
            <a:extLst>
              <a:ext uri="{FF2B5EF4-FFF2-40B4-BE49-F238E27FC236}">
                <a16:creationId xmlns:a16="http://schemas.microsoft.com/office/drawing/2014/main" id="{0CFE90EB-4C8E-45EF-B1B6-5F14A23659C0}"/>
              </a:ext>
            </a:extLst>
          </p:cNvPr>
          <p:cNvSpPr txBox="1"/>
          <p:nvPr/>
        </p:nvSpPr>
        <p:spPr>
          <a:xfrm>
            <a:off x="1735282" y="2130136"/>
            <a:ext cx="5555673" cy="1520537"/>
          </a:xfrm>
          <a:prstGeom prst="rect">
            <a:avLst/>
          </a:prstGeom>
        </p:spPr>
        <p:style>
          <a:lnRef idx="3">
            <a:schemeClr val="lt1"/>
          </a:lnRef>
          <a:fillRef idx="1">
            <a:schemeClr val="accent2"/>
          </a:fillRef>
          <a:effectRef idx="1">
            <a:schemeClr val="accent2"/>
          </a:effectRef>
          <a:fontRef idx="minor">
            <a:schemeClr val="lt1"/>
          </a:fontRef>
        </p:style>
        <p:txBody>
          <a:bodyPr vert="horz" wrap="square" lIns="91440" tIns="45720" rIns="91440" bIns="45720" rtlCol="0" anchor="ctr">
            <a:normAutofit/>
          </a:bodyPr>
          <a:lstStyle/>
          <a:p>
            <a:pPr algn="ctr"/>
            <a:r>
              <a:rPr lang="pl-PL" sz="4000" dirty="0"/>
              <a:t>Testowanie aplikacji</a:t>
            </a:r>
          </a:p>
        </p:txBody>
      </p:sp>
    </p:spTree>
    <p:extLst>
      <p:ext uri="{BB962C8B-B14F-4D97-AF65-F5344CB8AC3E}">
        <p14:creationId xmlns:p14="http://schemas.microsoft.com/office/powerpoint/2010/main" val="3006421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81FF5B-CCCF-4569-B143-EF101886C2F5}"/>
              </a:ext>
            </a:extLst>
          </p:cNvPr>
          <p:cNvSpPr>
            <a:spLocks noGrp="1"/>
          </p:cNvSpPr>
          <p:nvPr>
            <p:ph type="body" sz="quarter" idx="27"/>
          </p:nvPr>
        </p:nvSpPr>
        <p:spPr/>
        <p:txBody>
          <a:bodyPr/>
          <a:lstStyle/>
          <a:p>
            <a:r>
              <a:rPr lang="pl-PL" dirty="0"/>
              <a:t>Testowanie na poziomie wybranego języka/języków w których napisana jest aplikacja</a:t>
            </a:r>
          </a:p>
          <a:p>
            <a:r>
              <a:rPr lang="pl-PL" dirty="0"/>
              <a:t>Testy jednostkowe</a:t>
            </a:r>
          </a:p>
          <a:p>
            <a:r>
              <a:rPr lang="pl-PL" dirty="0"/>
              <a:t>Testy zautomatyzowane</a:t>
            </a:r>
          </a:p>
          <a:p>
            <a:r>
              <a:rPr lang="pl-PL" dirty="0"/>
              <a:t>Testy przypadków użycia</a:t>
            </a:r>
          </a:p>
          <a:p>
            <a:r>
              <a:rPr lang="pl-PL" dirty="0"/>
              <a:t>Testy akceptacyjne</a:t>
            </a:r>
          </a:p>
          <a:p>
            <a:r>
              <a:rPr lang="pl-PL" dirty="0"/>
              <a:t>Testy Integracyjne</a:t>
            </a:r>
          </a:p>
          <a:p>
            <a:r>
              <a:rPr lang="pl-PL" dirty="0"/>
              <a:t>Badanie przypadków testowych</a:t>
            </a:r>
          </a:p>
          <a:p>
            <a:r>
              <a:rPr lang="pl-PL" dirty="0"/>
              <a:t>…. Często nietypowe podejście, zależne od architektury aplikacji i środowiska jej uruchamiania</a:t>
            </a:r>
          </a:p>
          <a:p>
            <a:endParaRPr lang="pl-PL" dirty="0"/>
          </a:p>
        </p:txBody>
      </p:sp>
      <p:sp>
        <p:nvSpPr>
          <p:cNvPr id="3" name="Tytuł 2">
            <a:extLst>
              <a:ext uri="{FF2B5EF4-FFF2-40B4-BE49-F238E27FC236}">
                <a16:creationId xmlns:a16="http://schemas.microsoft.com/office/drawing/2014/main" id="{3B203359-CEF7-4D3A-9D9D-908E24C06323}"/>
              </a:ext>
            </a:extLst>
          </p:cNvPr>
          <p:cNvSpPr>
            <a:spLocks noGrp="1"/>
          </p:cNvSpPr>
          <p:nvPr>
            <p:ph type="title"/>
          </p:nvPr>
        </p:nvSpPr>
        <p:spPr/>
        <p:txBody>
          <a:bodyPr/>
          <a:lstStyle/>
          <a:p>
            <a:r>
              <a:rPr lang="pl-PL" dirty="0"/>
              <a:t>APLIKACJE DESKTOP i HYBRYDOWE</a:t>
            </a:r>
          </a:p>
        </p:txBody>
      </p:sp>
    </p:spTree>
    <p:extLst>
      <p:ext uri="{BB962C8B-B14F-4D97-AF65-F5344CB8AC3E}">
        <p14:creationId xmlns:p14="http://schemas.microsoft.com/office/powerpoint/2010/main" val="373888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1942271"/>
            <a:ext cx="2093015" cy="2093015"/>
          </a:xfrm>
          <a:prstGeom prst="rect">
            <a:avLst/>
          </a:prstGeom>
        </p:spPr>
      </p:pic>
    </p:spTree>
    <p:extLst>
      <p:ext uri="{BB962C8B-B14F-4D97-AF65-F5344CB8AC3E}">
        <p14:creationId xmlns:p14="http://schemas.microsoft.com/office/powerpoint/2010/main" val="3580829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047" y="1959457"/>
            <a:ext cx="1571625" cy="2238375"/>
          </a:xfrm>
          <a:prstGeom prst="rect">
            <a:avLst/>
          </a:prstGeom>
        </p:spPr>
      </p:pic>
    </p:spTree>
    <p:extLst>
      <p:ext uri="{BB962C8B-B14F-4D97-AF65-F5344CB8AC3E}">
        <p14:creationId xmlns:p14="http://schemas.microsoft.com/office/powerpoint/2010/main" val="3638513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91" y="2245829"/>
            <a:ext cx="3955074" cy="2223466"/>
          </a:xfrm>
          <a:prstGeom prst="rect">
            <a:avLst/>
          </a:prstGeom>
        </p:spPr>
      </p:pic>
      <p:sp>
        <p:nvSpPr>
          <p:cNvPr id="5" name="pole tekstowe 4"/>
          <p:cNvSpPr txBox="1"/>
          <p:nvPr/>
        </p:nvSpPr>
        <p:spPr>
          <a:xfrm>
            <a:off x="1572491" y="2438400"/>
            <a:ext cx="2947554" cy="464127"/>
          </a:xfrm>
          <a:prstGeom prst="rect">
            <a:avLst/>
          </a:prstGeom>
        </p:spPr>
        <p:txBody>
          <a:bodyPr vert="horz" wrap="square" lIns="91440" tIns="45720" rIns="91440" bIns="45720" rtlCol="0">
            <a:normAutofit/>
          </a:bodyPr>
          <a:lstStyle/>
          <a:p>
            <a:r>
              <a:rPr lang="pl-PL" dirty="0"/>
              <a:t>ECMA - </a:t>
            </a:r>
            <a:r>
              <a:rPr lang="pl-PL" dirty="0" err="1"/>
              <a:t>ECMAScript</a:t>
            </a:r>
            <a:endParaRPr lang="pl-PL" dirty="0"/>
          </a:p>
        </p:txBody>
      </p:sp>
      <p:sp>
        <p:nvSpPr>
          <p:cNvPr id="6" name="pole tekstowe 5"/>
          <p:cNvSpPr txBox="1"/>
          <p:nvPr/>
        </p:nvSpPr>
        <p:spPr>
          <a:xfrm>
            <a:off x="1052945" y="3403886"/>
            <a:ext cx="1728355" cy="464127"/>
          </a:xfrm>
          <a:prstGeom prst="rect">
            <a:avLst/>
          </a:prstGeom>
        </p:spPr>
        <p:txBody>
          <a:bodyPr vert="horz" wrap="square" lIns="91440" tIns="45720" rIns="91440" bIns="45720" rtlCol="0">
            <a:normAutofit/>
          </a:bodyPr>
          <a:lstStyle/>
          <a:p>
            <a:r>
              <a:rPr lang="pl-PL" dirty="0"/>
              <a:t>JavaScript</a:t>
            </a:r>
          </a:p>
        </p:txBody>
      </p:sp>
      <p:sp>
        <p:nvSpPr>
          <p:cNvPr id="7" name="pole tekstowe 6"/>
          <p:cNvSpPr txBox="1"/>
          <p:nvPr/>
        </p:nvSpPr>
        <p:spPr>
          <a:xfrm>
            <a:off x="2897331" y="3403887"/>
            <a:ext cx="1728355" cy="464127"/>
          </a:xfrm>
          <a:prstGeom prst="rect">
            <a:avLst/>
          </a:prstGeom>
        </p:spPr>
        <p:txBody>
          <a:bodyPr vert="horz" wrap="square" lIns="91440" tIns="45720" rIns="91440" bIns="45720" rtlCol="0">
            <a:normAutofit/>
          </a:bodyPr>
          <a:lstStyle/>
          <a:p>
            <a:r>
              <a:rPr lang="pl-PL" dirty="0" err="1"/>
              <a:t>ActionScript</a:t>
            </a:r>
            <a:endParaRPr lang="pl-PL" dirty="0"/>
          </a:p>
        </p:txBody>
      </p:sp>
      <p:sp>
        <p:nvSpPr>
          <p:cNvPr id="8" name="Strzałka w dół 7"/>
          <p:cNvSpPr/>
          <p:nvPr/>
        </p:nvSpPr>
        <p:spPr>
          <a:xfrm>
            <a:off x="1620982" y="2902527"/>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Strzałka w dół 8"/>
          <p:cNvSpPr/>
          <p:nvPr/>
        </p:nvSpPr>
        <p:spPr>
          <a:xfrm>
            <a:off x="3519055" y="2902526"/>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3082567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BBF1431-0F73-4C48-A950-3FE2F74FF15B}"/>
              </a:ext>
            </a:extLst>
          </p:cNvPr>
          <p:cNvSpPr>
            <a:spLocks noGrp="1"/>
          </p:cNvSpPr>
          <p:nvPr>
            <p:ph type="title"/>
          </p:nvPr>
        </p:nvSpPr>
        <p:spPr/>
        <p:txBody>
          <a:bodyPr/>
          <a:lstStyle/>
          <a:p>
            <a:r>
              <a:rPr lang="pl-PL" dirty="0"/>
              <a:t>APLIKACJE WEBOWE</a:t>
            </a:r>
          </a:p>
        </p:txBody>
      </p:sp>
      <p:sp>
        <p:nvSpPr>
          <p:cNvPr id="5" name="pole tekstowe 4">
            <a:extLst>
              <a:ext uri="{FF2B5EF4-FFF2-40B4-BE49-F238E27FC236}">
                <a16:creationId xmlns:a16="http://schemas.microsoft.com/office/drawing/2014/main" id="{3F146E64-E58F-44BF-B171-8C5BB92602AD}"/>
              </a:ext>
            </a:extLst>
          </p:cNvPr>
          <p:cNvSpPr txBox="1"/>
          <p:nvPr/>
        </p:nvSpPr>
        <p:spPr>
          <a:xfrm>
            <a:off x="270164" y="997293"/>
            <a:ext cx="4572000" cy="369332"/>
          </a:xfrm>
          <a:prstGeom prst="rect">
            <a:avLst/>
          </a:prstGeom>
          <a:noFill/>
        </p:spPr>
        <p:txBody>
          <a:bodyPr wrap="square">
            <a:spAutoFit/>
          </a:bodyPr>
          <a:lstStyle/>
          <a:p>
            <a:r>
              <a:rPr lang="pl-PL" dirty="0"/>
              <a:t>Rozpoczęcie procesu testowego – krok 1</a:t>
            </a:r>
          </a:p>
        </p:txBody>
      </p:sp>
      <p:sp>
        <p:nvSpPr>
          <p:cNvPr id="7" name="pole tekstowe 6">
            <a:extLst>
              <a:ext uri="{FF2B5EF4-FFF2-40B4-BE49-F238E27FC236}">
                <a16:creationId xmlns:a16="http://schemas.microsoft.com/office/drawing/2014/main" id="{1F1D3BB7-912E-4EFC-9229-2CC516915E91}"/>
              </a:ext>
            </a:extLst>
          </p:cNvPr>
          <p:cNvSpPr txBox="1"/>
          <p:nvPr/>
        </p:nvSpPr>
        <p:spPr>
          <a:xfrm>
            <a:off x="152400" y="1562052"/>
            <a:ext cx="8763000" cy="3139321"/>
          </a:xfrm>
          <a:prstGeom prst="rect">
            <a:avLst/>
          </a:prstGeom>
          <a:noFill/>
        </p:spPr>
        <p:txBody>
          <a:bodyPr wrap="square">
            <a:spAutoFit/>
          </a:bodyPr>
          <a:lstStyle/>
          <a:p>
            <a:r>
              <a:rPr lang="pl-PL" dirty="0"/>
              <a:t>Kiedy dana aplikacja webowa jest stworzona - rozpoczynamy proces testowy. Oczywiście zdarzają się sytuacje kiedy testy należy rozpocząć wcześniej </a:t>
            </a:r>
            <a:r>
              <a:rPr lang="pl-PL" dirty="0" err="1"/>
              <a:t>np</a:t>
            </a:r>
            <a:r>
              <a:rPr lang="pl-PL" dirty="0"/>
              <a:t>: w przypadku kiedy przed dodaniem danego modułu chcemy sprawdzić jego działanie –testy modułowe (unit </a:t>
            </a:r>
            <a:r>
              <a:rPr lang="pl-PL" dirty="0" err="1"/>
              <a:t>tests</a:t>
            </a:r>
            <a:r>
              <a:rPr lang="pl-PL" dirty="0"/>
              <a:t>). Jednak w tym konkretnym przypadku stosowane są testy akceptacyjne, czyli testy, których celem nie jest wykrycie błędów, a jedynie uzyskanie formalnego potwierdzenia wykonania oprogramowania o odpowiedniej jakości.</a:t>
            </a:r>
          </a:p>
          <a:p>
            <a:endParaRPr lang="pl-PL" dirty="0"/>
          </a:p>
          <a:p>
            <a:r>
              <a:rPr lang="pl-PL" dirty="0"/>
              <a:t>Mówiąc wprost: sprawdzamy czy dana aplikacja zgadza się z projektem, założeniami, zawiera wszystkie elementy i wygląda dokładnie tak jak chce tego klient.</a:t>
            </a:r>
          </a:p>
        </p:txBody>
      </p:sp>
    </p:spTree>
    <p:extLst>
      <p:ext uri="{BB962C8B-B14F-4D97-AF65-F5344CB8AC3E}">
        <p14:creationId xmlns:p14="http://schemas.microsoft.com/office/powerpoint/2010/main" val="217793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168730A-677C-48EA-9FAA-D58C8C482161}"/>
              </a:ext>
            </a:extLst>
          </p:cNvPr>
          <p:cNvSpPr>
            <a:spLocks noGrp="1"/>
          </p:cNvSpPr>
          <p:nvPr>
            <p:ph type="title"/>
          </p:nvPr>
        </p:nvSpPr>
        <p:spPr/>
        <p:txBody>
          <a:bodyPr>
            <a:normAutofit fontScale="90000"/>
          </a:bodyPr>
          <a:lstStyle/>
          <a:p>
            <a:r>
              <a:rPr lang="pl-PL" dirty="0"/>
              <a:t>Krok 2  - jak strona działa na różnych systemach i przeglądarkach internetowych?</a:t>
            </a:r>
          </a:p>
        </p:txBody>
      </p:sp>
      <p:sp>
        <p:nvSpPr>
          <p:cNvPr id="5" name="pole tekstowe 4">
            <a:extLst>
              <a:ext uri="{FF2B5EF4-FFF2-40B4-BE49-F238E27FC236}">
                <a16:creationId xmlns:a16="http://schemas.microsoft.com/office/drawing/2014/main" id="{8250CA21-C474-4C2E-BEF7-082C94E2CD20}"/>
              </a:ext>
            </a:extLst>
          </p:cNvPr>
          <p:cNvSpPr txBox="1"/>
          <p:nvPr/>
        </p:nvSpPr>
        <p:spPr>
          <a:xfrm>
            <a:off x="415637" y="1137264"/>
            <a:ext cx="8984672" cy="3139321"/>
          </a:xfrm>
          <a:prstGeom prst="rect">
            <a:avLst/>
          </a:prstGeom>
          <a:noFill/>
        </p:spPr>
        <p:txBody>
          <a:bodyPr wrap="square">
            <a:spAutoFit/>
          </a:bodyPr>
          <a:lstStyle/>
          <a:p>
            <a:r>
              <a:rPr lang="pl-PL" b="1" dirty="0"/>
              <a:t>Dla systemu Windows (10, 8.1, 8, 7, Vista, XP) są to odpowiednio:</a:t>
            </a:r>
          </a:p>
          <a:p>
            <a:pPr>
              <a:buFont typeface="Arial" panose="020B0604020202020204" pitchFamily="34" charset="0"/>
              <a:buChar char="•"/>
            </a:pPr>
            <a:r>
              <a:rPr lang="pl-PL" dirty="0"/>
              <a:t>Internet Explorer</a:t>
            </a:r>
          </a:p>
          <a:p>
            <a:pPr>
              <a:buFont typeface="Arial" panose="020B0604020202020204" pitchFamily="34" charset="0"/>
              <a:buChar char="•"/>
            </a:pPr>
            <a:r>
              <a:rPr lang="pl-PL" dirty="0"/>
              <a:t>Edge</a:t>
            </a:r>
          </a:p>
          <a:p>
            <a:pPr>
              <a:buFont typeface="Arial" panose="020B0604020202020204" pitchFamily="34" charset="0"/>
              <a:buChar char="•"/>
            </a:pPr>
            <a:r>
              <a:rPr lang="pl-PL" dirty="0" err="1"/>
              <a:t>Firefox</a:t>
            </a:r>
            <a:endParaRPr lang="pl-PL" dirty="0"/>
          </a:p>
          <a:p>
            <a:pPr>
              <a:buFont typeface="Arial" panose="020B0604020202020204" pitchFamily="34" charset="0"/>
              <a:buChar char="•"/>
            </a:pPr>
            <a:r>
              <a:rPr lang="pl-PL" dirty="0"/>
              <a:t>Opera</a:t>
            </a:r>
          </a:p>
          <a:p>
            <a:pPr>
              <a:buFont typeface="Arial" panose="020B0604020202020204" pitchFamily="34" charset="0"/>
              <a:buChar char="•"/>
            </a:pPr>
            <a:r>
              <a:rPr lang="pl-PL" dirty="0"/>
              <a:t>Chrome</a:t>
            </a:r>
          </a:p>
          <a:p>
            <a:r>
              <a:rPr lang="pl-PL" b="1" dirty="0"/>
              <a:t>Dla systemów </a:t>
            </a:r>
            <a:r>
              <a:rPr lang="pl-PL" b="1" dirty="0" err="1"/>
              <a:t>MacOS</a:t>
            </a:r>
            <a:r>
              <a:rPr lang="pl-PL" b="1" dirty="0"/>
              <a:t> (Sierra, El </a:t>
            </a:r>
            <a:r>
              <a:rPr lang="pl-PL" b="1" dirty="0" err="1"/>
              <a:t>Capitan</a:t>
            </a:r>
            <a:r>
              <a:rPr lang="pl-PL" b="1" dirty="0"/>
              <a:t>):</a:t>
            </a:r>
          </a:p>
          <a:p>
            <a:pPr>
              <a:buFont typeface="Arial" panose="020B0604020202020204" pitchFamily="34" charset="0"/>
              <a:buChar char="•"/>
            </a:pPr>
            <a:r>
              <a:rPr lang="pl-PL" dirty="0"/>
              <a:t>Safari</a:t>
            </a:r>
          </a:p>
          <a:p>
            <a:pPr>
              <a:buFont typeface="Arial" panose="020B0604020202020204" pitchFamily="34" charset="0"/>
              <a:buChar char="•"/>
            </a:pPr>
            <a:r>
              <a:rPr lang="pl-PL" dirty="0"/>
              <a:t>Chrome</a:t>
            </a:r>
          </a:p>
          <a:p>
            <a:pPr>
              <a:buFont typeface="Arial" panose="020B0604020202020204" pitchFamily="34" charset="0"/>
              <a:buChar char="•"/>
            </a:pPr>
            <a:r>
              <a:rPr lang="pl-PL" dirty="0" err="1"/>
              <a:t>Firefox</a:t>
            </a:r>
            <a:endParaRPr lang="pl-PL" dirty="0"/>
          </a:p>
          <a:p>
            <a:pPr>
              <a:buFont typeface="Arial" panose="020B0604020202020204" pitchFamily="34" charset="0"/>
              <a:buChar char="•"/>
            </a:pPr>
            <a:r>
              <a:rPr lang="pl-PL" dirty="0"/>
              <a:t>Opera</a:t>
            </a:r>
          </a:p>
        </p:txBody>
      </p:sp>
    </p:spTree>
    <p:extLst>
      <p:ext uri="{BB962C8B-B14F-4D97-AF65-F5344CB8AC3E}">
        <p14:creationId xmlns:p14="http://schemas.microsoft.com/office/powerpoint/2010/main" val="293568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5C1CD5-3DDB-4355-8E32-DA260BFA49DF}"/>
              </a:ext>
            </a:extLst>
          </p:cNvPr>
          <p:cNvSpPr>
            <a:spLocks noGrp="1"/>
          </p:cNvSpPr>
          <p:nvPr>
            <p:ph type="body" sz="quarter" idx="27"/>
          </p:nvPr>
        </p:nvSpPr>
        <p:spPr>
          <a:xfrm>
            <a:off x="450850" y="1293522"/>
            <a:ext cx="8235950" cy="2630778"/>
          </a:xfrm>
        </p:spPr>
        <p:txBody>
          <a:bodyPr/>
          <a:lstStyle/>
          <a:p>
            <a:r>
              <a:rPr lang="pl-PL" dirty="0"/>
              <a:t>Krok 3 – testy </a:t>
            </a:r>
            <a:r>
              <a:rPr lang="pl-PL" dirty="0" err="1"/>
              <a:t>responsywności</a:t>
            </a:r>
            <a:endParaRPr lang="pl-PL" dirty="0"/>
          </a:p>
          <a:p>
            <a:r>
              <a:rPr lang="pl-PL" dirty="0"/>
              <a:t>Krok 4 – testy wersji mobilnej layoutu</a:t>
            </a:r>
          </a:p>
          <a:p>
            <a:r>
              <a:rPr lang="pl-PL" dirty="0"/>
              <a:t>Krok 5 – testy działania na urządzeniach mobilnych</a:t>
            </a:r>
          </a:p>
          <a:p>
            <a:r>
              <a:rPr lang="pl-PL" dirty="0"/>
              <a:t>Krok 6 – testy połączeń elementów aplikacji, walidacja formularzy</a:t>
            </a:r>
          </a:p>
          <a:p>
            <a:r>
              <a:rPr lang="pl-PL" dirty="0"/>
              <a:t>Krok 7 – SEO i optymalizacja strony</a:t>
            </a:r>
          </a:p>
          <a:p>
            <a:r>
              <a:rPr lang="pl-PL" dirty="0"/>
              <a:t>Krok 8 – Analiza przypadków testowych (scenariusze)</a:t>
            </a:r>
          </a:p>
          <a:p>
            <a:r>
              <a:rPr lang="pl-PL" dirty="0"/>
              <a:t>Krok 9 – </a:t>
            </a:r>
            <a:r>
              <a:rPr lang="pl-PL" dirty="0" err="1"/>
              <a:t>Final</a:t>
            </a:r>
            <a:r>
              <a:rPr lang="pl-PL" dirty="0"/>
              <a:t> - test</a:t>
            </a:r>
          </a:p>
        </p:txBody>
      </p:sp>
      <p:sp>
        <p:nvSpPr>
          <p:cNvPr id="3" name="Tytuł 2">
            <a:extLst>
              <a:ext uri="{FF2B5EF4-FFF2-40B4-BE49-F238E27FC236}">
                <a16:creationId xmlns:a16="http://schemas.microsoft.com/office/drawing/2014/main" id="{15C8EE24-435A-4ADE-BB67-9C58897EFAC0}"/>
              </a:ext>
            </a:extLst>
          </p:cNvPr>
          <p:cNvSpPr>
            <a:spLocks noGrp="1"/>
          </p:cNvSpPr>
          <p:nvPr>
            <p:ph type="title"/>
          </p:nvPr>
        </p:nvSpPr>
        <p:spPr/>
        <p:txBody>
          <a:bodyPr/>
          <a:lstStyle/>
          <a:p>
            <a:r>
              <a:rPr lang="pl-PL" dirty="0"/>
              <a:t>Kolejne kroki….</a:t>
            </a:r>
          </a:p>
        </p:txBody>
      </p:sp>
    </p:spTree>
    <p:extLst>
      <p:ext uri="{BB962C8B-B14F-4D97-AF65-F5344CB8AC3E}">
        <p14:creationId xmlns:p14="http://schemas.microsoft.com/office/powerpoint/2010/main" val="230063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A9C259C-53E7-44C3-B12B-DBBA09219D49}"/>
              </a:ext>
            </a:extLst>
          </p:cNvPr>
          <p:cNvSpPr>
            <a:spLocks noGrp="1"/>
          </p:cNvSpPr>
          <p:nvPr>
            <p:ph type="body" sz="quarter" idx="27"/>
          </p:nvPr>
        </p:nvSpPr>
        <p:spPr>
          <a:xfrm>
            <a:off x="463550" y="1434738"/>
            <a:ext cx="8235950" cy="2274024"/>
          </a:xfrm>
        </p:spPr>
        <p:txBody>
          <a:bodyPr>
            <a:normAutofit fontScale="92500" lnSpcReduction="10000"/>
          </a:bodyPr>
          <a:lstStyle/>
          <a:p>
            <a:pPr marL="0" indent="0">
              <a:buNone/>
            </a:pPr>
            <a:r>
              <a:rPr lang="pl-PL" dirty="0"/>
              <a:t>W procesie tworzenia aplikacji mobilnych, w celu zapewnienia im wysokiej jakości, kluczowy jest dobrze dobrany zespół i stała kontrola jakości, a więc testy. </a:t>
            </a:r>
          </a:p>
          <a:p>
            <a:pPr marL="0" indent="0">
              <a:buNone/>
            </a:pPr>
            <a:r>
              <a:rPr lang="pl-PL" dirty="0"/>
              <a:t>Możliwości i wyzwania w przypadku testów aplikacji mobilnych różnią się nieco od tych w aplikacjach serwerowych czy desktopowych. </a:t>
            </a:r>
          </a:p>
          <a:p>
            <a:pPr marL="0" indent="0">
              <a:buNone/>
            </a:pPr>
            <a:r>
              <a:rPr lang="pl-PL" dirty="0"/>
              <a:t>Sytuację dodatkowo komplikuje olbrzymia liczba modeli urządzeń mobilnych dostępnych na rynku. </a:t>
            </a:r>
          </a:p>
          <a:p>
            <a:pPr marL="0" indent="0">
              <a:buNone/>
            </a:pPr>
            <a:r>
              <a:rPr lang="pl-PL" dirty="0"/>
              <a:t>Poza testami, istotne jest również prowadzenie projektu w myśl filozofii Agile i zwinnych metodyk.</a:t>
            </a:r>
          </a:p>
        </p:txBody>
      </p:sp>
      <p:sp>
        <p:nvSpPr>
          <p:cNvPr id="3" name="Tytuł 2">
            <a:extLst>
              <a:ext uri="{FF2B5EF4-FFF2-40B4-BE49-F238E27FC236}">
                <a16:creationId xmlns:a16="http://schemas.microsoft.com/office/drawing/2014/main" id="{1958BD28-B92F-4378-BCDF-17463977EE04}"/>
              </a:ext>
            </a:extLst>
          </p:cNvPr>
          <p:cNvSpPr>
            <a:spLocks noGrp="1"/>
          </p:cNvSpPr>
          <p:nvPr>
            <p:ph type="title"/>
          </p:nvPr>
        </p:nvSpPr>
        <p:spPr/>
        <p:txBody>
          <a:bodyPr/>
          <a:lstStyle/>
          <a:p>
            <a:r>
              <a:rPr lang="pl-PL" dirty="0"/>
              <a:t>APLIKACJE MOBILNE</a:t>
            </a:r>
          </a:p>
        </p:txBody>
      </p:sp>
    </p:spTree>
    <p:extLst>
      <p:ext uri="{BB962C8B-B14F-4D97-AF65-F5344CB8AC3E}">
        <p14:creationId xmlns:p14="http://schemas.microsoft.com/office/powerpoint/2010/main" val="428942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7DB41E1-BC3D-4646-8711-559D78BE5B39}"/>
              </a:ext>
            </a:extLst>
          </p:cNvPr>
          <p:cNvSpPr>
            <a:spLocks noGrp="1" noChangeArrowheads="1"/>
          </p:cNvSpPr>
          <p:nvPr>
            <p:ph type="ctrTitle"/>
          </p:nvPr>
        </p:nvSpPr>
        <p:spPr>
          <a:xfrm>
            <a:off x="1657350" y="1714500"/>
            <a:ext cx="5829300" cy="857250"/>
          </a:xfrm>
        </p:spPr>
        <p:txBody>
          <a:bodyPr anchor="ctr">
            <a:normAutofit/>
          </a:bodyPr>
          <a:lstStyle/>
          <a:p>
            <a:pPr eaLnBrk="1" hangingPunct="1"/>
            <a:r>
              <a:rPr lang="pl-PL" altLang="pl-PL" sz="3300" dirty="0"/>
              <a:t>Język Java</a:t>
            </a:r>
          </a:p>
        </p:txBody>
      </p:sp>
      <p:sp>
        <p:nvSpPr>
          <p:cNvPr id="2052" name="Podtytuł 1">
            <a:extLst>
              <a:ext uri="{FF2B5EF4-FFF2-40B4-BE49-F238E27FC236}">
                <a16:creationId xmlns:a16="http://schemas.microsoft.com/office/drawing/2014/main" id="{9746D610-6075-49CC-9DFF-DF82D990AF88}"/>
              </a:ext>
            </a:extLst>
          </p:cNvPr>
          <p:cNvSpPr>
            <a:spLocks noGrp="1"/>
          </p:cNvSpPr>
          <p:nvPr>
            <p:ph type="subTitle" idx="1"/>
          </p:nvPr>
        </p:nvSpPr>
        <p:spPr/>
        <p:txBody>
          <a:bodyPr/>
          <a:lstStyle/>
          <a:p>
            <a:endParaRPr lang="pl-PL" altLang="pl-PL"/>
          </a:p>
        </p:txBody>
      </p:sp>
      <p:sp>
        <p:nvSpPr>
          <p:cNvPr id="2" name="Równoległobok 1">
            <a:extLst>
              <a:ext uri="{FF2B5EF4-FFF2-40B4-BE49-F238E27FC236}">
                <a16:creationId xmlns:a16="http://schemas.microsoft.com/office/drawing/2014/main" id="{48B8BCE8-6B0A-42A0-9904-805B06F1161D}"/>
              </a:ext>
            </a:extLst>
          </p:cNvPr>
          <p:cNvSpPr/>
          <p:nvPr/>
        </p:nvSpPr>
        <p:spPr>
          <a:xfrm>
            <a:off x="829668" y="254196"/>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56425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28D80B-3B4A-454D-A675-B87D965FACE0}"/>
              </a:ext>
            </a:extLst>
          </p:cNvPr>
          <p:cNvSpPr>
            <a:spLocks noGrp="1"/>
          </p:cNvSpPr>
          <p:nvPr>
            <p:ph type="title"/>
          </p:nvPr>
        </p:nvSpPr>
        <p:spPr/>
        <p:txBody>
          <a:bodyPr/>
          <a:lstStyle/>
          <a:p>
            <a:r>
              <a:rPr lang="pl-PL" dirty="0"/>
              <a:t>AGENDA</a:t>
            </a:r>
          </a:p>
        </p:txBody>
      </p:sp>
      <p:sp>
        <p:nvSpPr>
          <p:cNvPr id="3" name="Symbol zastępczy tekstu 2">
            <a:extLst>
              <a:ext uri="{FF2B5EF4-FFF2-40B4-BE49-F238E27FC236}">
                <a16:creationId xmlns:a16="http://schemas.microsoft.com/office/drawing/2014/main" id="{B8C51F63-CF46-4F83-9DC2-FD2741D5E355}"/>
              </a:ext>
            </a:extLst>
          </p:cNvPr>
          <p:cNvSpPr>
            <a:spLocks noGrp="1"/>
          </p:cNvSpPr>
          <p:nvPr>
            <p:ph type="body" sz="quarter" idx="12"/>
          </p:nvPr>
        </p:nvSpPr>
        <p:spPr/>
        <p:txBody>
          <a:bodyPr/>
          <a:lstStyle/>
          <a:p>
            <a:endParaRPr lang="pl-PL"/>
          </a:p>
        </p:txBody>
      </p:sp>
      <p:sp>
        <p:nvSpPr>
          <p:cNvPr id="4" name="Symbol zastępczy tekstu 3">
            <a:extLst>
              <a:ext uri="{FF2B5EF4-FFF2-40B4-BE49-F238E27FC236}">
                <a16:creationId xmlns:a16="http://schemas.microsoft.com/office/drawing/2014/main" id="{DEAF7E14-F062-490A-8CF6-9AD10A87341B}"/>
              </a:ext>
            </a:extLst>
          </p:cNvPr>
          <p:cNvSpPr>
            <a:spLocks noGrp="1"/>
          </p:cNvSpPr>
          <p:nvPr>
            <p:ph type="body" sz="quarter" idx="10"/>
          </p:nvPr>
        </p:nvSpPr>
        <p:spPr>
          <a:xfrm>
            <a:off x="1581528" y="1240425"/>
            <a:ext cx="7105272" cy="279757"/>
          </a:xfrm>
        </p:spPr>
        <p:txBody>
          <a:bodyPr/>
          <a:lstStyle/>
          <a:p>
            <a:r>
              <a:rPr lang="pl-PL" dirty="0"/>
              <a:t>Omówienie szkolenia</a:t>
            </a:r>
          </a:p>
        </p:txBody>
      </p:sp>
      <p:sp>
        <p:nvSpPr>
          <p:cNvPr id="5" name="Symbol zastępczy tekstu 4">
            <a:extLst>
              <a:ext uri="{FF2B5EF4-FFF2-40B4-BE49-F238E27FC236}">
                <a16:creationId xmlns:a16="http://schemas.microsoft.com/office/drawing/2014/main" id="{AEEE0F81-E69A-4FE6-8D82-78895986DBA9}"/>
              </a:ext>
            </a:extLst>
          </p:cNvPr>
          <p:cNvSpPr>
            <a:spLocks noGrp="1"/>
          </p:cNvSpPr>
          <p:nvPr>
            <p:ph type="body" sz="quarter" idx="30"/>
          </p:nvPr>
        </p:nvSpPr>
        <p:spPr>
          <a:xfrm>
            <a:off x="1581528" y="1502080"/>
            <a:ext cx="7105272" cy="482889"/>
          </a:xfrm>
        </p:spPr>
        <p:txBody>
          <a:bodyPr/>
          <a:lstStyle/>
          <a:p>
            <a:r>
              <a:rPr lang="pl-PL" dirty="0"/>
              <a:t>Wstęp do testowania. Podstawy teoretyczne. Zapoznanie się ze środowiskami pracy do pracy z testami.</a:t>
            </a:r>
            <a:endParaRPr lang="pl-PL" b="0" dirty="0"/>
          </a:p>
        </p:txBody>
      </p:sp>
      <p:sp>
        <p:nvSpPr>
          <p:cNvPr id="6" name="Symbol zastępczy tekstu 5">
            <a:extLst>
              <a:ext uri="{FF2B5EF4-FFF2-40B4-BE49-F238E27FC236}">
                <a16:creationId xmlns:a16="http://schemas.microsoft.com/office/drawing/2014/main" id="{B5749750-0EF4-47A6-BE68-1A106DD64D9E}"/>
              </a:ext>
            </a:extLst>
          </p:cNvPr>
          <p:cNvSpPr>
            <a:spLocks noGrp="1"/>
          </p:cNvSpPr>
          <p:nvPr>
            <p:ph type="body" sz="quarter" idx="31"/>
          </p:nvPr>
        </p:nvSpPr>
        <p:spPr>
          <a:xfrm>
            <a:off x="1581528" y="1982577"/>
            <a:ext cx="7105272" cy="279757"/>
          </a:xfrm>
        </p:spPr>
        <p:txBody>
          <a:bodyPr/>
          <a:lstStyle/>
          <a:p>
            <a:r>
              <a:rPr lang="pl-PL" dirty="0"/>
              <a:t>Przeprowadzanie testów na różnych typach programów: webowe, mobilne, desktop, hybryda</a:t>
            </a:r>
          </a:p>
        </p:txBody>
      </p:sp>
      <p:sp>
        <p:nvSpPr>
          <p:cNvPr id="7" name="Symbol zastępczy tekstu 6">
            <a:extLst>
              <a:ext uri="{FF2B5EF4-FFF2-40B4-BE49-F238E27FC236}">
                <a16:creationId xmlns:a16="http://schemas.microsoft.com/office/drawing/2014/main" id="{2B95AAF4-0C64-48EE-AD33-3AE1F23BF122}"/>
              </a:ext>
            </a:extLst>
          </p:cNvPr>
          <p:cNvSpPr>
            <a:spLocks noGrp="1"/>
          </p:cNvSpPr>
          <p:nvPr>
            <p:ph type="body" sz="quarter" idx="32"/>
          </p:nvPr>
        </p:nvSpPr>
        <p:spPr>
          <a:xfrm>
            <a:off x="1581528" y="2262334"/>
            <a:ext cx="7105272" cy="482889"/>
          </a:xfrm>
        </p:spPr>
        <p:txBody>
          <a:bodyPr/>
          <a:lstStyle/>
          <a:p>
            <a:r>
              <a:rPr lang="pl-PL" dirty="0"/>
              <a:t>Języki programowania używane w rożnych typach aplikacji: Java, </a:t>
            </a:r>
            <a:r>
              <a:rPr lang="pl-PL" dirty="0" err="1"/>
              <a:t>Python</a:t>
            </a:r>
            <a:r>
              <a:rPr lang="pl-PL" dirty="0"/>
              <a:t>, JavaScript. Środowiska pracy</a:t>
            </a:r>
          </a:p>
        </p:txBody>
      </p:sp>
      <p:sp>
        <p:nvSpPr>
          <p:cNvPr id="8" name="Symbol zastępczy tekstu 7">
            <a:extLst>
              <a:ext uri="{FF2B5EF4-FFF2-40B4-BE49-F238E27FC236}">
                <a16:creationId xmlns:a16="http://schemas.microsoft.com/office/drawing/2014/main" id="{02EAF3B7-5068-44AB-ADA8-B02A420A4F49}"/>
              </a:ext>
            </a:extLst>
          </p:cNvPr>
          <p:cNvSpPr>
            <a:spLocks noGrp="1"/>
          </p:cNvSpPr>
          <p:nvPr>
            <p:ph type="body" sz="quarter" idx="33"/>
          </p:nvPr>
        </p:nvSpPr>
        <p:spPr>
          <a:xfrm>
            <a:off x="1581528" y="2724729"/>
            <a:ext cx="7105272" cy="279757"/>
          </a:xfrm>
        </p:spPr>
        <p:txBody>
          <a:bodyPr/>
          <a:lstStyle/>
          <a:p>
            <a:r>
              <a:rPr lang="pl-PL" dirty="0"/>
              <a:t>Strategie testowania: Modele wytwarzania oprogramowania</a:t>
            </a:r>
          </a:p>
        </p:txBody>
      </p:sp>
      <p:sp>
        <p:nvSpPr>
          <p:cNvPr id="9" name="Symbol zastępczy tekstu 8">
            <a:extLst>
              <a:ext uri="{FF2B5EF4-FFF2-40B4-BE49-F238E27FC236}">
                <a16:creationId xmlns:a16="http://schemas.microsoft.com/office/drawing/2014/main" id="{E4FE9E9E-FC3F-4E85-90E9-F5A7BD47C128}"/>
              </a:ext>
            </a:extLst>
          </p:cNvPr>
          <p:cNvSpPr>
            <a:spLocks noGrp="1"/>
          </p:cNvSpPr>
          <p:nvPr>
            <p:ph type="body" sz="quarter" idx="34"/>
          </p:nvPr>
        </p:nvSpPr>
        <p:spPr>
          <a:xfrm>
            <a:off x="1581528" y="3095805"/>
            <a:ext cx="7105272" cy="279757"/>
          </a:xfrm>
        </p:spPr>
        <p:txBody>
          <a:bodyPr/>
          <a:lstStyle/>
          <a:p>
            <a:r>
              <a:rPr lang="pl-PL" dirty="0"/>
              <a:t>Język Java. Podstawy. Obiektowość</a:t>
            </a:r>
          </a:p>
        </p:txBody>
      </p:sp>
      <p:sp>
        <p:nvSpPr>
          <p:cNvPr id="10" name="Symbol zastępczy tekstu 9">
            <a:extLst>
              <a:ext uri="{FF2B5EF4-FFF2-40B4-BE49-F238E27FC236}">
                <a16:creationId xmlns:a16="http://schemas.microsoft.com/office/drawing/2014/main" id="{47EE341B-DE70-43D5-9767-6D4F48C15CF7}"/>
              </a:ext>
            </a:extLst>
          </p:cNvPr>
          <p:cNvSpPr>
            <a:spLocks noGrp="1"/>
          </p:cNvSpPr>
          <p:nvPr>
            <p:ph type="body" sz="quarter" idx="35"/>
          </p:nvPr>
        </p:nvSpPr>
        <p:spPr>
          <a:xfrm>
            <a:off x="1581528" y="3466881"/>
            <a:ext cx="7105272" cy="279757"/>
          </a:xfrm>
        </p:spPr>
        <p:txBody>
          <a:bodyPr/>
          <a:lstStyle/>
          <a:p>
            <a:r>
              <a:rPr lang="pl-PL" dirty="0"/>
              <a:t>Przykłady testów dedykowanych pod aplikacje tworzone w języku Java.</a:t>
            </a:r>
          </a:p>
        </p:txBody>
      </p:sp>
      <p:sp>
        <p:nvSpPr>
          <p:cNvPr id="11" name="Symbol zastępczy tekstu 10">
            <a:extLst>
              <a:ext uri="{FF2B5EF4-FFF2-40B4-BE49-F238E27FC236}">
                <a16:creationId xmlns:a16="http://schemas.microsoft.com/office/drawing/2014/main" id="{DB4E7625-5737-4BF6-A88F-57233126A5B5}"/>
              </a:ext>
            </a:extLst>
          </p:cNvPr>
          <p:cNvSpPr>
            <a:spLocks noGrp="1"/>
          </p:cNvSpPr>
          <p:nvPr>
            <p:ph type="body" sz="quarter" idx="36"/>
          </p:nvPr>
        </p:nvSpPr>
        <p:spPr>
          <a:xfrm>
            <a:off x="1581528" y="3837957"/>
            <a:ext cx="7105272" cy="279757"/>
          </a:xfrm>
        </p:spPr>
        <p:txBody>
          <a:bodyPr/>
          <a:lstStyle/>
          <a:p>
            <a:r>
              <a:rPr lang="pl-PL" dirty="0"/>
              <a:t>Architektura aplikacji webowych, opartych na technologii: </a:t>
            </a:r>
            <a:r>
              <a:rPr lang="pl-PL" dirty="0" err="1"/>
              <a:t>HTML,CSS,JS,Bootstrap</a:t>
            </a:r>
            <a:endParaRPr lang="pl-PL" dirty="0"/>
          </a:p>
        </p:txBody>
      </p:sp>
      <p:sp>
        <p:nvSpPr>
          <p:cNvPr id="12" name="Symbol zastępczy tekstu 11">
            <a:extLst>
              <a:ext uri="{FF2B5EF4-FFF2-40B4-BE49-F238E27FC236}">
                <a16:creationId xmlns:a16="http://schemas.microsoft.com/office/drawing/2014/main" id="{C89A1ED9-B99D-40F4-8A5B-C50D509202C0}"/>
              </a:ext>
            </a:extLst>
          </p:cNvPr>
          <p:cNvSpPr>
            <a:spLocks noGrp="1"/>
          </p:cNvSpPr>
          <p:nvPr>
            <p:ph type="body" sz="quarter" idx="37"/>
          </p:nvPr>
        </p:nvSpPr>
        <p:spPr/>
        <p:txBody>
          <a:bodyPr/>
          <a:lstStyle/>
          <a:p>
            <a:endParaRPr lang="pl-PL"/>
          </a:p>
        </p:txBody>
      </p:sp>
      <p:sp>
        <p:nvSpPr>
          <p:cNvPr id="13" name="Symbol zastępczy tekstu 12">
            <a:extLst>
              <a:ext uri="{FF2B5EF4-FFF2-40B4-BE49-F238E27FC236}">
                <a16:creationId xmlns:a16="http://schemas.microsoft.com/office/drawing/2014/main" id="{3B895ED4-57C4-4FE3-8239-851E35B801BC}"/>
              </a:ext>
            </a:extLst>
          </p:cNvPr>
          <p:cNvSpPr>
            <a:spLocks noGrp="1"/>
          </p:cNvSpPr>
          <p:nvPr>
            <p:ph type="body" sz="quarter" idx="38"/>
          </p:nvPr>
        </p:nvSpPr>
        <p:spPr/>
        <p:txBody>
          <a:bodyPr/>
          <a:lstStyle/>
          <a:p>
            <a:endParaRPr lang="pl-PL"/>
          </a:p>
        </p:txBody>
      </p:sp>
      <p:sp>
        <p:nvSpPr>
          <p:cNvPr id="14" name="Symbol zastępczy tekstu 13">
            <a:extLst>
              <a:ext uri="{FF2B5EF4-FFF2-40B4-BE49-F238E27FC236}">
                <a16:creationId xmlns:a16="http://schemas.microsoft.com/office/drawing/2014/main" id="{CE80E0F4-BEEE-4CC9-9E35-5FA70C864A3B}"/>
              </a:ext>
            </a:extLst>
          </p:cNvPr>
          <p:cNvSpPr>
            <a:spLocks noGrp="1"/>
          </p:cNvSpPr>
          <p:nvPr>
            <p:ph type="body" sz="quarter" idx="39"/>
          </p:nvPr>
        </p:nvSpPr>
        <p:spPr/>
        <p:txBody>
          <a:bodyPr/>
          <a:lstStyle/>
          <a:p>
            <a:endParaRPr lang="pl-PL"/>
          </a:p>
        </p:txBody>
      </p:sp>
      <p:sp>
        <p:nvSpPr>
          <p:cNvPr id="15" name="Symbol zastępczy tekstu 14">
            <a:extLst>
              <a:ext uri="{FF2B5EF4-FFF2-40B4-BE49-F238E27FC236}">
                <a16:creationId xmlns:a16="http://schemas.microsoft.com/office/drawing/2014/main" id="{23E6754A-8FD6-4B1B-9C61-B5A0AE4BAC03}"/>
              </a:ext>
            </a:extLst>
          </p:cNvPr>
          <p:cNvSpPr>
            <a:spLocks noGrp="1"/>
          </p:cNvSpPr>
          <p:nvPr>
            <p:ph type="body" sz="quarter" idx="40"/>
          </p:nvPr>
        </p:nvSpPr>
        <p:spPr/>
        <p:txBody>
          <a:bodyPr/>
          <a:lstStyle/>
          <a:p>
            <a:endParaRPr lang="pl-PL"/>
          </a:p>
        </p:txBody>
      </p:sp>
      <p:sp>
        <p:nvSpPr>
          <p:cNvPr id="16" name="Symbol zastępczy tekstu 15">
            <a:extLst>
              <a:ext uri="{FF2B5EF4-FFF2-40B4-BE49-F238E27FC236}">
                <a16:creationId xmlns:a16="http://schemas.microsoft.com/office/drawing/2014/main" id="{8F9C911A-9035-4111-95E3-1E56ADE02EE4}"/>
              </a:ext>
            </a:extLst>
          </p:cNvPr>
          <p:cNvSpPr>
            <a:spLocks noGrp="1"/>
          </p:cNvSpPr>
          <p:nvPr>
            <p:ph type="body" sz="quarter" idx="41"/>
          </p:nvPr>
        </p:nvSpPr>
        <p:spPr/>
        <p:txBody>
          <a:bodyPr/>
          <a:lstStyle/>
          <a:p>
            <a:endParaRPr lang="pl-PL"/>
          </a:p>
        </p:txBody>
      </p:sp>
      <p:sp>
        <p:nvSpPr>
          <p:cNvPr id="17" name="Symbol zastępczy tekstu 16">
            <a:extLst>
              <a:ext uri="{FF2B5EF4-FFF2-40B4-BE49-F238E27FC236}">
                <a16:creationId xmlns:a16="http://schemas.microsoft.com/office/drawing/2014/main" id="{A675A99C-6570-4496-9091-4E8B52D80DA3}"/>
              </a:ext>
            </a:extLst>
          </p:cNvPr>
          <p:cNvSpPr>
            <a:spLocks noGrp="1"/>
          </p:cNvSpPr>
          <p:nvPr>
            <p:ph type="body" sz="quarter" idx="42"/>
          </p:nvPr>
        </p:nvSpPr>
        <p:spPr/>
        <p:txBody>
          <a:bodyPr/>
          <a:lstStyle/>
          <a:p>
            <a:endParaRPr lang="pl-PL"/>
          </a:p>
        </p:txBody>
      </p:sp>
      <p:sp>
        <p:nvSpPr>
          <p:cNvPr id="18" name="Symbol zastępczy tekstu 17">
            <a:extLst>
              <a:ext uri="{FF2B5EF4-FFF2-40B4-BE49-F238E27FC236}">
                <a16:creationId xmlns:a16="http://schemas.microsoft.com/office/drawing/2014/main" id="{F2777EEF-9091-4B88-8944-949A0A1C92B3}"/>
              </a:ext>
            </a:extLst>
          </p:cNvPr>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346848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A9A7C6B-975B-43A0-8CFB-99E7FDDE2333}"/>
              </a:ext>
            </a:extLst>
          </p:cNvPr>
          <p:cNvSpPr>
            <a:spLocks noGrp="1"/>
          </p:cNvSpPr>
          <p:nvPr>
            <p:ph type="title"/>
          </p:nvPr>
        </p:nvSpPr>
        <p:spPr/>
        <p:txBody>
          <a:bodyPr>
            <a:normAutofit fontScale="90000"/>
          </a:bodyPr>
          <a:lstStyle/>
          <a:p>
            <a:r>
              <a:rPr lang="pl-PL" dirty="0"/>
              <a:t>Zarys historii</a:t>
            </a:r>
            <a:br>
              <a:rPr lang="pl-PL" dirty="0"/>
            </a:br>
            <a:endParaRPr lang="pl-PL" dirty="0"/>
          </a:p>
        </p:txBody>
      </p:sp>
      <p:sp>
        <p:nvSpPr>
          <p:cNvPr id="5" name="pole tekstowe 4">
            <a:extLst>
              <a:ext uri="{FF2B5EF4-FFF2-40B4-BE49-F238E27FC236}">
                <a16:creationId xmlns:a16="http://schemas.microsoft.com/office/drawing/2014/main" id="{BF116FBC-5F0C-44D1-8558-115BC09D2D33}"/>
              </a:ext>
            </a:extLst>
          </p:cNvPr>
          <p:cNvSpPr txBox="1"/>
          <p:nvPr/>
        </p:nvSpPr>
        <p:spPr>
          <a:xfrm>
            <a:off x="976745" y="1417588"/>
            <a:ext cx="6442364" cy="2585323"/>
          </a:xfrm>
          <a:prstGeom prst="rect">
            <a:avLst/>
          </a:prstGeom>
          <a:noFill/>
        </p:spPr>
        <p:txBody>
          <a:bodyPr wrap="square">
            <a:spAutoFit/>
          </a:bodyPr>
          <a:lstStyle/>
          <a:p>
            <a:r>
              <a:rPr lang="pl-PL" dirty="0"/>
              <a:t>”Narodziny” Javy – 1990 rok, Sun Microsystems, Inc. </a:t>
            </a:r>
            <a:r>
              <a:rPr lang="pl-PL" dirty="0" err="1"/>
              <a:t>Mountain</a:t>
            </a:r>
            <a:r>
              <a:rPr lang="pl-PL" dirty="0"/>
              <a:t> </a:t>
            </a:r>
            <a:r>
              <a:rPr lang="pl-PL" dirty="0" err="1"/>
              <a:t>View</a:t>
            </a:r>
            <a:r>
              <a:rPr lang="pl-PL" dirty="0"/>
              <a:t>, California.</a:t>
            </a:r>
          </a:p>
          <a:p>
            <a:endParaRPr lang="pl-PL" dirty="0"/>
          </a:p>
          <a:p>
            <a:r>
              <a:rPr lang="pl-PL" dirty="0"/>
              <a:t>Początkowa nazwa nowego języka – OAK .</a:t>
            </a:r>
          </a:p>
          <a:p>
            <a:endParaRPr lang="pl-PL" dirty="0"/>
          </a:p>
          <a:p>
            <a:r>
              <a:rPr lang="pl-PL" dirty="0"/>
              <a:t>Przeznaczenie - programowanie inteligentnych urządzeń domowego użytku. </a:t>
            </a:r>
          </a:p>
          <a:p>
            <a:endParaRPr lang="pl-PL" dirty="0"/>
          </a:p>
          <a:p>
            <a:r>
              <a:rPr lang="pl-PL" dirty="0"/>
              <a:t>Główny architekt Javy – James </a:t>
            </a:r>
            <a:r>
              <a:rPr lang="pl-PL" dirty="0" err="1"/>
              <a:t>Gosling</a:t>
            </a:r>
            <a:r>
              <a:rPr lang="pl-PL" dirty="0"/>
              <a:t>.</a:t>
            </a:r>
          </a:p>
        </p:txBody>
      </p:sp>
      <p:pic>
        <p:nvPicPr>
          <p:cNvPr id="7" name="Picture 4" descr="C:\WINDOWS\Pulpit\class\cup.gif">
            <a:extLst>
              <a:ext uri="{FF2B5EF4-FFF2-40B4-BE49-F238E27FC236}">
                <a16:creationId xmlns:a16="http://schemas.microsoft.com/office/drawing/2014/main" id="{EF96682E-1EC9-40B0-8C85-068418FD0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491" y="3363190"/>
            <a:ext cx="610242" cy="10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98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2C231AB-B534-461E-A36E-B89EA2E1720F}"/>
              </a:ext>
            </a:extLst>
          </p:cNvPr>
          <p:cNvSpPr>
            <a:spLocks noGrp="1"/>
          </p:cNvSpPr>
          <p:nvPr>
            <p:ph type="title"/>
          </p:nvPr>
        </p:nvSpPr>
        <p:spPr/>
        <p:txBody>
          <a:bodyPr>
            <a:normAutofit fontScale="90000"/>
          </a:bodyPr>
          <a:lstStyle/>
          <a:p>
            <a:r>
              <a:rPr lang="pl-PL" dirty="0"/>
              <a:t>Czym jest Java?</a:t>
            </a:r>
            <a:br>
              <a:rPr lang="pl-PL" dirty="0"/>
            </a:br>
            <a:endParaRPr lang="pl-PL" dirty="0"/>
          </a:p>
        </p:txBody>
      </p:sp>
      <p:sp>
        <p:nvSpPr>
          <p:cNvPr id="5" name="pole tekstowe 4">
            <a:extLst>
              <a:ext uri="{FF2B5EF4-FFF2-40B4-BE49-F238E27FC236}">
                <a16:creationId xmlns:a16="http://schemas.microsoft.com/office/drawing/2014/main" id="{968A3781-D53F-4F07-8633-50F4F8E9DFB9}"/>
              </a:ext>
            </a:extLst>
          </p:cNvPr>
          <p:cNvSpPr txBox="1"/>
          <p:nvPr/>
        </p:nvSpPr>
        <p:spPr>
          <a:xfrm>
            <a:off x="238990" y="1140958"/>
            <a:ext cx="8756073" cy="3693319"/>
          </a:xfrm>
          <a:prstGeom prst="rect">
            <a:avLst/>
          </a:prstGeom>
          <a:noFill/>
        </p:spPr>
        <p:txBody>
          <a:bodyPr wrap="square">
            <a:spAutoFit/>
          </a:bodyPr>
          <a:lstStyle/>
          <a:p>
            <a:r>
              <a:rPr lang="pl-PL" dirty="0"/>
              <a:t>Java jest językiem zorientowanym obiektowo, który w dużej mierze opiera się na C i C++. Stanowi spójne logicznie środowisko programistyczne, posiadające najlepsze cechy swoich wzorców.</a:t>
            </a:r>
          </a:p>
          <a:p>
            <a:endParaRPr lang="pl-PL" dirty="0"/>
          </a:p>
          <a:p>
            <a:r>
              <a:rPr lang="pl-PL" dirty="0"/>
              <a:t>W porównaniu z C i C++ Java jest zoptymalizowana. Usunięto mechanizmy będące przyczyną częstych błędów programistycznych, takie jak:</a:t>
            </a:r>
          </a:p>
          <a:p>
            <a:pPr marL="285750" indent="-285750">
              <a:buFont typeface="Arial" panose="020B0604020202020204" pitchFamily="34" charset="0"/>
              <a:buChar char="•"/>
            </a:pPr>
            <a:r>
              <a:rPr lang="pl-PL" dirty="0"/>
              <a:t>wskaźniki,</a:t>
            </a:r>
          </a:p>
          <a:p>
            <a:pPr marL="285750" indent="-285750">
              <a:buFont typeface="Arial" panose="020B0604020202020204" pitchFamily="34" charset="0"/>
              <a:buChar char="•"/>
            </a:pPr>
            <a:r>
              <a:rPr lang="pl-PL" dirty="0"/>
              <a:t>wielokrotne dziedziczenie,</a:t>
            </a:r>
          </a:p>
          <a:p>
            <a:pPr marL="285750" indent="-285750">
              <a:buFont typeface="Arial" panose="020B0604020202020204" pitchFamily="34" charset="0"/>
              <a:buChar char="•"/>
            </a:pPr>
            <a:r>
              <a:rPr lang="pl-PL" dirty="0"/>
              <a:t>przeciążanie operatorów.</a:t>
            </a:r>
          </a:p>
          <a:p>
            <a:pPr marL="285750" indent="-285750">
              <a:buFont typeface="Arial" panose="020B0604020202020204" pitchFamily="34" charset="0"/>
              <a:buChar char="•"/>
            </a:pPr>
            <a:endParaRPr lang="pl-PL" dirty="0"/>
          </a:p>
          <a:p>
            <a:r>
              <a:rPr lang="pl-PL" dirty="0"/>
              <a:t>Początkowo Java służyła wyłącznie do tworzenia interaktywnego oprogramowania witryn internetowych. Z czasem obszar zastosowań Javy był systematycznie rozszerzany.</a:t>
            </a:r>
          </a:p>
        </p:txBody>
      </p:sp>
    </p:spTree>
    <p:extLst>
      <p:ext uri="{BB962C8B-B14F-4D97-AF65-F5344CB8AC3E}">
        <p14:creationId xmlns:p14="http://schemas.microsoft.com/office/powerpoint/2010/main" val="80914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CACBD35-33C5-4CDA-9478-B58F71F83AA6}"/>
              </a:ext>
            </a:extLst>
          </p:cNvPr>
          <p:cNvSpPr>
            <a:spLocks noGrp="1"/>
          </p:cNvSpPr>
          <p:nvPr>
            <p:ph type="title"/>
          </p:nvPr>
        </p:nvSpPr>
        <p:spPr/>
        <p:txBody>
          <a:bodyPr>
            <a:normAutofit fontScale="90000"/>
          </a:bodyPr>
          <a:lstStyle/>
          <a:p>
            <a:r>
              <a:rPr lang="pl-PL" dirty="0"/>
              <a:t>Cechy języka Java</a:t>
            </a:r>
            <a:br>
              <a:rPr lang="pl-PL" dirty="0"/>
            </a:br>
            <a:endParaRPr lang="pl-PL" dirty="0"/>
          </a:p>
        </p:txBody>
      </p:sp>
      <p:sp>
        <p:nvSpPr>
          <p:cNvPr id="7" name="pole tekstowe 6">
            <a:extLst>
              <a:ext uri="{FF2B5EF4-FFF2-40B4-BE49-F238E27FC236}">
                <a16:creationId xmlns:a16="http://schemas.microsoft.com/office/drawing/2014/main" id="{1C880A86-B688-4DEC-A997-7EEBDB9BC39E}"/>
              </a:ext>
            </a:extLst>
          </p:cNvPr>
          <p:cNvSpPr txBox="1"/>
          <p:nvPr/>
        </p:nvSpPr>
        <p:spPr>
          <a:xfrm>
            <a:off x="509154" y="1216973"/>
            <a:ext cx="7699664" cy="2308324"/>
          </a:xfrm>
          <a:prstGeom prst="rect">
            <a:avLst/>
          </a:prstGeom>
          <a:noFill/>
        </p:spPr>
        <p:txBody>
          <a:bodyPr wrap="square">
            <a:spAutoFit/>
          </a:bodyPr>
          <a:lstStyle/>
          <a:p>
            <a:pPr marL="285750" indent="-285750">
              <a:buFont typeface="Arial" panose="020B0604020202020204" pitchFamily="34" charset="0"/>
              <a:buChar char="•"/>
            </a:pPr>
            <a:r>
              <a:rPr lang="pl-PL" dirty="0"/>
              <a:t>Niezależność od platformy sprzętowo-programowej.</a:t>
            </a:r>
          </a:p>
          <a:p>
            <a:pPr marL="285750" indent="-285750">
              <a:buFont typeface="Arial" panose="020B0604020202020204" pitchFamily="34" charset="0"/>
              <a:buChar char="•"/>
            </a:pPr>
            <a:r>
              <a:rPr lang="pl-PL" dirty="0"/>
              <a:t>Java to uniwersalny język programowania – raz napisany kod można wykorzystać w dowolnym środowisku, do którego przeniesiono JVM.    </a:t>
            </a:r>
          </a:p>
          <a:p>
            <a:pPr marL="285750" indent="-285750">
              <a:buFont typeface="Arial" panose="020B0604020202020204" pitchFamily="34" charset="0"/>
              <a:buChar char="•"/>
            </a:pPr>
            <a:r>
              <a:rPr lang="pl-PL" dirty="0"/>
              <a:t>Uniwersalne środowisko programowania GUI i multimediów. </a:t>
            </a:r>
          </a:p>
          <a:p>
            <a:pPr marL="285750" indent="-285750">
              <a:buFont typeface="Arial" panose="020B0604020202020204" pitchFamily="34" charset="0"/>
              <a:buChar char="•"/>
            </a:pPr>
            <a:r>
              <a:rPr lang="pl-PL" dirty="0"/>
              <a:t>Uniwersalne środowisko dostępu do baz danych .</a:t>
            </a:r>
          </a:p>
          <a:p>
            <a:pPr marL="285750" indent="-285750">
              <a:buFont typeface="Arial" panose="020B0604020202020204" pitchFamily="34" charset="0"/>
              <a:buChar char="•"/>
            </a:pPr>
            <a:r>
              <a:rPr lang="pl-PL" dirty="0"/>
              <a:t>Uniwersalne środowisko programowania w sieci i w systemach rozproszonych.</a:t>
            </a:r>
          </a:p>
          <a:p>
            <a:pPr marL="285750" indent="-285750">
              <a:buFont typeface="Arial" panose="020B0604020202020204" pitchFamily="34" charset="0"/>
              <a:buChar char="•"/>
            </a:pPr>
            <a:r>
              <a:rPr lang="pl-PL" dirty="0"/>
              <a:t>Możliwość budowania programów z gotowych komponentów.</a:t>
            </a:r>
          </a:p>
        </p:txBody>
      </p:sp>
      <p:pic>
        <p:nvPicPr>
          <p:cNvPr id="9" name="Picture 4" descr="C:\WINDOWS\Pulpit\class\cup.gif">
            <a:extLst>
              <a:ext uri="{FF2B5EF4-FFF2-40B4-BE49-F238E27FC236}">
                <a16:creationId xmlns:a16="http://schemas.microsoft.com/office/drawing/2014/main" id="{AAB31C7F-0903-42C6-A123-0AF13F461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378" y="3394364"/>
            <a:ext cx="445294" cy="75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9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8BC5254-B9BC-498B-A037-321E407F9017}"/>
              </a:ext>
            </a:extLst>
          </p:cNvPr>
          <p:cNvSpPr>
            <a:spLocks noGrp="1"/>
          </p:cNvSpPr>
          <p:nvPr>
            <p:ph type="title"/>
          </p:nvPr>
        </p:nvSpPr>
        <p:spPr/>
        <p:txBody>
          <a:bodyPr>
            <a:normAutofit fontScale="90000"/>
          </a:bodyPr>
          <a:lstStyle/>
          <a:p>
            <a:r>
              <a:rPr lang="pl-PL" dirty="0"/>
              <a:t>Wirtualna maszyna Javy (JVM)</a:t>
            </a:r>
            <a:br>
              <a:rPr lang="pl-PL" dirty="0"/>
            </a:br>
            <a:endParaRPr lang="pl-PL" dirty="0"/>
          </a:p>
        </p:txBody>
      </p:sp>
      <p:sp>
        <p:nvSpPr>
          <p:cNvPr id="5" name="pole tekstowe 4">
            <a:extLst>
              <a:ext uri="{FF2B5EF4-FFF2-40B4-BE49-F238E27FC236}">
                <a16:creationId xmlns:a16="http://schemas.microsoft.com/office/drawing/2014/main" id="{76E0F2CD-31D7-4BD1-A17C-2E41B1702E42}"/>
              </a:ext>
            </a:extLst>
          </p:cNvPr>
          <p:cNvSpPr txBox="1"/>
          <p:nvPr/>
        </p:nvSpPr>
        <p:spPr>
          <a:xfrm>
            <a:off x="524741" y="1417588"/>
            <a:ext cx="8094518" cy="2862322"/>
          </a:xfrm>
          <a:prstGeom prst="rect">
            <a:avLst/>
          </a:prstGeom>
          <a:noFill/>
        </p:spPr>
        <p:txBody>
          <a:bodyPr wrap="square">
            <a:spAutoFit/>
          </a:bodyPr>
          <a:lstStyle/>
          <a:p>
            <a:r>
              <a:rPr lang="pl-PL" dirty="0"/>
              <a:t>Java Virtual Machine to rodzaj wirtualnego komputera, który ma swój zestaw rejestrów, zestaw instrukcji, stos i pamięć dla programów. </a:t>
            </a:r>
          </a:p>
          <a:p>
            <a:endParaRPr lang="pl-PL" dirty="0"/>
          </a:p>
          <a:p>
            <a:r>
              <a:rPr lang="pl-PL" dirty="0"/>
              <a:t>Dzięki standaryzacji maszyny wirtualnej, programy napisane w Javie są uniwersalne, tzn. wykonują się identycznie w każdym systemie operacyjnym. </a:t>
            </a:r>
          </a:p>
          <a:p>
            <a:r>
              <a:rPr lang="pl-PL" dirty="0"/>
              <a:t>Programy napisane w Javie są kompilowane do poziomu kodu pośredniego, nazywanego kodem bajtowym Javy (</a:t>
            </a:r>
            <a:r>
              <a:rPr lang="pl-PL" dirty="0" err="1"/>
              <a:t>bytecode</a:t>
            </a:r>
            <a:r>
              <a:rPr lang="pl-PL" dirty="0"/>
              <a:t>).</a:t>
            </a:r>
          </a:p>
          <a:p>
            <a:endParaRPr lang="pl-PL" dirty="0"/>
          </a:p>
          <a:p>
            <a:r>
              <a:rPr lang="pl-PL" dirty="0"/>
              <a:t>Kod bajtowy jest interpretowany przez wirtualną maszynę JVM do postaci programu wykonywalnego dla danego systemu operacyjnego</a:t>
            </a:r>
          </a:p>
        </p:txBody>
      </p:sp>
    </p:spTree>
    <p:extLst>
      <p:ext uri="{BB962C8B-B14F-4D97-AF65-F5344CB8AC3E}">
        <p14:creationId xmlns:p14="http://schemas.microsoft.com/office/powerpoint/2010/main" val="641363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6F0E16C-E438-4DEF-A57B-7F9E96AABABD}"/>
              </a:ext>
            </a:extLst>
          </p:cNvPr>
          <p:cNvSpPr>
            <a:spLocks noGrp="1"/>
          </p:cNvSpPr>
          <p:nvPr>
            <p:ph type="title"/>
          </p:nvPr>
        </p:nvSpPr>
        <p:spPr/>
        <p:txBody>
          <a:bodyPr>
            <a:normAutofit fontScale="90000"/>
          </a:bodyPr>
          <a:lstStyle/>
          <a:p>
            <a:r>
              <a:rPr lang="pl-PL" dirty="0"/>
              <a:t>Zasada działania</a:t>
            </a:r>
            <a:br>
              <a:rPr lang="pl-PL" dirty="0"/>
            </a:br>
            <a:endParaRPr lang="pl-PL" dirty="0"/>
          </a:p>
        </p:txBody>
      </p:sp>
      <p:grpSp>
        <p:nvGrpSpPr>
          <p:cNvPr id="6" name="Grupa 5">
            <a:extLst>
              <a:ext uri="{FF2B5EF4-FFF2-40B4-BE49-F238E27FC236}">
                <a16:creationId xmlns:a16="http://schemas.microsoft.com/office/drawing/2014/main" id="{C4289F52-ED36-4740-9F94-09DE48D1EA9B}"/>
              </a:ext>
            </a:extLst>
          </p:cNvPr>
          <p:cNvGrpSpPr/>
          <p:nvPr/>
        </p:nvGrpSpPr>
        <p:grpSpPr>
          <a:xfrm>
            <a:off x="1828800" y="1085850"/>
            <a:ext cx="5829300" cy="3543300"/>
            <a:chOff x="1828800" y="1085850"/>
            <a:chExt cx="5829300" cy="3543300"/>
          </a:xfrm>
        </p:grpSpPr>
        <p:pic>
          <p:nvPicPr>
            <p:cNvPr id="7" name="Picture 2" descr="C:\WINDOWS\Pulpit\1.bmp">
              <a:extLst>
                <a:ext uri="{FF2B5EF4-FFF2-40B4-BE49-F238E27FC236}">
                  <a16:creationId xmlns:a16="http://schemas.microsoft.com/office/drawing/2014/main" id="{A5B171C9-46BD-4972-BA65-1EDC36BAC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257300"/>
              <a:ext cx="22860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WINDOWS\Pulpit\2.bmp">
              <a:extLst>
                <a:ext uri="{FF2B5EF4-FFF2-40B4-BE49-F238E27FC236}">
                  <a16:creationId xmlns:a16="http://schemas.microsoft.com/office/drawing/2014/main" id="{DEC06D3C-78FA-41F4-BB10-DBFACBFF3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2228850"/>
              <a:ext cx="2686050" cy="12644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6">
              <a:extLst>
                <a:ext uri="{FF2B5EF4-FFF2-40B4-BE49-F238E27FC236}">
                  <a16:creationId xmlns:a16="http://schemas.microsoft.com/office/drawing/2014/main" id="{F1D3403F-EAAA-4BE2-9DBF-6F2306686978}"/>
                </a:ext>
              </a:extLst>
            </p:cNvPr>
            <p:cNvGrpSpPr>
              <a:grpSpLocks/>
            </p:cNvGrpSpPr>
            <p:nvPr/>
          </p:nvGrpSpPr>
          <p:grpSpPr bwMode="auto">
            <a:xfrm>
              <a:off x="6400800" y="3543300"/>
              <a:ext cx="1200150" cy="1085850"/>
              <a:chOff x="1583" y="1080"/>
              <a:chExt cx="2575" cy="2153"/>
            </a:xfrm>
          </p:grpSpPr>
          <p:sp>
            <p:nvSpPr>
              <p:cNvPr id="20" name="Freeform 7">
                <a:extLst>
                  <a:ext uri="{FF2B5EF4-FFF2-40B4-BE49-F238E27FC236}">
                    <a16:creationId xmlns:a16="http://schemas.microsoft.com/office/drawing/2014/main" id="{62899634-D93C-4847-B0B8-51AC06A7DD94}"/>
                  </a:ext>
                </a:extLst>
              </p:cNvPr>
              <p:cNvSpPr>
                <a:spLocks/>
              </p:cNvSpPr>
              <p:nvPr/>
            </p:nvSpPr>
            <p:spPr bwMode="auto">
              <a:xfrm>
                <a:off x="2282" y="1130"/>
                <a:ext cx="1153" cy="1140"/>
              </a:xfrm>
              <a:custGeom>
                <a:avLst/>
                <a:gdLst>
                  <a:gd name="T0" fmla="*/ 333 w 2306"/>
                  <a:gd name="T1" fmla="*/ 2226 h 2281"/>
                  <a:gd name="T2" fmla="*/ 242 w 2306"/>
                  <a:gd name="T3" fmla="*/ 2006 h 2281"/>
                  <a:gd name="T4" fmla="*/ 0 w 2306"/>
                  <a:gd name="T5" fmla="*/ 689 h 2281"/>
                  <a:gd name="T6" fmla="*/ 8 w 2306"/>
                  <a:gd name="T7" fmla="*/ 536 h 2281"/>
                  <a:gd name="T8" fmla="*/ 92 w 2306"/>
                  <a:gd name="T9" fmla="*/ 468 h 2281"/>
                  <a:gd name="T10" fmla="*/ 325 w 2306"/>
                  <a:gd name="T11" fmla="*/ 369 h 2281"/>
                  <a:gd name="T12" fmla="*/ 688 w 2306"/>
                  <a:gd name="T13" fmla="*/ 280 h 2281"/>
                  <a:gd name="T14" fmla="*/ 1437 w 2306"/>
                  <a:gd name="T15" fmla="*/ 90 h 2281"/>
                  <a:gd name="T16" fmla="*/ 1844 w 2306"/>
                  <a:gd name="T17" fmla="*/ 0 h 2281"/>
                  <a:gd name="T18" fmla="*/ 2027 w 2306"/>
                  <a:gd name="T19" fmla="*/ 0 h 2281"/>
                  <a:gd name="T20" fmla="*/ 2065 w 2306"/>
                  <a:gd name="T21" fmla="*/ 14 h 2281"/>
                  <a:gd name="T22" fmla="*/ 2065 w 2306"/>
                  <a:gd name="T23" fmla="*/ 242 h 2281"/>
                  <a:gd name="T24" fmla="*/ 2027 w 2306"/>
                  <a:gd name="T25" fmla="*/ 597 h 2281"/>
                  <a:gd name="T26" fmla="*/ 2042 w 2306"/>
                  <a:gd name="T27" fmla="*/ 1097 h 2281"/>
                  <a:gd name="T28" fmla="*/ 2179 w 2306"/>
                  <a:gd name="T29" fmla="*/ 111 h 2281"/>
                  <a:gd name="T30" fmla="*/ 2223 w 2306"/>
                  <a:gd name="T31" fmla="*/ 97 h 2281"/>
                  <a:gd name="T32" fmla="*/ 2276 w 2306"/>
                  <a:gd name="T33" fmla="*/ 219 h 2281"/>
                  <a:gd name="T34" fmla="*/ 2306 w 2306"/>
                  <a:gd name="T35" fmla="*/ 377 h 2281"/>
                  <a:gd name="T36" fmla="*/ 2207 w 2306"/>
                  <a:gd name="T37" fmla="*/ 1188 h 2281"/>
                  <a:gd name="T38" fmla="*/ 2072 w 2306"/>
                  <a:gd name="T39" fmla="*/ 2209 h 2281"/>
                  <a:gd name="T40" fmla="*/ 1974 w 2306"/>
                  <a:gd name="T41" fmla="*/ 2259 h 2281"/>
                  <a:gd name="T42" fmla="*/ 1616 w 2306"/>
                  <a:gd name="T43" fmla="*/ 2281 h 2281"/>
                  <a:gd name="T44" fmla="*/ 514 w 2306"/>
                  <a:gd name="T45" fmla="*/ 2270 h 2281"/>
                  <a:gd name="T46" fmla="*/ 403 w 2306"/>
                  <a:gd name="T47" fmla="*/ 2245 h 2281"/>
                  <a:gd name="T48" fmla="*/ 333 w 2306"/>
                  <a:gd name="T49" fmla="*/ 2226 h 2281"/>
                  <a:gd name="T50" fmla="*/ 333 w 2306"/>
                  <a:gd name="T51" fmla="*/ 2226 h 2281"/>
                  <a:gd name="T52" fmla="*/ 333 w 2306"/>
                  <a:gd name="T53" fmla="*/ 2226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6" h="2281">
                    <a:moveTo>
                      <a:pt x="333" y="2226"/>
                    </a:moveTo>
                    <a:lnTo>
                      <a:pt x="242" y="2006"/>
                    </a:lnTo>
                    <a:lnTo>
                      <a:pt x="0" y="689"/>
                    </a:lnTo>
                    <a:lnTo>
                      <a:pt x="8" y="536"/>
                    </a:lnTo>
                    <a:lnTo>
                      <a:pt x="92" y="468"/>
                    </a:lnTo>
                    <a:lnTo>
                      <a:pt x="325" y="369"/>
                    </a:lnTo>
                    <a:lnTo>
                      <a:pt x="688" y="280"/>
                    </a:lnTo>
                    <a:lnTo>
                      <a:pt x="1437" y="90"/>
                    </a:lnTo>
                    <a:lnTo>
                      <a:pt x="1844" y="0"/>
                    </a:lnTo>
                    <a:lnTo>
                      <a:pt x="2027" y="0"/>
                    </a:lnTo>
                    <a:lnTo>
                      <a:pt x="2065" y="14"/>
                    </a:lnTo>
                    <a:lnTo>
                      <a:pt x="2065" y="242"/>
                    </a:lnTo>
                    <a:lnTo>
                      <a:pt x="2027" y="597"/>
                    </a:lnTo>
                    <a:lnTo>
                      <a:pt x="2042" y="1097"/>
                    </a:lnTo>
                    <a:lnTo>
                      <a:pt x="2179" y="111"/>
                    </a:lnTo>
                    <a:lnTo>
                      <a:pt x="2223" y="97"/>
                    </a:lnTo>
                    <a:lnTo>
                      <a:pt x="2276" y="219"/>
                    </a:lnTo>
                    <a:lnTo>
                      <a:pt x="2306" y="377"/>
                    </a:lnTo>
                    <a:lnTo>
                      <a:pt x="2207" y="1188"/>
                    </a:lnTo>
                    <a:lnTo>
                      <a:pt x="2072" y="2209"/>
                    </a:lnTo>
                    <a:lnTo>
                      <a:pt x="1974" y="2259"/>
                    </a:lnTo>
                    <a:lnTo>
                      <a:pt x="1616" y="2281"/>
                    </a:lnTo>
                    <a:lnTo>
                      <a:pt x="514" y="2270"/>
                    </a:lnTo>
                    <a:lnTo>
                      <a:pt x="403" y="2245"/>
                    </a:lnTo>
                    <a:lnTo>
                      <a:pt x="333" y="2226"/>
                    </a:lnTo>
                    <a:lnTo>
                      <a:pt x="333" y="2226"/>
                    </a:lnTo>
                    <a:lnTo>
                      <a:pt x="333" y="2226"/>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1" name="Freeform 8">
                <a:extLst>
                  <a:ext uri="{FF2B5EF4-FFF2-40B4-BE49-F238E27FC236}">
                    <a16:creationId xmlns:a16="http://schemas.microsoft.com/office/drawing/2014/main" id="{21FEFE03-5188-4AF5-8B9A-D907E50B2F83}"/>
                  </a:ext>
                </a:extLst>
              </p:cNvPr>
              <p:cNvSpPr>
                <a:spLocks/>
              </p:cNvSpPr>
              <p:nvPr/>
            </p:nvSpPr>
            <p:spPr bwMode="auto">
              <a:xfrm>
                <a:off x="2422" y="1288"/>
                <a:ext cx="803" cy="806"/>
              </a:xfrm>
              <a:custGeom>
                <a:avLst/>
                <a:gdLst>
                  <a:gd name="T0" fmla="*/ 45 w 1604"/>
                  <a:gd name="T1" fmla="*/ 935 h 1612"/>
                  <a:gd name="T2" fmla="*/ 21 w 1604"/>
                  <a:gd name="T3" fmla="*/ 751 h 1612"/>
                  <a:gd name="T4" fmla="*/ 0 w 1604"/>
                  <a:gd name="T5" fmla="*/ 582 h 1612"/>
                  <a:gd name="T6" fmla="*/ 64 w 1604"/>
                  <a:gd name="T7" fmla="*/ 295 h 1612"/>
                  <a:gd name="T8" fmla="*/ 252 w 1604"/>
                  <a:gd name="T9" fmla="*/ 222 h 1612"/>
                  <a:gd name="T10" fmla="*/ 1098 w 1604"/>
                  <a:gd name="T11" fmla="*/ 0 h 1612"/>
                  <a:gd name="T12" fmla="*/ 1357 w 1604"/>
                  <a:gd name="T13" fmla="*/ 6 h 1612"/>
                  <a:gd name="T14" fmla="*/ 1551 w 1604"/>
                  <a:gd name="T15" fmla="*/ 141 h 1612"/>
                  <a:gd name="T16" fmla="*/ 1604 w 1604"/>
                  <a:gd name="T17" fmla="*/ 410 h 1612"/>
                  <a:gd name="T18" fmla="*/ 1427 w 1604"/>
                  <a:gd name="T19" fmla="*/ 1465 h 1612"/>
                  <a:gd name="T20" fmla="*/ 233 w 1604"/>
                  <a:gd name="T21" fmla="*/ 1612 h 1612"/>
                  <a:gd name="T22" fmla="*/ 175 w 1604"/>
                  <a:gd name="T23" fmla="*/ 1519 h 1612"/>
                  <a:gd name="T24" fmla="*/ 45 w 1604"/>
                  <a:gd name="T25" fmla="*/ 935 h 1612"/>
                  <a:gd name="T26" fmla="*/ 45 w 1604"/>
                  <a:gd name="T27" fmla="*/ 935 h 1612"/>
                  <a:gd name="T28" fmla="*/ 45 w 1604"/>
                  <a:gd name="T29" fmla="*/ 93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 h="1612">
                    <a:moveTo>
                      <a:pt x="45" y="935"/>
                    </a:moveTo>
                    <a:lnTo>
                      <a:pt x="21" y="751"/>
                    </a:lnTo>
                    <a:lnTo>
                      <a:pt x="0" y="582"/>
                    </a:lnTo>
                    <a:lnTo>
                      <a:pt x="64" y="295"/>
                    </a:lnTo>
                    <a:lnTo>
                      <a:pt x="252" y="222"/>
                    </a:lnTo>
                    <a:lnTo>
                      <a:pt x="1098" y="0"/>
                    </a:lnTo>
                    <a:lnTo>
                      <a:pt x="1357" y="6"/>
                    </a:lnTo>
                    <a:lnTo>
                      <a:pt x="1551" y="141"/>
                    </a:lnTo>
                    <a:lnTo>
                      <a:pt x="1604" y="410"/>
                    </a:lnTo>
                    <a:lnTo>
                      <a:pt x="1427" y="1465"/>
                    </a:lnTo>
                    <a:lnTo>
                      <a:pt x="233" y="1612"/>
                    </a:lnTo>
                    <a:lnTo>
                      <a:pt x="175" y="1519"/>
                    </a:lnTo>
                    <a:lnTo>
                      <a:pt x="45" y="935"/>
                    </a:lnTo>
                    <a:lnTo>
                      <a:pt x="45" y="935"/>
                    </a:lnTo>
                    <a:lnTo>
                      <a:pt x="45" y="935"/>
                    </a:lnTo>
                    <a:close/>
                  </a:path>
                </a:pathLst>
              </a:custGeom>
              <a:solidFill>
                <a:srgbClr val="A5B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2" name="Freeform 9">
                <a:extLst>
                  <a:ext uri="{FF2B5EF4-FFF2-40B4-BE49-F238E27FC236}">
                    <a16:creationId xmlns:a16="http://schemas.microsoft.com/office/drawing/2014/main" id="{121B448D-8A34-4183-ADEF-6D982397583C}"/>
                  </a:ext>
                </a:extLst>
              </p:cNvPr>
              <p:cNvSpPr>
                <a:spLocks/>
              </p:cNvSpPr>
              <p:nvPr/>
            </p:nvSpPr>
            <p:spPr bwMode="auto">
              <a:xfrm>
                <a:off x="2542" y="2321"/>
                <a:ext cx="709" cy="133"/>
              </a:xfrm>
              <a:custGeom>
                <a:avLst/>
                <a:gdLst>
                  <a:gd name="T0" fmla="*/ 0 w 1418"/>
                  <a:gd name="T1" fmla="*/ 228 h 266"/>
                  <a:gd name="T2" fmla="*/ 46 w 1418"/>
                  <a:gd name="T3" fmla="*/ 175 h 266"/>
                  <a:gd name="T4" fmla="*/ 333 w 1418"/>
                  <a:gd name="T5" fmla="*/ 101 h 266"/>
                  <a:gd name="T6" fmla="*/ 871 w 1418"/>
                  <a:gd name="T7" fmla="*/ 10 h 266"/>
                  <a:gd name="T8" fmla="*/ 1211 w 1418"/>
                  <a:gd name="T9" fmla="*/ 25 h 266"/>
                  <a:gd name="T10" fmla="*/ 1418 w 1418"/>
                  <a:gd name="T11" fmla="*/ 0 h 266"/>
                  <a:gd name="T12" fmla="*/ 1384 w 1418"/>
                  <a:gd name="T13" fmla="*/ 160 h 266"/>
                  <a:gd name="T14" fmla="*/ 818 w 1418"/>
                  <a:gd name="T15" fmla="*/ 167 h 266"/>
                  <a:gd name="T16" fmla="*/ 310 w 1418"/>
                  <a:gd name="T17" fmla="*/ 205 h 266"/>
                  <a:gd name="T18" fmla="*/ 61 w 1418"/>
                  <a:gd name="T19" fmla="*/ 266 h 266"/>
                  <a:gd name="T20" fmla="*/ 0 w 1418"/>
                  <a:gd name="T21" fmla="*/ 228 h 266"/>
                  <a:gd name="T22" fmla="*/ 0 w 1418"/>
                  <a:gd name="T23" fmla="*/ 228 h 266"/>
                  <a:gd name="T24" fmla="*/ 0 w 1418"/>
                  <a:gd name="T25" fmla="*/ 22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8" h="266">
                    <a:moveTo>
                      <a:pt x="0" y="228"/>
                    </a:moveTo>
                    <a:lnTo>
                      <a:pt x="46" y="175"/>
                    </a:lnTo>
                    <a:lnTo>
                      <a:pt x="333" y="101"/>
                    </a:lnTo>
                    <a:lnTo>
                      <a:pt x="871" y="10"/>
                    </a:lnTo>
                    <a:lnTo>
                      <a:pt x="1211" y="25"/>
                    </a:lnTo>
                    <a:lnTo>
                      <a:pt x="1418" y="0"/>
                    </a:lnTo>
                    <a:lnTo>
                      <a:pt x="1384" y="160"/>
                    </a:lnTo>
                    <a:lnTo>
                      <a:pt x="818" y="167"/>
                    </a:lnTo>
                    <a:lnTo>
                      <a:pt x="310" y="205"/>
                    </a:lnTo>
                    <a:lnTo>
                      <a:pt x="61" y="266"/>
                    </a:lnTo>
                    <a:lnTo>
                      <a:pt x="0" y="228"/>
                    </a:lnTo>
                    <a:lnTo>
                      <a:pt x="0" y="228"/>
                    </a:lnTo>
                    <a:lnTo>
                      <a:pt x="0" y="228"/>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3" name="Freeform 10">
                <a:extLst>
                  <a:ext uri="{FF2B5EF4-FFF2-40B4-BE49-F238E27FC236}">
                    <a16:creationId xmlns:a16="http://schemas.microsoft.com/office/drawing/2014/main" id="{E1BE777C-8A93-424B-BC05-B493E5289FC5}"/>
                  </a:ext>
                </a:extLst>
              </p:cNvPr>
              <p:cNvSpPr>
                <a:spLocks/>
              </p:cNvSpPr>
              <p:nvPr/>
            </p:nvSpPr>
            <p:spPr bwMode="auto">
              <a:xfrm>
                <a:off x="2484" y="1418"/>
                <a:ext cx="291" cy="255"/>
              </a:xfrm>
              <a:custGeom>
                <a:avLst/>
                <a:gdLst>
                  <a:gd name="T0" fmla="*/ 399 w 582"/>
                  <a:gd name="T1" fmla="*/ 18 h 512"/>
                  <a:gd name="T2" fmla="*/ 240 w 582"/>
                  <a:gd name="T3" fmla="*/ 59 h 512"/>
                  <a:gd name="T4" fmla="*/ 99 w 582"/>
                  <a:gd name="T5" fmla="*/ 130 h 512"/>
                  <a:gd name="T6" fmla="*/ 34 w 582"/>
                  <a:gd name="T7" fmla="*/ 219 h 512"/>
                  <a:gd name="T8" fmla="*/ 0 w 582"/>
                  <a:gd name="T9" fmla="*/ 318 h 512"/>
                  <a:gd name="T10" fmla="*/ 52 w 582"/>
                  <a:gd name="T11" fmla="*/ 512 h 512"/>
                  <a:gd name="T12" fmla="*/ 164 w 582"/>
                  <a:gd name="T13" fmla="*/ 312 h 512"/>
                  <a:gd name="T14" fmla="*/ 323 w 582"/>
                  <a:gd name="T15" fmla="*/ 130 h 512"/>
                  <a:gd name="T16" fmla="*/ 582 w 582"/>
                  <a:gd name="T17" fmla="*/ 0 h 512"/>
                  <a:gd name="T18" fmla="*/ 399 w 582"/>
                  <a:gd name="T19" fmla="*/ 18 h 512"/>
                  <a:gd name="T20" fmla="*/ 399 w 582"/>
                  <a:gd name="T21" fmla="*/ 18 h 512"/>
                  <a:gd name="T22" fmla="*/ 399 w 582"/>
                  <a:gd name="T23" fmla="*/ 1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2" h="512">
                    <a:moveTo>
                      <a:pt x="399" y="18"/>
                    </a:moveTo>
                    <a:lnTo>
                      <a:pt x="240" y="59"/>
                    </a:lnTo>
                    <a:lnTo>
                      <a:pt x="99" y="130"/>
                    </a:lnTo>
                    <a:lnTo>
                      <a:pt x="34" y="219"/>
                    </a:lnTo>
                    <a:lnTo>
                      <a:pt x="0" y="318"/>
                    </a:lnTo>
                    <a:lnTo>
                      <a:pt x="52" y="512"/>
                    </a:lnTo>
                    <a:lnTo>
                      <a:pt x="164" y="312"/>
                    </a:lnTo>
                    <a:lnTo>
                      <a:pt x="323" y="130"/>
                    </a:lnTo>
                    <a:lnTo>
                      <a:pt x="582" y="0"/>
                    </a:lnTo>
                    <a:lnTo>
                      <a:pt x="399" y="18"/>
                    </a:lnTo>
                    <a:lnTo>
                      <a:pt x="399" y="18"/>
                    </a:lnTo>
                    <a:lnTo>
                      <a:pt x="399" y="18"/>
                    </a:lnTo>
                    <a:close/>
                  </a:path>
                </a:pathLst>
              </a:custGeom>
              <a:solidFill>
                <a:srgbClr val="DBE5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4" name="Freeform 11">
                <a:extLst>
                  <a:ext uri="{FF2B5EF4-FFF2-40B4-BE49-F238E27FC236}">
                    <a16:creationId xmlns:a16="http://schemas.microsoft.com/office/drawing/2014/main" id="{37FD5A2F-C11A-46FF-97A1-D446B69ACB52}"/>
                  </a:ext>
                </a:extLst>
              </p:cNvPr>
              <p:cNvSpPr>
                <a:spLocks/>
              </p:cNvSpPr>
              <p:nvPr/>
            </p:nvSpPr>
            <p:spPr bwMode="auto">
              <a:xfrm>
                <a:off x="2931" y="1732"/>
                <a:ext cx="182" cy="242"/>
              </a:xfrm>
              <a:custGeom>
                <a:avLst/>
                <a:gdLst>
                  <a:gd name="T0" fmla="*/ 281 w 365"/>
                  <a:gd name="T1" fmla="*/ 64 h 482"/>
                  <a:gd name="T2" fmla="*/ 199 w 365"/>
                  <a:gd name="T3" fmla="*/ 249 h 482"/>
                  <a:gd name="T4" fmla="*/ 0 w 365"/>
                  <a:gd name="T5" fmla="*/ 454 h 482"/>
                  <a:gd name="T6" fmla="*/ 152 w 365"/>
                  <a:gd name="T7" fmla="*/ 482 h 482"/>
                  <a:gd name="T8" fmla="*/ 281 w 365"/>
                  <a:gd name="T9" fmla="*/ 418 h 482"/>
                  <a:gd name="T10" fmla="*/ 323 w 365"/>
                  <a:gd name="T11" fmla="*/ 260 h 482"/>
                  <a:gd name="T12" fmla="*/ 365 w 365"/>
                  <a:gd name="T13" fmla="*/ 0 h 482"/>
                  <a:gd name="T14" fmla="*/ 281 w 365"/>
                  <a:gd name="T15" fmla="*/ 64 h 482"/>
                  <a:gd name="T16" fmla="*/ 281 w 365"/>
                  <a:gd name="T17" fmla="*/ 64 h 482"/>
                  <a:gd name="T18" fmla="*/ 281 w 365"/>
                  <a:gd name="T19" fmla="*/ 6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482">
                    <a:moveTo>
                      <a:pt x="281" y="64"/>
                    </a:moveTo>
                    <a:lnTo>
                      <a:pt x="199" y="249"/>
                    </a:lnTo>
                    <a:lnTo>
                      <a:pt x="0" y="454"/>
                    </a:lnTo>
                    <a:lnTo>
                      <a:pt x="152" y="482"/>
                    </a:lnTo>
                    <a:lnTo>
                      <a:pt x="281" y="418"/>
                    </a:lnTo>
                    <a:lnTo>
                      <a:pt x="323" y="260"/>
                    </a:lnTo>
                    <a:lnTo>
                      <a:pt x="365" y="0"/>
                    </a:lnTo>
                    <a:lnTo>
                      <a:pt x="281" y="64"/>
                    </a:lnTo>
                    <a:lnTo>
                      <a:pt x="281" y="64"/>
                    </a:lnTo>
                    <a:lnTo>
                      <a:pt x="281" y="64"/>
                    </a:lnTo>
                    <a:close/>
                  </a:path>
                </a:pathLst>
              </a:custGeom>
              <a:solidFill>
                <a:srgbClr val="6D76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5" name="Freeform 12">
                <a:extLst>
                  <a:ext uri="{FF2B5EF4-FFF2-40B4-BE49-F238E27FC236}">
                    <a16:creationId xmlns:a16="http://schemas.microsoft.com/office/drawing/2014/main" id="{2FCC6764-5B5B-40E4-9C88-C47499FCACB9}"/>
                  </a:ext>
                </a:extLst>
              </p:cNvPr>
              <p:cNvSpPr>
                <a:spLocks/>
              </p:cNvSpPr>
              <p:nvPr/>
            </p:nvSpPr>
            <p:spPr bwMode="auto">
              <a:xfrm>
                <a:off x="3604" y="2706"/>
                <a:ext cx="433" cy="307"/>
              </a:xfrm>
              <a:custGeom>
                <a:avLst/>
                <a:gdLst>
                  <a:gd name="T0" fmla="*/ 22 w 867"/>
                  <a:gd name="T1" fmla="*/ 198 h 616"/>
                  <a:gd name="T2" fmla="*/ 137 w 867"/>
                  <a:gd name="T3" fmla="*/ 76 h 616"/>
                  <a:gd name="T4" fmla="*/ 254 w 867"/>
                  <a:gd name="T5" fmla="*/ 15 h 616"/>
                  <a:gd name="T6" fmla="*/ 389 w 867"/>
                  <a:gd name="T7" fmla="*/ 0 h 616"/>
                  <a:gd name="T8" fmla="*/ 500 w 867"/>
                  <a:gd name="T9" fmla="*/ 38 h 616"/>
                  <a:gd name="T10" fmla="*/ 665 w 867"/>
                  <a:gd name="T11" fmla="*/ 114 h 616"/>
                  <a:gd name="T12" fmla="*/ 745 w 867"/>
                  <a:gd name="T13" fmla="*/ 173 h 616"/>
                  <a:gd name="T14" fmla="*/ 806 w 867"/>
                  <a:gd name="T15" fmla="*/ 259 h 616"/>
                  <a:gd name="T16" fmla="*/ 857 w 867"/>
                  <a:gd name="T17" fmla="*/ 357 h 616"/>
                  <a:gd name="T18" fmla="*/ 867 w 867"/>
                  <a:gd name="T19" fmla="*/ 445 h 616"/>
                  <a:gd name="T20" fmla="*/ 754 w 867"/>
                  <a:gd name="T21" fmla="*/ 589 h 616"/>
                  <a:gd name="T22" fmla="*/ 479 w 867"/>
                  <a:gd name="T23" fmla="*/ 616 h 616"/>
                  <a:gd name="T24" fmla="*/ 273 w 867"/>
                  <a:gd name="T25" fmla="*/ 468 h 616"/>
                  <a:gd name="T26" fmla="*/ 91 w 867"/>
                  <a:gd name="T27" fmla="*/ 468 h 616"/>
                  <a:gd name="T28" fmla="*/ 0 w 867"/>
                  <a:gd name="T29" fmla="*/ 340 h 616"/>
                  <a:gd name="T30" fmla="*/ 22 w 867"/>
                  <a:gd name="T31" fmla="*/ 198 h 616"/>
                  <a:gd name="T32" fmla="*/ 22 w 867"/>
                  <a:gd name="T33" fmla="*/ 198 h 616"/>
                  <a:gd name="T34" fmla="*/ 22 w 867"/>
                  <a:gd name="T35" fmla="*/ 198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7" h="616">
                    <a:moveTo>
                      <a:pt x="22" y="198"/>
                    </a:moveTo>
                    <a:lnTo>
                      <a:pt x="137" y="76"/>
                    </a:lnTo>
                    <a:lnTo>
                      <a:pt x="254" y="15"/>
                    </a:lnTo>
                    <a:lnTo>
                      <a:pt x="389" y="0"/>
                    </a:lnTo>
                    <a:lnTo>
                      <a:pt x="500" y="38"/>
                    </a:lnTo>
                    <a:lnTo>
                      <a:pt x="665" y="114"/>
                    </a:lnTo>
                    <a:lnTo>
                      <a:pt x="745" y="173"/>
                    </a:lnTo>
                    <a:lnTo>
                      <a:pt x="806" y="259"/>
                    </a:lnTo>
                    <a:lnTo>
                      <a:pt x="857" y="357"/>
                    </a:lnTo>
                    <a:lnTo>
                      <a:pt x="867" y="445"/>
                    </a:lnTo>
                    <a:lnTo>
                      <a:pt x="754" y="589"/>
                    </a:lnTo>
                    <a:lnTo>
                      <a:pt x="479" y="616"/>
                    </a:lnTo>
                    <a:lnTo>
                      <a:pt x="273" y="468"/>
                    </a:lnTo>
                    <a:lnTo>
                      <a:pt x="91" y="468"/>
                    </a:lnTo>
                    <a:lnTo>
                      <a:pt x="0" y="340"/>
                    </a:lnTo>
                    <a:lnTo>
                      <a:pt x="22" y="198"/>
                    </a:lnTo>
                    <a:lnTo>
                      <a:pt x="22" y="198"/>
                    </a:lnTo>
                    <a:lnTo>
                      <a:pt x="22"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6" name="Freeform 13">
                <a:extLst>
                  <a:ext uri="{FF2B5EF4-FFF2-40B4-BE49-F238E27FC236}">
                    <a16:creationId xmlns:a16="http://schemas.microsoft.com/office/drawing/2014/main" id="{3B458695-9293-4720-8714-B6B229588139}"/>
                  </a:ext>
                </a:extLst>
              </p:cNvPr>
              <p:cNvSpPr>
                <a:spLocks/>
              </p:cNvSpPr>
              <p:nvPr/>
            </p:nvSpPr>
            <p:spPr bwMode="auto">
              <a:xfrm>
                <a:off x="3604" y="2762"/>
                <a:ext cx="442" cy="268"/>
              </a:xfrm>
              <a:custGeom>
                <a:avLst/>
                <a:gdLst>
                  <a:gd name="T0" fmla="*/ 47 w 884"/>
                  <a:gd name="T1" fmla="*/ 55 h 536"/>
                  <a:gd name="T2" fmla="*/ 123 w 884"/>
                  <a:gd name="T3" fmla="*/ 0 h 536"/>
                  <a:gd name="T4" fmla="*/ 289 w 884"/>
                  <a:gd name="T5" fmla="*/ 0 h 536"/>
                  <a:gd name="T6" fmla="*/ 389 w 884"/>
                  <a:gd name="T7" fmla="*/ 29 h 536"/>
                  <a:gd name="T8" fmla="*/ 273 w 884"/>
                  <a:gd name="T9" fmla="*/ 173 h 536"/>
                  <a:gd name="T10" fmla="*/ 446 w 884"/>
                  <a:gd name="T11" fmla="*/ 84 h 536"/>
                  <a:gd name="T12" fmla="*/ 583 w 884"/>
                  <a:gd name="T13" fmla="*/ 34 h 536"/>
                  <a:gd name="T14" fmla="*/ 690 w 884"/>
                  <a:gd name="T15" fmla="*/ 82 h 536"/>
                  <a:gd name="T16" fmla="*/ 737 w 884"/>
                  <a:gd name="T17" fmla="*/ 139 h 536"/>
                  <a:gd name="T18" fmla="*/ 644 w 884"/>
                  <a:gd name="T19" fmla="*/ 166 h 536"/>
                  <a:gd name="T20" fmla="*/ 538 w 884"/>
                  <a:gd name="T21" fmla="*/ 230 h 536"/>
                  <a:gd name="T22" fmla="*/ 530 w 884"/>
                  <a:gd name="T23" fmla="*/ 350 h 536"/>
                  <a:gd name="T24" fmla="*/ 709 w 884"/>
                  <a:gd name="T25" fmla="*/ 200 h 536"/>
                  <a:gd name="T26" fmla="*/ 785 w 884"/>
                  <a:gd name="T27" fmla="*/ 186 h 536"/>
                  <a:gd name="T28" fmla="*/ 870 w 884"/>
                  <a:gd name="T29" fmla="*/ 243 h 536"/>
                  <a:gd name="T30" fmla="*/ 884 w 884"/>
                  <a:gd name="T31" fmla="*/ 329 h 536"/>
                  <a:gd name="T32" fmla="*/ 680 w 884"/>
                  <a:gd name="T33" fmla="*/ 510 h 536"/>
                  <a:gd name="T34" fmla="*/ 578 w 884"/>
                  <a:gd name="T35" fmla="*/ 536 h 536"/>
                  <a:gd name="T36" fmla="*/ 437 w 884"/>
                  <a:gd name="T37" fmla="*/ 517 h 536"/>
                  <a:gd name="T38" fmla="*/ 325 w 884"/>
                  <a:gd name="T39" fmla="*/ 397 h 536"/>
                  <a:gd name="T40" fmla="*/ 97 w 884"/>
                  <a:gd name="T41" fmla="*/ 403 h 536"/>
                  <a:gd name="T42" fmla="*/ 30 w 884"/>
                  <a:gd name="T43" fmla="*/ 321 h 536"/>
                  <a:gd name="T44" fmla="*/ 0 w 884"/>
                  <a:gd name="T45" fmla="*/ 137 h 536"/>
                  <a:gd name="T46" fmla="*/ 47 w 884"/>
                  <a:gd name="T47" fmla="*/ 55 h 536"/>
                  <a:gd name="T48" fmla="*/ 47 w 884"/>
                  <a:gd name="T49" fmla="*/ 55 h 536"/>
                  <a:gd name="T50" fmla="*/ 47 w 884"/>
                  <a:gd name="T51" fmla="*/ 5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4" h="536">
                    <a:moveTo>
                      <a:pt x="47" y="55"/>
                    </a:moveTo>
                    <a:lnTo>
                      <a:pt x="123" y="0"/>
                    </a:lnTo>
                    <a:lnTo>
                      <a:pt x="289" y="0"/>
                    </a:lnTo>
                    <a:lnTo>
                      <a:pt x="389" y="29"/>
                    </a:lnTo>
                    <a:lnTo>
                      <a:pt x="273" y="173"/>
                    </a:lnTo>
                    <a:lnTo>
                      <a:pt x="446" y="84"/>
                    </a:lnTo>
                    <a:lnTo>
                      <a:pt x="583" y="34"/>
                    </a:lnTo>
                    <a:lnTo>
                      <a:pt x="690" y="82"/>
                    </a:lnTo>
                    <a:lnTo>
                      <a:pt x="737" y="139"/>
                    </a:lnTo>
                    <a:lnTo>
                      <a:pt x="644" y="166"/>
                    </a:lnTo>
                    <a:lnTo>
                      <a:pt x="538" y="230"/>
                    </a:lnTo>
                    <a:lnTo>
                      <a:pt x="530" y="350"/>
                    </a:lnTo>
                    <a:lnTo>
                      <a:pt x="709" y="200"/>
                    </a:lnTo>
                    <a:lnTo>
                      <a:pt x="785" y="186"/>
                    </a:lnTo>
                    <a:lnTo>
                      <a:pt x="870" y="243"/>
                    </a:lnTo>
                    <a:lnTo>
                      <a:pt x="884" y="329"/>
                    </a:lnTo>
                    <a:lnTo>
                      <a:pt x="680" y="510"/>
                    </a:lnTo>
                    <a:lnTo>
                      <a:pt x="578" y="536"/>
                    </a:lnTo>
                    <a:lnTo>
                      <a:pt x="437" y="517"/>
                    </a:lnTo>
                    <a:lnTo>
                      <a:pt x="325" y="397"/>
                    </a:lnTo>
                    <a:lnTo>
                      <a:pt x="97" y="403"/>
                    </a:lnTo>
                    <a:lnTo>
                      <a:pt x="30" y="321"/>
                    </a:lnTo>
                    <a:lnTo>
                      <a:pt x="0" y="137"/>
                    </a:lnTo>
                    <a:lnTo>
                      <a:pt x="47" y="55"/>
                    </a:lnTo>
                    <a:lnTo>
                      <a:pt x="47" y="55"/>
                    </a:lnTo>
                    <a:lnTo>
                      <a:pt x="47" y="55"/>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7" name="Freeform 14">
                <a:extLst>
                  <a:ext uri="{FF2B5EF4-FFF2-40B4-BE49-F238E27FC236}">
                    <a16:creationId xmlns:a16="http://schemas.microsoft.com/office/drawing/2014/main" id="{E5FE9C02-AF08-4C7A-8699-F38E4218C702}"/>
                  </a:ext>
                </a:extLst>
              </p:cNvPr>
              <p:cNvSpPr>
                <a:spLocks/>
              </p:cNvSpPr>
              <p:nvPr/>
            </p:nvSpPr>
            <p:spPr bwMode="auto">
              <a:xfrm>
                <a:off x="3612" y="2884"/>
                <a:ext cx="419" cy="146"/>
              </a:xfrm>
              <a:custGeom>
                <a:avLst/>
                <a:gdLst>
                  <a:gd name="T0" fmla="*/ 0 w 836"/>
                  <a:gd name="T1" fmla="*/ 25 h 291"/>
                  <a:gd name="T2" fmla="*/ 106 w 836"/>
                  <a:gd name="T3" fmla="*/ 73 h 291"/>
                  <a:gd name="T4" fmla="*/ 190 w 836"/>
                  <a:gd name="T5" fmla="*/ 46 h 291"/>
                  <a:gd name="T6" fmla="*/ 266 w 836"/>
                  <a:gd name="T7" fmla="*/ 21 h 291"/>
                  <a:gd name="T8" fmla="*/ 342 w 836"/>
                  <a:gd name="T9" fmla="*/ 35 h 291"/>
                  <a:gd name="T10" fmla="*/ 382 w 836"/>
                  <a:gd name="T11" fmla="*/ 75 h 291"/>
                  <a:gd name="T12" fmla="*/ 412 w 836"/>
                  <a:gd name="T13" fmla="*/ 124 h 291"/>
                  <a:gd name="T14" fmla="*/ 511 w 836"/>
                  <a:gd name="T15" fmla="*/ 179 h 291"/>
                  <a:gd name="T16" fmla="*/ 581 w 836"/>
                  <a:gd name="T17" fmla="*/ 90 h 291"/>
                  <a:gd name="T18" fmla="*/ 680 w 836"/>
                  <a:gd name="T19" fmla="*/ 27 h 291"/>
                  <a:gd name="T20" fmla="*/ 770 w 836"/>
                  <a:gd name="T21" fmla="*/ 0 h 291"/>
                  <a:gd name="T22" fmla="*/ 829 w 836"/>
                  <a:gd name="T23" fmla="*/ 48 h 291"/>
                  <a:gd name="T24" fmla="*/ 836 w 836"/>
                  <a:gd name="T25" fmla="*/ 95 h 291"/>
                  <a:gd name="T26" fmla="*/ 772 w 836"/>
                  <a:gd name="T27" fmla="*/ 189 h 291"/>
                  <a:gd name="T28" fmla="*/ 663 w 836"/>
                  <a:gd name="T29" fmla="*/ 265 h 291"/>
                  <a:gd name="T30" fmla="*/ 561 w 836"/>
                  <a:gd name="T31" fmla="*/ 291 h 291"/>
                  <a:gd name="T32" fmla="*/ 407 w 836"/>
                  <a:gd name="T33" fmla="*/ 268 h 291"/>
                  <a:gd name="T34" fmla="*/ 289 w 836"/>
                  <a:gd name="T35" fmla="*/ 164 h 291"/>
                  <a:gd name="T36" fmla="*/ 112 w 836"/>
                  <a:gd name="T37" fmla="*/ 154 h 291"/>
                  <a:gd name="T38" fmla="*/ 23 w 836"/>
                  <a:gd name="T39" fmla="*/ 111 h 291"/>
                  <a:gd name="T40" fmla="*/ 0 w 836"/>
                  <a:gd name="T41" fmla="*/ 25 h 291"/>
                  <a:gd name="T42" fmla="*/ 0 w 836"/>
                  <a:gd name="T43" fmla="*/ 25 h 291"/>
                  <a:gd name="T44" fmla="*/ 0 w 836"/>
                  <a:gd name="T45" fmla="*/ 2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6" h="291">
                    <a:moveTo>
                      <a:pt x="0" y="25"/>
                    </a:moveTo>
                    <a:lnTo>
                      <a:pt x="106" y="73"/>
                    </a:lnTo>
                    <a:lnTo>
                      <a:pt x="190" y="46"/>
                    </a:lnTo>
                    <a:lnTo>
                      <a:pt x="266" y="21"/>
                    </a:lnTo>
                    <a:lnTo>
                      <a:pt x="342" y="35"/>
                    </a:lnTo>
                    <a:lnTo>
                      <a:pt x="382" y="75"/>
                    </a:lnTo>
                    <a:lnTo>
                      <a:pt x="412" y="124"/>
                    </a:lnTo>
                    <a:lnTo>
                      <a:pt x="511" y="179"/>
                    </a:lnTo>
                    <a:lnTo>
                      <a:pt x="581" y="90"/>
                    </a:lnTo>
                    <a:lnTo>
                      <a:pt x="680" y="27"/>
                    </a:lnTo>
                    <a:lnTo>
                      <a:pt x="770" y="0"/>
                    </a:lnTo>
                    <a:lnTo>
                      <a:pt x="829" y="48"/>
                    </a:lnTo>
                    <a:lnTo>
                      <a:pt x="836" y="95"/>
                    </a:lnTo>
                    <a:lnTo>
                      <a:pt x="772" y="189"/>
                    </a:lnTo>
                    <a:lnTo>
                      <a:pt x="663" y="265"/>
                    </a:lnTo>
                    <a:lnTo>
                      <a:pt x="561" y="291"/>
                    </a:lnTo>
                    <a:lnTo>
                      <a:pt x="407" y="268"/>
                    </a:lnTo>
                    <a:lnTo>
                      <a:pt x="289" y="164"/>
                    </a:lnTo>
                    <a:lnTo>
                      <a:pt x="112" y="154"/>
                    </a:lnTo>
                    <a:lnTo>
                      <a:pt x="23" y="111"/>
                    </a:lnTo>
                    <a:lnTo>
                      <a:pt x="0" y="25"/>
                    </a:lnTo>
                    <a:lnTo>
                      <a:pt x="0" y="25"/>
                    </a:lnTo>
                    <a:lnTo>
                      <a:pt x="0" y="25"/>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8" name="Freeform 15">
                <a:extLst>
                  <a:ext uri="{FF2B5EF4-FFF2-40B4-BE49-F238E27FC236}">
                    <a16:creationId xmlns:a16="http://schemas.microsoft.com/office/drawing/2014/main" id="{467E1F46-F62C-40ED-82D0-463249CD0049}"/>
                  </a:ext>
                </a:extLst>
              </p:cNvPr>
              <p:cNvSpPr>
                <a:spLocks/>
              </p:cNvSpPr>
              <p:nvPr/>
            </p:nvSpPr>
            <p:spPr bwMode="auto">
              <a:xfrm>
                <a:off x="3616" y="2782"/>
                <a:ext cx="104" cy="63"/>
              </a:xfrm>
              <a:custGeom>
                <a:avLst/>
                <a:gdLst>
                  <a:gd name="T0" fmla="*/ 35 w 208"/>
                  <a:gd name="T1" fmla="*/ 0 h 125"/>
                  <a:gd name="T2" fmla="*/ 126 w 208"/>
                  <a:gd name="T3" fmla="*/ 38 h 125"/>
                  <a:gd name="T4" fmla="*/ 166 w 208"/>
                  <a:gd name="T5" fmla="*/ 72 h 125"/>
                  <a:gd name="T6" fmla="*/ 206 w 208"/>
                  <a:gd name="T7" fmla="*/ 108 h 125"/>
                  <a:gd name="T8" fmla="*/ 208 w 208"/>
                  <a:gd name="T9" fmla="*/ 124 h 125"/>
                  <a:gd name="T10" fmla="*/ 192 w 208"/>
                  <a:gd name="T11" fmla="*/ 125 h 125"/>
                  <a:gd name="T12" fmla="*/ 151 w 208"/>
                  <a:gd name="T13" fmla="*/ 97 h 125"/>
                  <a:gd name="T14" fmla="*/ 101 w 208"/>
                  <a:gd name="T15" fmla="*/ 76 h 125"/>
                  <a:gd name="T16" fmla="*/ 0 w 208"/>
                  <a:gd name="T17" fmla="*/ 55 h 125"/>
                  <a:gd name="T18" fmla="*/ 0 w 208"/>
                  <a:gd name="T19" fmla="*/ 27 h 125"/>
                  <a:gd name="T20" fmla="*/ 35 w 208"/>
                  <a:gd name="T21" fmla="*/ 0 h 125"/>
                  <a:gd name="T22" fmla="*/ 35 w 208"/>
                  <a:gd name="T23" fmla="*/ 0 h 125"/>
                  <a:gd name="T24" fmla="*/ 35 w 208"/>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5">
                    <a:moveTo>
                      <a:pt x="35" y="0"/>
                    </a:moveTo>
                    <a:lnTo>
                      <a:pt x="126" y="38"/>
                    </a:lnTo>
                    <a:lnTo>
                      <a:pt x="166" y="72"/>
                    </a:lnTo>
                    <a:lnTo>
                      <a:pt x="206" y="108"/>
                    </a:lnTo>
                    <a:lnTo>
                      <a:pt x="208" y="124"/>
                    </a:lnTo>
                    <a:lnTo>
                      <a:pt x="192" y="125"/>
                    </a:lnTo>
                    <a:lnTo>
                      <a:pt x="151" y="97"/>
                    </a:lnTo>
                    <a:lnTo>
                      <a:pt x="101" y="76"/>
                    </a:lnTo>
                    <a:lnTo>
                      <a:pt x="0" y="55"/>
                    </a:lnTo>
                    <a:lnTo>
                      <a:pt x="0" y="27"/>
                    </a:lnTo>
                    <a:lnTo>
                      <a:pt x="35" y="0"/>
                    </a:lnTo>
                    <a:lnTo>
                      <a:pt x="3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9" name="Freeform 16">
                <a:extLst>
                  <a:ext uri="{FF2B5EF4-FFF2-40B4-BE49-F238E27FC236}">
                    <a16:creationId xmlns:a16="http://schemas.microsoft.com/office/drawing/2014/main" id="{DE087CE1-08CE-4166-B499-F9596A61AD2A}"/>
                  </a:ext>
                </a:extLst>
              </p:cNvPr>
              <p:cNvSpPr>
                <a:spLocks/>
              </p:cNvSpPr>
              <p:nvPr/>
            </p:nvSpPr>
            <p:spPr bwMode="auto">
              <a:xfrm>
                <a:off x="3936" y="2821"/>
                <a:ext cx="115" cy="200"/>
              </a:xfrm>
              <a:custGeom>
                <a:avLst/>
                <a:gdLst>
                  <a:gd name="T0" fmla="*/ 139 w 230"/>
                  <a:gd name="T1" fmla="*/ 2 h 399"/>
                  <a:gd name="T2" fmla="*/ 177 w 230"/>
                  <a:gd name="T3" fmla="*/ 51 h 399"/>
                  <a:gd name="T4" fmla="*/ 230 w 230"/>
                  <a:gd name="T5" fmla="*/ 120 h 399"/>
                  <a:gd name="T6" fmla="*/ 230 w 230"/>
                  <a:gd name="T7" fmla="*/ 219 h 399"/>
                  <a:gd name="T8" fmla="*/ 160 w 230"/>
                  <a:gd name="T9" fmla="*/ 321 h 399"/>
                  <a:gd name="T10" fmla="*/ 72 w 230"/>
                  <a:gd name="T11" fmla="*/ 365 h 399"/>
                  <a:gd name="T12" fmla="*/ 12 w 230"/>
                  <a:gd name="T13" fmla="*/ 399 h 399"/>
                  <a:gd name="T14" fmla="*/ 0 w 230"/>
                  <a:gd name="T15" fmla="*/ 380 h 399"/>
                  <a:gd name="T16" fmla="*/ 101 w 230"/>
                  <a:gd name="T17" fmla="*/ 298 h 399"/>
                  <a:gd name="T18" fmla="*/ 181 w 230"/>
                  <a:gd name="T19" fmla="*/ 198 h 399"/>
                  <a:gd name="T20" fmla="*/ 171 w 230"/>
                  <a:gd name="T21" fmla="*/ 101 h 399"/>
                  <a:gd name="T22" fmla="*/ 150 w 230"/>
                  <a:gd name="T23" fmla="*/ 57 h 399"/>
                  <a:gd name="T24" fmla="*/ 122 w 230"/>
                  <a:gd name="T25" fmla="*/ 15 h 399"/>
                  <a:gd name="T26" fmla="*/ 124 w 230"/>
                  <a:gd name="T27" fmla="*/ 0 h 399"/>
                  <a:gd name="T28" fmla="*/ 139 w 230"/>
                  <a:gd name="T29" fmla="*/ 2 h 399"/>
                  <a:gd name="T30" fmla="*/ 139 w 230"/>
                  <a:gd name="T31" fmla="*/ 2 h 399"/>
                  <a:gd name="T32" fmla="*/ 139 w 230"/>
                  <a:gd name="T33" fmla="*/ 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399">
                    <a:moveTo>
                      <a:pt x="139" y="2"/>
                    </a:moveTo>
                    <a:lnTo>
                      <a:pt x="177" y="51"/>
                    </a:lnTo>
                    <a:lnTo>
                      <a:pt x="230" y="120"/>
                    </a:lnTo>
                    <a:lnTo>
                      <a:pt x="230" y="219"/>
                    </a:lnTo>
                    <a:lnTo>
                      <a:pt x="160" y="321"/>
                    </a:lnTo>
                    <a:lnTo>
                      <a:pt x="72" y="365"/>
                    </a:lnTo>
                    <a:lnTo>
                      <a:pt x="12" y="399"/>
                    </a:lnTo>
                    <a:lnTo>
                      <a:pt x="0" y="380"/>
                    </a:lnTo>
                    <a:lnTo>
                      <a:pt x="101" y="298"/>
                    </a:lnTo>
                    <a:lnTo>
                      <a:pt x="181" y="198"/>
                    </a:lnTo>
                    <a:lnTo>
                      <a:pt x="171" y="101"/>
                    </a:lnTo>
                    <a:lnTo>
                      <a:pt x="150" y="57"/>
                    </a:lnTo>
                    <a:lnTo>
                      <a:pt x="122" y="15"/>
                    </a:lnTo>
                    <a:lnTo>
                      <a:pt x="124" y="0"/>
                    </a:lnTo>
                    <a:lnTo>
                      <a:pt x="139" y="2"/>
                    </a:lnTo>
                    <a:lnTo>
                      <a:pt x="139" y="2"/>
                    </a:lnTo>
                    <a:lnTo>
                      <a:pt x="1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0" name="Freeform 17">
                <a:extLst>
                  <a:ext uri="{FF2B5EF4-FFF2-40B4-BE49-F238E27FC236}">
                    <a16:creationId xmlns:a16="http://schemas.microsoft.com/office/drawing/2014/main" id="{FAA88182-C8C6-4A0B-BA1E-56F6E14F734C}"/>
                  </a:ext>
                </a:extLst>
              </p:cNvPr>
              <p:cNvSpPr>
                <a:spLocks/>
              </p:cNvSpPr>
              <p:nvPr/>
            </p:nvSpPr>
            <p:spPr bwMode="auto">
              <a:xfrm>
                <a:off x="3589" y="2703"/>
                <a:ext cx="375" cy="325"/>
              </a:xfrm>
              <a:custGeom>
                <a:avLst/>
                <a:gdLst>
                  <a:gd name="T0" fmla="*/ 736 w 751"/>
                  <a:gd name="T1" fmla="*/ 168 h 650"/>
                  <a:gd name="T2" fmla="*/ 673 w 751"/>
                  <a:gd name="T3" fmla="*/ 120 h 650"/>
                  <a:gd name="T4" fmla="*/ 645 w 751"/>
                  <a:gd name="T5" fmla="*/ 99 h 650"/>
                  <a:gd name="T6" fmla="*/ 609 w 751"/>
                  <a:gd name="T7" fmla="*/ 80 h 650"/>
                  <a:gd name="T8" fmla="*/ 559 w 751"/>
                  <a:gd name="T9" fmla="*/ 61 h 650"/>
                  <a:gd name="T10" fmla="*/ 514 w 751"/>
                  <a:gd name="T11" fmla="*/ 48 h 650"/>
                  <a:gd name="T12" fmla="*/ 422 w 751"/>
                  <a:gd name="T13" fmla="*/ 36 h 650"/>
                  <a:gd name="T14" fmla="*/ 232 w 751"/>
                  <a:gd name="T15" fmla="*/ 73 h 650"/>
                  <a:gd name="T16" fmla="*/ 177 w 751"/>
                  <a:gd name="T17" fmla="*/ 99 h 650"/>
                  <a:gd name="T18" fmla="*/ 128 w 751"/>
                  <a:gd name="T19" fmla="*/ 141 h 650"/>
                  <a:gd name="T20" fmla="*/ 71 w 751"/>
                  <a:gd name="T21" fmla="*/ 202 h 650"/>
                  <a:gd name="T22" fmla="*/ 46 w 751"/>
                  <a:gd name="T23" fmla="*/ 284 h 650"/>
                  <a:gd name="T24" fmla="*/ 48 w 751"/>
                  <a:gd name="T25" fmla="*/ 350 h 650"/>
                  <a:gd name="T26" fmla="*/ 65 w 751"/>
                  <a:gd name="T27" fmla="*/ 411 h 650"/>
                  <a:gd name="T28" fmla="*/ 99 w 751"/>
                  <a:gd name="T29" fmla="*/ 458 h 650"/>
                  <a:gd name="T30" fmla="*/ 152 w 751"/>
                  <a:gd name="T31" fmla="*/ 476 h 650"/>
                  <a:gd name="T32" fmla="*/ 301 w 751"/>
                  <a:gd name="T33" fmla="*/ 477 h 650"/>
                  <a:gd name="T34" fmla="*/ 365 w 751"/>
                  <a:gd name="T35" fmla="*/ 496 h 650"/>
                  <a:gd name="T36" fmla="*/ 420 w 751"/>
                  <a:gd name="T37" fmla="*/ 544 h 650"/>
                  <a:gd name="T38" fmla="*/ 468 w 751"/>
                  <a:gd name="T39" fmla="*/ 584 h 650"/>
                  <a:gd name="T40" fmla="*/ 515 w 751"/>
                  <a:gd name="T41" fmla="*/ 609 h 650"/>
                  <a:gd name="T42" fmla="*/ 628 w 751"/>
                  <a:gd name="T43" fmla="*/ 628 h 650"/>
                  <a:gd name="T44" fmla="*/ 628 w 751"/>
                  <a:gd name="T45" fmla="*/ 650 h 650"/>
                  <a:gd name="T46" fmla="*/ 495 w 751"/>
                  <a:gd name="T47" fmla="*/ 643 h 650"/>
                  <a:gd name="T48" fmla="*/ 382 w 751"/>
                  <a:gd name="T49" fmla="*/ 580 h 650"/>
                  <a:gd name="T50" fmla="*/ 335 w 751"/>
                  <a:gd name="T51" fmla="*/ 542 h 650"/>
                  <a:gd name="T52" fmla="*/ 280 w 751"/>
                  <a:gd name="T53" fmla="*/ 527 h 650"/>
                  <a:gd name="T54" fmla="*/ 152 w 751"/>
                  <a:gd name="T55" fmla="*/ 527 h 650"/>
                  <a:gd name="T56" fmla="*/ 80 w 751"/>
                  <a:gd name="T57" fmla="*/ 504 h 650"/>
                  <a:gd name="T58" fmla="*/ 33 w 751"/>
                  <a:gd name="T59" fmla="*/ 445 h 650"/>
                  <a:gd name="T60" fmla="*/ 6 w 751"/>
                  <a:gd name="T61" fmla="*/ 365 h 650"/>
                  <a:gd name="T62" fmla="*/ 0 w 751"/>
                  <a:gd name="T63" fmla="*/ 280 h 650"/>
                  <a:gd name="T64" fmla="*/ 27 w 751"/>
                  <a:gd name="T65" fmla="*/ 181 h 650"/>
                  <a:gd name="T66" fmla="*/ 53 w 751"/>
                  <a:gd name="T67" fmla="*/ 143 h 650"/>
                  <a:gd name="T68" fmla="*/ 91 w 751"/>
                  <a:gd name="T69" fmla="*/ 105 h 650"/>
                  <a:gd name="T70" fmla="*/ 152 w 751"/>
                  <a:gd name="T71" fmla="*/ 59 h 650"/>
                  <a:gd name="T72" fmla="*/ 221 w 751"/>
                  <a:gd name="T73" fmla="*/ 29 h 650"/>
                  <a:gd name="T74" fmla="*/ 325 w 751"/>
                  <a:gd name="T75" fmla="*/ 4 h 650"/>
                  <a:gd name="T76" fmla="*/ 449 w 751"/>
                  <a:gd name="T77" fmla="*/ 0 h 650"/>
                  <a:gd name="T78" fmla="*/ 591 w 751"/>
                  <a:gd name="T79" fmla="*/ 38 h 650"/>
                  <a:gd name="T80" fmla="*/ 685 w 751"/>
                  <a:gd name="T81" fmla="*/ 99 h 650"/>
                  <a:gd name="T82" fmla="*/ 747 w 751"/>
                  <a:gd name="T83" fmla="*/ 149 h 650"/>
                  <a:gd name="T84" fmla="*/ 751 w 751"/>
                  <a:gd name="T85" fmla="*/ 164 h 650"/>
                  <a:gd name="T86" fmla="*/ 736 w 751"/>
                  <a:gd name="T87" fmla="*/ 168 h 650"/>
                  <a:gd name="T88" fmla="*/ 736 w 751"/>
                  <a:gd name="T89" fmla="*/ 168 h 650"/>
                  <a:gd name="T90" fmla="*/ 736 w 751"/>
                  <a:gd name="T91" fmla="*/ 16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1" h="650">
                    <a:moveTo>
                      <a:pt x="736" y="168"/>
                    </a:moveTo>
                    <a:lnTo>
                      <a:pt x="673" y="120"/>
                    </a:lnTo>
                    <a:lnTo>
                      <a:pt x="645" y="99"/>
                    </a:lnTo>
                    <a:lnTo>
                      <a:pt x="609" y="80"/>
                    </a:lnTo>
                    <a:lnTo>
                      <a:pt x="559" y="61"/>
                    </a:lnTo>
                    <a:lnTo>
                      <a:pt x="514" y="48"/>
                    </a:lnTo>
                    <a:lnTo>
                      <a:pt x="422" y="36"/>
                    </a:lnTo>
                    <a:lnTo>
                      <a:pt x="232" y="73"/>
                    </a:lnTo>
                    <a:lnTo>
                      <a:pt x="177" y="99"/>
                    </a:lnTo>
                    <a:lnTo>
                      <a:pt x="128" y="141"/>
                    </a:lnTo>
                    <a:lnTo>
                      <a:pt x="71" y="202"/>
                    </a:lnTo>
                    <a:lnTo>
                      <a:pt x="46" y="284"/>
                    </a:lnTo>
                    <a:lnTo>
                      <a:pt x="48" y="350"/>
                    </a:lnTo>
                    <a:lnTo>
                      <a:pt x="65" y="411"/>
                    </a:lnTo>
                    <a:lnTo>
                      <a:pt x="99" y="458"/>
                    </a:lnTo>
                    <a:lnTo>
                      <a:pt x="152" y="476"/>
                    </a:lnTo>
                    <a:lnTo>
                      <a:pt x="301" y="477"/>
                    </a:lnTo>
                    <a:lnTo>
                      <a:pt x="365" y="496"/>
                    </a:lnTo>
                    <a:lnTo>
                      <a:pt x="420" y="544"/>
                    </a:lnTo>
                    <a:lnTo>
                      <a:pt x="468" y="584"/>
                    </a:lnTo>
                    <a:lnTo>
                      <a:pt x="515" y="609"/>
                    </a:lnTo>
                    <a:lnTo>
                      <a:pt x="628" y="628"/>
                    </a:lnTo>
                    <a:lnTo>
                      <a:pt x="628" y="650"/>
                    </a:lnTo>
                    <a:lnTo>
                      <a:pt x="495" y="643"/>
                    </a:lnTo>
                    <a:lnTo>
                      <a:pt x="382" y="580"/>
                    </a:lnTo>
                    <a:lnTo>
                      <a:pt x="335" y="542"/>
                    </a:lnTo>
                    <a:lnTo>
                      <a:pt x="280" y="527"/>
                    </a:lnTo>
                    <a:lnTo>
                      <a:pt x="152" y="527"/>
                    </a:lnTo>
                    <a:lnTo>
                      <a:pt x="80" y="504"/>
                    </a:lnTo>
                    <a:lnTo>
                      <a:pt x="33" y="445"/>
                    </a:lnTo>
                    <a:lnTo>
                      <a:pt x="6" y="365"/>
                    </a:lnTo>
                    <a:lnTo>
                      <a:pt x="0" y="280"/>
                    </a:lnTo>
                    <a:lnTo>
                      <a:pt x="27" y="181"/>
                    </a:lnTo>
                    <a:lnTo>
                      <a:pt x="53" y="143"/>
                    </a:lnTo>
                    <a:lnTo>
                      <a:pt x="91" y="105"/>
                    </a:lnTo>
                    <a:lnTo>
                      <a:pt x="152" y="59"/>
                    </a:lnTo>
                    <a:lnTo>
                      <a:pt x="221" y="29"/>
                    </a:lnTo>
                    <a:lnTo>
                      <a:pt x="325" y="4"/>
                    </a:lnTo>
                    <a:lnTo>
                      <a:pt x="449" y="0"/>
                    </a:lnTo>
                    <a:lnTo>
                      <a:pt x="591" y="38"/>
                    </a:lnTo>
                    <a:lnTo>
                      <a:pt x="685" y="99"/>
                    </a:lnTo>
                    <a:lnTo>
                      <a:pt x="747" y="149"/>
                    </a:lnTo>
                    <a:lnTo>
                      <a:pt x="751" y="164"/>
                    </a:lnTo>
                    <a:lnTo>
                      <a:pt x="736" y="168"/>
                    </a:lnTo>
                    <a:lnTo>
                      <a:pt x="736" y="168"/>
                    </a:lnTo>
                    <a:lnTo>
                      <a:pt x="736"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1" name="Freeform 18">
                <a:extLst>
                  <a:ext uri="{FF2B5EF4-FFF2-40B4-BE49-F238E27FC236}">
                    <a16:creationId xmlns:a16="http://schemas.microsoft.com/office/drawing/2014/main" id="{F8B8E84C-DF0C-4B83-B1A6-035155F20A28}"/>
                  </a:ext>
                </a:extLst>
              </p:cNvPr>
              <p:cNvSpPr>
                <a:spLocks/>
              </p:cNvSpPr>
              <p:nvPr/>
            </p:nvSpPr>
            <p:spPr bwMode="auto">
              <a:xfrm>
                <a:off x="3849" y="2853"/>
                <a:ext cx="107" cy="140"/>
              </a:xfrm>
              <a:custGeom>
                <a:avLst/>
                <a:gdLst>
                  <a:gd name="T0" fmla="*/ 211 w 215"/>
                  <a:gd name="T1" fmla="*/ 19 h 281"/>
                  <a:gd name="T2" fmla="*/ 80 w 215"/>
                  <a:gd name="T3" fmla="*/ 142 h 281"/>
                  <a:gd name="T4" fmla="*/ 46 w 215"/>
                  <a:gd name="T5" fmla="*/ 230 h 281"/>
                  <a:gd name="T6" fmla="*/ 48 w 215"/>
                  <a:gd name="T7" fmla="*/ 268 h 281"/>
                  <a:gd name="T8" fmla="*/ 42 w 215"/>
                  <a:gd name="T9" fmla="*/ 281 h 281"/>
                  <a:gd name="T10" fmla="*/ 27 w 215"/>
                  <a:gd name="T11" fmla="*/ 275 h 281"/>
                  <a:gd name="T12" fmla="*/ 0 w 215"/>
                  <a:gd name="T13" fmla="*/ 230 h 281"/>
                  <a:gd name="T14" fmla="*/ 17 w 215"/>
                  <a:gd name="T15" fmla="*/ 171 h 281"/>
                  <a:gd name="T16" fmla="*/ 42 w 215"/>
                  <a:gd name="T17" fmla="*/ 116 h 281"/>
                  <a:gd name="T18" fmla="*/ 78 w 215"/>
                  <a:gd name="T19" fmla="*/ 79 h 281"/>
                  <a:gd name="T20" fmla="*/ 116 w 215"/>
                  <a:gd name="T21" fmla="*/ 53 h 281"/>
                  <a:gd name="T22" fmla="*/ 156 w 215"/>
                  <a:gd name="T23" fmla="*/ 28 h 281"/>
                  <a:gd name="T24" fmla="*/ 198 w 215"/>
                  <a:gd name="T25" fmla="*/ 0 h 281"/>
                  <a:gd name="T26" fmla="*/ 215 w 215"/>
                  <a:gd name="T27" fmla="*/ 3 h 281"/>
                  <a:gd name="T28" fmla="*/ 211 w 215"/>
                  <a:gd name="T29" fmla="*/ 19 h 281"/>
                  <a:gd name="T30" fmla="*/ 211 w 215"/>
                  <a:gd name="T31" fmla="*/ 19 h 281"/>
                  <a:gd name="T32" fmla="*/ 211 w 215"/>
                  <a:gd name="T33" fmla="*/ 1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81">
                    <a:moveTo>
                      <a:pt x="211" y="19"/>
                    </a:moveTo>
                    <a:lnTo>
                      <a:pt x="80" y="142"/>
                    </a:lnTo>
                    <a:lnTo>
                      <a:pt x="46" y="230"/>
                    </a:lnTo>
                    <a:lnTo>
                      <a:pt x="48" y="268"/>
                    </a:lnTo>
                    <a:lnTo>
                      <a:pt x="42" y="281"/>
                    </a:lnTo>
                    <a:lnTo>
                      <a:pt x="27" y="275"/>
                    </a:lnTo>
                    <a:lnTo>
                      <a:pt x="0" y="230"/>
                    </a:lnTo>
                    <a:lnTo>
                      <a:pt x="17" y="171"/>
                    </a:lnTo>
                    <a:lnTo>
                      <a:pt x="42" y="116"/>
                    </a:lnTo>
                    <a:lnTo>
                      <a:pt x="78" y="79"/>
                    </a:lnTo>
                    <a:lnTo>
                      <a:pt x="116" y="53"/>
                    </a:lnTo>
                    <a:lnTo>
                      <a:pt x="156" y="28"/>
                    </a:lnTo>
                    <a:lnTo>
                      <a:pt x="198" y="0"/>
                    </a:lnTo>
                    <a:lnTo>
                      <a:pt x="215" y="3"/>
                    </a:lnTo>
                    <a:lnTo>
                      <a:pt x="211" y="19"/>
                    </a:lnTo>
                    <a:lnTo>
                      <a:pt x="211" y="19"/>
                    </a:lnTo>
                    <a:lnTo>
                      <a:pt x="21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2" name="Freeform 19">
                <a:extLst>
                  <a:ext uri="{FF2B5EF4-FFF2-40B4-BE49-F238E27FC236}">
                    <a16:creationId xmlns:a16="http://schemas.microsoft.com/office/drawing/2014/main" id="{C7A95BF3-1492-411C-870D-417EFC4E4321}"/>
                  </a:ext>
                </a:extLst>
              </p:cNvPr>
              <p:cNvSpPr>
                <a:spLocks/>
              </p:cNvSpPr>
              <p:nvPr/>
            </p:nvSpPr>
            <p:spPr bwMode="auto">
              <a:xfrm>
                <a:off x="3725" y="2748"/>
                <a:ext cx="167" cy="100"/>
              </a:xfrm>
              <a:custGeom>
                <a:avLst/>
                <a:gdLst>
                  <a:gd name="T0" fmla="*/ 325 w 333"/>
                  <a:gd name="T1" fmla="*/ 20 h 199"/>
                  <a:gd name="T2" fmla="*/ 141 w 333"/>
                  <a:gd name="T3" fmla="*/ 102 h 199"/>
                  <a:gd name="T4" fmla="*/ 65 w 333"/>
                  <a:gd name="T5" fmla="*/ 161 h 199"/>
                  <a:gd name="T6" fmla="*/ 29 w 333"/>
                  <a:gd name="T7" fmla="*/ 197 h 199"/>
                  <a:gd name="T8" fmla="*/ 2 w 333"/>
                  <a:gd name="T9" fmla="*/ 199 h 199"/>
                  <a:gd name="T10" fmla="*/ 0 w 333"/>
                  <a:gd name="T11" fmla="*/ 171 h 199"/>
                  <a:gd name="T12" fmla="*/ 32 w 333"/>
                  <a:gd name="T13" fmla="*/ 127 h 199"/>
                  <a:gd name="T14" fmla="*/ 116 w 333"/>
                  <a:gd name="T15" fmla="*/ 62 h 199"/>
                  <a:gd name="T16" fmla="*/ 165 w 333"/>
                  <a:gd name="T17" fmla="*/ 38 h 199"/>
                  <a:gd name="T18" fmla="*/ 215 w 333"/>
                  <a:gd name="T19" fmla="*/ 24 h 199"/>
                  <a:gd name="T20" fmla="*/ 319 w 333"/>
                  <a:gd name="T21" fmla="*/ 0 h 199"/>
                  <a:gd name="T22" fmla="*/ 333 w 333"/>
                  <a:gd name="T23" fmla="*/ 7 h 199"/>
                  <a:gd name="T24" fmla="*/ 325 w 333"/>
                  <a:gd name="T25" fmla="*/ 20 h 199"/>
                  <a:gd name="T26" fmla="*/ 325 w 333"/>
                  <a:gd name="T27" fmla="*/ 20 h 199"/>
                  <a:gd name="T28" fmla="*/ 325 w 333"/>
                  <a:gd name="T29" fmla="*/ 2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199">
                    <a:moveTo>
                      <a:pt x="325" y="20"/>
                    </a:moveTo>
                    <a:lnTo>
                      <a:pt x="141" y="102"/>
                    </a:lnTo>
                    <a:lnTo>
                      <a:pt x="65" y="161"/>
                    </a:lnTo>
                    <a:lnTo>
                      <a:pt x="29" y="197"/>
                    </a:lnTo>
                    <a:lnTo>
                      <a:pt x="2" y="199"/>
                    </a:lnTo>
                    <a:lnTo>
                      <a:pt x="0" y="171"/>
                    </a:lnTo>
                    <a:lnTo>
                      <a:pt x="32" y="127"/>
                    </a:lnTo>
                    <a:lnTo>
                      <a:pt x="116" y="62"/>
                    </a:lnTo>
                    <a:lnTo>
                      <a:pt x="165" y="38"/>
                    </a:lnTo>
                    <a:lnTo>
                      <a:pt x="215" y="24"/>
                    </a:lnTo>
                    <a:lnTo>
                      <a:pt x="319" y="0"/>
                    </a:lnTo>
                    <a:lnTo>
                      <a:pt x="333" y="7"/>
                    </a:lnTo>
                    <a:lnTo>
                      <a:pt x="325" y="20"/>
                    </a:lnTo>
                    <a:lnTo>
                      <a:pt x="325" y="20"/>
                    </a:lnTo>
                    <a:lnTo>
                      <a:pt x="32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3" name="Freeform 20">
                <a:extLst>
                  <a:ext uri="{FF2B5EF4-FFF2-40B4-BE49-F238E27FC236}">
                    <a16:creationId xmlns:a16="http://schemas.microsoft.com/office/drawing/2014/main" id="{FD2DAA1A-4B74-4209-8BBB-F6B80DA9FB15}"/>
                  </a:ext>
                </a:extLst>
              </p:cNvPr>
              <p:cNvSpPr>
                <a:spLocks/>
              </p:cNvSpPr>
              <p:nvPr/>
            </p:nvSpPr>
            <p:spPr bwMode="auto">
              <a:xfrm>
                <a:off x="3675" y="2727"/>
                <a:ext cx="110" cy="27"/>
              </a:xfrm>
              <a:custGeom>
                <a:avLst/>
                <a:gdLst>
                  <a:gd name="T0" fmla="*/ 14 w 221"/>
                  <a:gd name="T1" fmla="*/ 2 h 53"/>
                  <a:gd name="T2" fmla="*/ 42 w 221"/>
                  <a:gd name="T3" fmla="*/ 0 h 53"/>
                  <a:gd name="T4" fmla="*/ 133 w 221"/>
                  <a:gd name="T5" fmla="*/ 0 h 53"/>
                  <a:gd name="T6" fmla="*/ 215 w 221"/>
                  <a:gd name="T7" fmla="*/ 32 h 53"/>
                  <a:gd name="T8" fmla="*/ 221 w 221"/>
                  <a:gd name="T9" fmla="*/ 47 h 53"/>
                  <a:gd name="T10" fmla="*/ 207 w 221"/>
                  <a:gd name="T11" fmla="*/ 53 h 53"/>
                  <a:gd name="T12" fmla="*/ 130 w 221"/>
                  <a:gd name="T13" fmla="*/ 36 h 53"/>
                  <a:gd name="T14" fmla="*/ 42 w 221"/>
                  <a:gd name="T15" fmla="*/ 36 h 53"/>
                  <a:gd name="T16" fmla="*/ 14 w 221"/>
                  <a:gd name="T17" fmla="*/ 32 h 53"/>
                  <a:gd name="T18" fmla="*/ 0 w 221"/>
                  <a:gd name="T19" fmla="*/ 17 h 53"/>
                  <a:gd name="T20" fmla="*/ 14 w 221"/>
                  <a:gd name="T21" fmla="*/ 2 h 53"/>
                  <a:gd name="T22" fmla="*/ 14 w 221"/>
                  <a:gd name="T23" fmla="*/ 2 h 53"/>
                  <a:gd name="T24" fmla="*/ 14 w 221"/>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53">
                    <a:moveTo>
                      <a:pt x="14" y="2"/>
                    </a:moveTo>
                    <a:lnTo>
                      <a:pt x="42" y="0"/>
                    </a:lnTo>
                    <a:lnTo>
                      <a:pt x="133" y="0"/>
                    </a:lnTo>
                    <a:lnTo>
                      <a:pt x="215" y="32"/>
                    </a:lnTo>
                    <a:lnTo>
                      <a:pt x="221" y="47"/>
                    </a:lnTo>
                    <a:lnTo>
                      <a:pt x="207" y="53"/>
                    </a:lnTo>
                    <a:lnTo>
                      <a:pt x="130" y="36"/>
                    </a:lnTo>
                    <a:lnTo>
                      <a:pt x="42" y="36"/>
                    </a:lnTo>
                    <a:lnTo>
                      <a:pt x="14" y="32"/>
                    </a:lnTo>
                    <a:lnTo>
                      <a:pt x="0" y="17"/>
                    </a:lnTo>
                    <a:lnTo>
                      <a:pt x="14" y="2"/>
                    </a:lnTo>
                    <a:lnTo>
                      <a:pt x="14" y="2"/>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4" name="Freeform 21">
                <a:extLst>
                  <a:ext uri="{FF2B5EF4-FFF2-40B4-BE49-F238E27FC236}">
                    <a16:creationId xmlns:a16="http://schemas.microsoft.com/office/drawing/2014/main" id="{C4630E7C-C80B-4F1D-9077-D0AFEE9862F1}"/>
                  </a:ext>
                </a:extLst>
              </p:cNvPr>
              <p:cNvSpPr>
                <a:spLocks/>
              </p:cNvSpPr>
              <p:nvPr/>
            </p:nvSpPr>
            <p:spPr bwMode="auto">
              <a:xfrm>
                <a:off x="3507" y="2903"/>
                <a:ext cx="518" cy="240"/>
              </a:xfrm>
              <a:custGeom>
                <a:avLst/>
                <a:gdLst>
                  <a:gd name="T0" fmla="*/ 24 w 1036"/>
                  <a:gd name="T1" fmla="*/ 0 h 479"/>
                  <a:gd name="T2" fmla="*/ 95 w 1036"/>
                  <a:gd name="T3" fmla="*/ 35 h 479"/>
                  <a:gd name="T4" fmla="*/ 159 w 1036"/>
                  <a:gd name="T5" fmla="*/ 86 h 479"/>
                  <a:gd name="T6" fmla="*/ 211 w 1036"/>
                  <a:gd name="T7" fmla="*/ 162 h 479"/>
                  <a:gd name="T8" fmla="*/ 241 w 1036"/>
                  <a:gd name="T9" fmla="*/ 265 h 479"/>
                  <a:gd name="T10" fmla="*/ 327 w 1036"/>
                  <a:gd name="T11" fmla="*/ 341 h 479"/>
                  <a:gd name="T12" fmla="*/ 424 w 1036"/>
                  <a:gd name="T13" fmla="*/ 384 h 479"/>
                  <a:gd name="T14" fmla="*/ 618 w 1036"/>
                  <a:gd name="T15" fmla="*/ 422 h 479"/>
                  <a:gd name="T16" fmla="*/ 791 w 1036"/>
                  <a:gd name="T17" fmla="*/ 394 h 479"/>
                  <a:gd name="T18" fmla="*/ 935 w 1036"/>
                  <a:gd name="T19" fmla="*/ 324 h 479"/>
                  <a:gd name="T20" fmla="*/ 986 w 1036"/>
                  <a:gd name="T21" fmla="*/ 253 h 479"/>
                  <a:gd name="T22" fmla="*/ 994 w 1036"/>
                  <a:gd name="T23" fmla="*/ 181 h 479"/>
                  <a:gd name="T24" fmla="*/ 903 w 1036"/>
                  <a:gd name="T25" fmla="*/ 95 h 479"/>
                  <a:gd name="T26" fmla="*/ 908 w 1036"/>
                  <a:gd name="T27" fmla="*/ 65 h 479"/>
                  <a:gd name="T28" fmla="*/ 929 w 1036"/>
                  <a:gd name="T29" fmla="*/ 56 h 479"/>
                  <a:gd name="T30" fmla="*/ 1000 w 1036"/>
                  <a:gd name="T31" fmla="*/ 94 h 479"/>
                  <a:gd name="T32" fmla="*/ 1034 w 1036"/>
                  <a:gd name="T33" fmla="*/ 164 h 479"/>
                  <a:gd name="T34" fmla="*/ 1036 w 1036"/>
                  <a:gd name="T35" fmla="*/ 253 h 479"/>
                  <a:gd name="T36" fmla="*/ 977 w 1036"/>
                  <a:gd name="T37" fmla="*/ 356 h 479"/>
                  <a:gd name="T38" fmla="*/ 901 w 1036"/>
                  <a:gd name="T39" fmla="*/ 422 h 479"/>
                  <a:gd name="T40" fmla="*/ 789 w 1036"/>
                  <a:gd name="T41" fmla="*/ 457 h 479"/>
                  <a:gd name="T42" fmla="*/ 677 w 1036"/>
                  <a:gd name="T43" fmla="*/ 474 h 479"/>
                  <a:gd name="T44" fmla="*/ 583 w 1036"/>
                  <a:gd name="T45" fmla="*/ 479 h 479"/>
                  <a:gd name="T46" fmla="*/ 437 w 1036"/>
                  <a:gd name="T47" fmla="*/ 453 h 479"/>
                  <a:gd name="T48" fmla="*/ 258 w 1036"/>
                  <a:gd name="T49" fmla="*/ 373 h 479"/>
                  <a:gd name="T50" fmla="*/ 190 w 1036"/>
                  <a:gd name="T51" fmla="*/ 282 h 479"/>
                  <a:gd name="T52" fmla="*/ 161 w 1036"/>
                  <a:gd name="T53" fmla="*/ 211 h 479"/>
                  <a:gd name="T54" fmla="*/ 125 w 1036"/>
                  <a:gd name="T55" fmla="*/ 139 h 479"/>
                  <a:gd name="T56" fmla="*/ 74 w 1036"/>
                  <a:gd name="T57" fmla="*/ 75 h 479"/>
                  <a:gd name="T58" fmla="*/ 0 w 1036"/>
                  <a:gd name="T59" fmla="*/ 23 h 479"/>
                  <a:gd name="T60" fmla="*/ 24 w 1036"/>
                  <a:gd name="T61" fmla="*/ 0 h 479"/>
                  <a:gd name="T62" fmla="*/ 24 w 1036"/>
                  <a:gd name="T6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 h="479">
                    <a:moveTo>
                      <a:pt x="24" y="0"/>
                    </a:moveTo>
                    <a:lnTo>
                      <a:pt x="95" y="35"/>
                    </a:lnTo>
                    <a:lnTo>
                      <a:pt x="159" y="86"/>
                    </a:lnTo>
                    <a:lnTo>
                      <a:pt x="211" y="162"/>
                    </a:lnTo>
                    <a:lnTo>
                      <a:pt x="241" y="265"/>
                    </a:lnTo>
                    <a:lnTo>
                      <a:pt x="327" y="341"/>
                    </a:lnTo>
                    <a:lnTo>
                      <a:pt x="424" y="384"/>
                    </a:lnTo>
                    <a:lnTo>
                      <a:pt x="618" y="422"/>
                    </a:lnTo>
                    <a:lnTo>
                      <a:pt x="791" y="394"/>
                    </a:lnTo>
                    <a:lnTo>
                      <a:pt x="935" y="324"/>
                    </a:lnTo>
                    <a:lnTo>
                      <a:pt x="986" y="253"/>
                    </a:lnTo>
                    <a:lnTo>
                      <a:pt x="994" y="181"/>
                    </a:lnTo>
                    <a:lnTo>
                      <a:pt x="903" y="95"/>
                    </a:lnTo>
                    <a:lnTo>
                      <a:pt x="908" y="65"/>
                    </a:lnTo>
                    <a:lnTo>
                      <a:pt x="929" y="56"/>
                    </a:lnTo>
                    <a:lnTo>
                      <a:pt x="1000" y="94"/>
                    </a:lnTo>
                    <a:lnTo>
                      <a:pt x="1034" y="164"/>
                    </a:lnTo>
                    <a:lnTo>
                      <a:pt x="1036" y="253"/>
                    </a:lnTo>
                    <a:lnTo>
                      <a:pt x="977" y="356"/>
                    </a:lnTo>
                    <a:lnTo>
                      <a:pt x="901" y="422"/>
                    </a:lnTo>
                    <a:lnTo>
                      <a:pt x="789" y="457"/>
                    </a:lnTo>
                    <a:lnTo>
                      <a:pt x="677" y="474"/>
                    </a:lnTo>
                    <a:lnTo>
                      <a:pt x="583" y="479"/>
                    </a:lnTo>
                    <a:lnTo>
                      <a:pt x="437" y="453"/>
                    </a:lnTo>
                    <a:lnTo>
                      <a:pt x="258" y="373"/>
                    </a:lnTo>
                    <a:lnTo>
                      <a:pt x="190" y="282"/>
                    </a:lnTo>
                    <a:lnTo>
                      <a:pt x="161" y="211"/>
                    </a:lnTo>
                    <a:lnTo>
                      <a:pt x="125" y="139"/>
                    </a:lnTo>
                    <a:lnTo>
                      <a:pt x="74" y="75"/>
                    </a:lnTo>
                    <a:lnTo>
                      <a:pt x="0" y="23"/>
                    </a:lnTo>
                    <a:lnTo>
                      <a:pt x="24"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5" name="Freeform 22">
                <a:extLst>
                  <a:ext uri="{FF2B5EF4-FFF2-40B4-BE49-F238E27FC236}">
                    <a16:creationId xmlns:a16="http://schemas.microsoft.com/office/drawing/2014/main" id="{5DB71A75-E427-41C7-A66A-E0B0252CC359}"/>
                  </a:ext>
                </a:extLst>
              </p:cNvPr>
              <p:cNvSpPr>
                <a:spLocks/>
              </p:cNvSpPr>
              <p:nvPr/>
            </p:nvSpPr>
            <p:spPr bwMode="auto">
              <a:xfrm>
                <a:off x="1978" y="2616"/>
                <a:ext cx="1555" cy="335"/>
              </a:xfrm>
              <a:custGeom>
                <a:avLst/>
                <a:gdLst>
                  <a:gd name="T0" fmla="*/ 485 w 3108"/>
                  <a:gd name="T1" fmla="*/ 0 h 669"/>
                  <a:gd name="T2" fmla="*/ 395 w 3108"/>
                  <a:gd name="T3" fmla="*/ 54 h 669"/>
                  <a:gd name="T4" fmla="*/ 102 w 3108"/>
                  <a:gd name="T5" fmla="*/ 432 h 669"/>
                  <a:gd name="T6" fmla="*/ 0 w 3108"/>
                  <a:gd name="T7" fmla="*/ 485 h 669"/>
                  <a:gd name="T8" fmla="*/ 89 w 3108"/>
                  <a:gd name="T9" fmla="*/ 626 h 669"/>
                  <a:gd name="T10" fmla="*/ 758 w 3108"/>
                  <a:gd name="T11" fmla="*/ 592 h 669"/>
                  <a:gd name="T12" fmla="*/ 2897 w 3108"/>
                  <a:gd name="T13" fmla="*/ 669 h 669"/>
                  <a:gd name="T14" fmla="*/ 3108 w 3108"/>
                  <a:gd name="T15" fmla="*/ 561 h 669"/>
                  <a:gd name="T16" fmla="*/ 2625 w 3108"/>
                  <a:gd name="T17" fmla="*/ 508 h 669"/>
                  <a:gd name="T18" fmla="*/ 3019 w 3108"/>
                  <a:gd name="T19" fmla="*/ 477 h 669"/>
                  <a:gd name="T20" fmla="*/ 2927 w 3108"/>
                  <a:gd name="T21" fmla="*/ 358 h 669"/>
                  <a:gd name="T22" fmla="*/ 2770 w 3108"/>
                  <a:gd name="T23" fmla="*/ 137 h 669"/>
                  <a:gd name="T24" fmla="*/ 1597 w 3108"/>
                  <a:gd name="T25" fmla="*/ 76 h 669"/>
                  <a:gd name="T26" fmla="*/ 599 w 3108"/>
                  <a:gd name="T27" fmla="*/ 8 h 669"/>
                  <a:gd name="T28" fmla="*/ 485 w 3108"/>
                  <a:gd name="T29" fmla="*/ 0 h 669"/>
                  <a:gd name="T30" fmla="*/ 485 w 3108"/>
                  <a:gd name="T31" fmla="*/ 0 h 669"/>
                  <a:gd name="T32" fmla="*/ 485 w 3108"/>
                  <a:gd name="T3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8" h="669">
                    <a:moveTo>
                      <a:pt x="485" y="0"/>
                    </a:moveTo>
                    <a:lnTo>
                      <a:pt x="395" y="54"/>
                    </a:lnTo>
                    <a:lnTo>
                      <a:pt x="102" y="432"/>
                    </a:lnTo>
                    <a:lnTo>
                      <a:pt x="0" y="485"/>
                    </a:lnTo>
                    <a:lnTo>
                      <a:pt x="89" y="626"/>
                    </a:lnTo>
                    <a:lnTo>
                      <a:pt x="758" y="592"/>
                    </a:lnTo>
                    <a:lnTo>
                      <a:pt x="2897" y="669"/>
                    </a:lnTo>
                    <a:lnTo>
                      <a:pt x="3108" y="561"/>
                    </a:lnTo>
                    <a:lnTo>
                      <a:pt x="2625" y="508"/>
                    </a:lnTo>
                    <a:lnTo>
                      <a:pt x="3019" y="477"/>
                    </a:lnTo>
                    <a:lnTo>
                      <a:pt x="2927" y="358"/>
                    </a:lnTo>
                    <a:lnTo>
                      <a:pt x="2770" y="137"/>
                    </a:lnTo>
                    <a:lnTo>
                      <a:pt x="1597" y="76"/>
                    </a:lnTo>
                    <a:lnTo>
                      <a:pt x="599" y="8"/>
                    </a:lnTo>
                    <a:lnTo>
                      <a:pt x="485" y="0"/>
                    </a:lnTo>
                    <a:lnTo>
                      <a:pt x="485" y="0"/>
                    </a:lnTo>
                    <a:lnTo>
                      <a:pt x="485" y="0"/>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6" name="Freeform 23">
                <a:extLst>
                  <a:ext uri="{FF2B5EF4-FFF2-40B4-BE49-F238E27FC236}">
                    <a16:creationId xmlns:a16="http://schemas.microsoft.com/office/drawing/2014/main" id="{6C9A11BA-799F-4A49-A72A-31BD7ED081F2}"/>
                  </a:ext>
                </a:extLst>
              </p:cNvPr>
              <p:cNvSpPr>
                <a:spLocks/>
              </p:cNvSpPr>
              <p:nvPr/>
            </p:nvSpPr>
            <p:spPr bwMode="auto">
              <a:xfrm>
                <a:off x="2285" y="2422"/>
                <a:ext cx="1191" cy="327"/>
              </a:xfrm>
              <a:custGeom>
                <a:avLst/>
                <a:gdLst>
                  <a:gd name="T0" fmla="*/ 0 w 2382"/>
                  <a:gd name="T1" fmla="*/ 334 h 653"/>
                  <a:gd name="T2" fmla="*/ 15 w 2382"/>
                  <a:gd name="T3" fmla="*/ 154 h 653"/>
                  <a:gd name="T4" fmla="*/ 203 w 2382"/>
                  <a:gd name="T5" fmla="*/ 146 h 653"/>
                  <a:gd name="T6" fmla="*/ 1028 w 2382"/>
                  <a:gd name="T7" fmla="*/ 78 h 653"/>
                  <a:gd name="T8" fmla="*/ 1369 w 2382"/>
                  <a:gd name="T9" fmla="*/ 39 h 653"/>
                  <a:gd name="T10" fmla="*/ 2064 w 2382"/>
                  <a:gd name="T11" fmla="*/ 32 h 653"/>
                  <a:gd name="T12" fmla="*/ 2306 w 2382"/>
                  <a:gd name="T13" fmla="*/ 24 h 653"/>
                  <a:gd name="T14" fmla="*/ 2382 w 2382"/>
                  <a:gd name="T15" fmla="*/ 0 h 653"/>
                  <a:gd name="T16" fmla="*/ 2336 w 2382"/>
                  <a:gd name="T17" fmla="*/ 653 h 653"/>
                  <a:gd name="T18" fmla="*/ 2217 w 2382"/>
                  <a:gd name="T19" fmla="*/ 452 h 653"/>
                  <a:gd name="T20" fmla="*/ 0 w 2382"/>
                  <a:gd name="T21" fmla="*/ 334 h 653"/>
                  <a:gd name="T22" fmla="*/ 0 w 2382"/>
                  <a:gd name="T23" fmla="*/ 334 h 653"/>
                  <a:gd name="T24" fmla="*/ 0 w 2382"/>
                  <a:gd name="T25" fmla="*/ 334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2" h="653">
                    <a:moveTo>
                      <a:pt x="0" y="334"/>
                    </a:moveTo>
                    <a:lnTo>
                      <a:pt x="15" y="154"/>
                    </a:lnTo>
                    <a:lnTo>
                      <a:pt x="203" y="146"/>
                    </a:lnTo>
                    <a:lnTo>
                      <a:pt x="1028" y="78"/>
                    </a:lnTo>
                    <a:lnTo>
                      <a:pt x="1369" y="39"/>
                    </a:lnTo>
                    <a:lnTo>
                      <a:pt x="2064" y="32"/>
                    </a:lnTo>
                    <a:lnTo>
                      <a:pt x="2306" y="24"/>
                    </a:lnTo>
                    <a:lnTo>
                      <a:pt x="2382" y="0"/>
                    </a:lnTo>
                    <a:lnTo>
                      <a:pt x="2336" y="653"/>
                    </a:lnTo>
                    <a:lnTo>
                      <a:pt x="2217" y="452"/>
                    </a:lnTo>
                    <a:lnTo>
                      <a:pt x="0" y="334"/>
                    </a:lnTo>
                    <a:lnTo>
                      <a:pt x="0" y="334"/>
                    </a:lnTo>
                    <a:lnTo>
                      <a:pt x="0" y="334"/>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7" name="Freeform 24">
                <a:extLst>
                  <a:ext uri="{FF2B5EF4-FFF2-40B4-BE49-F238E27FC236}">
                    <a16:creationId xmlns:a16="http://schemas.microsoft.com/office/drawing/2014/main" id="{2753B3FD-7BE9-491C-ABB1-3973829B5C74}"/>
                  </a:ext>
                </a:extLst>
              </p:cNvPr>
              <p:cNvSpPr>
                <a:spLocks/>
              </p:cNvSpPr>
              <p:nvPr/>
            </p:nvSpPr>
            <p:spPr bwMode="auto">
              <a:xfrm>
                <a:off x="2595" y="2268"/>
                <a:ext cx="647" cy="144"/>
              </a:xfrm>
              <a:custGeom>
                <a:avLst/>
                <a:gdLst>
                  <a:gd name="T0" fmla="*/ 64 w 1292"/>
                  <a:gd name="T1" fmla="*/ 0 h 287"/>
                  <a:gd name="T2" fmla="*/ 68 w 1292"/>
                  <a:gd name="T3" fmla="*/ 91 h 287"/>
                  <a:gd name="T4" fmla="*/ 0 w 1292"/>
                  <a:gd name="T5" fmla="*/ 226 h 287"/>
                  <a:gd name="T6" fmla="*/ 401 w 1292"/>
                  <a:gd name="T7" fmla="*/ 137 h 287"/>
                  <a:gd name="T8" fmla="*/ 604 w 1292"/>
                  <a:gd name="T9" fmla="*/ 173 h 287"/>
                  <a:gd name="T10" fmla="*/ 378 w 1292"/>
                  <a:gd name="T11" fmla="*/ 287 h 287"/>
                  <a:gd name="T12" fmla="*/ 1292 w 1292"/>
                  <a:gd name="T13" fmla="*/ 226 h 287"/>
                  <a:gd name="T14" fmla="*/ 1273 w 1292"/>
                  <a:gd name="T15" fmla="*/ 104 h 287"/>
                  <a:gd name="T16" fmla="*/ 1066 w 1292"/>
                  <a:gd name="T17" fmla="*/ 129 h 287"/>
                  <a:gd name="T18" fmla="*/ 960 w 1292"/>
                  <a:gd name="T19" fmla="*/ 15 h 287"/>
                  <a:gd name="T20" fmla="*/ 64 w 1292"/>
                  <a:gd name="T21" fmla="*/ 0 h 287"/>
                  <a:gd name="T22" fmla="*/ 64 w 1292"/>
                  <a:gd name="T23" fmla="*/ 0 h 287"/>
                  <a:gd name="T24" fmla="*/ 64 w 1292"/>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2" h="287">
                    <a:moveTo>
                      <a:pt x="64" y="0"/>
                    </a:moveTo>
                    <a:lnTo>
                      <a:pt x="68" y="91"/>
                    </a:lnTo>
                    <a:lnTo>
                      <a:pt x="0" y="226"/>
                    </a:lnTo>
                    <a:lnTo>
                      <a:pt x="401" y="137"/>
                    </a:lnTo>
                    <a:lnTo>
                      <a:pt x="604" y="173"/>
                    </a:lnTo>
                    <a:lnTo>
                      <a:pt x="378" y="287"/>
                    </a:lnTo>
                    <a:lnTo>
                      <a:pt x="1292" y="226"/>
                    </a:lnTo>
                    <a:lnTo>
                      <a:pt x="1273" y="104"/>
                    </a:lnTo>
                    <a:lnTo>
                      <a:pt x="1066" y="129"/>
                    </a:lnTo>
                    <a:lnTo>
                      <a:pt x="960" y="15"/>
                    </a:lnTo>
                    <a:lnTo>
                      <a:pt x="64" y="0"/>
                    </a:lnTo>
                    <a:lnTo>
                      <a:pt x="64" y="0"/>
                    </a:lnTo>
                    <a:lnTo>
                      <a:pt x="64" y="0"/>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8" name="Freeform 25">
                <a:extLst>
                  <a:ext uri="{FF2B5EF4-FFF2-40B4-BE49-F238E27FC236}">
                    <a16:creationId xmlns:a16="http://schemas.microsoft.com/office/drawing/2014/main" id="{F62DA6FF-F940-42C8-9F5D-E9C60481E7F8}"/>
                  </a:ext>
                </a:extLst>
              </p:cNvPr>
              <p:cNvSpPr>
                <a:spLocks/>
              </p:cNvSpPr>
              <p:nvPr/>
            </p:nvSpPr>
            <p:spPr bwMode="auto">
              <a:xfrm>
                <a:off x="3106" y="1333"/>
                <a:ext cx="302" cy="964"/>
              </a:xfrm>
              <a:custGeom>
                <a:avLst/>
                <a:gdLst>
                  <a:gd name="T0" fmla="*/ 72 w 604"/>
                  <a:gd name="T1" fmla="*/ 1840 h 1928"/>
                  <a:gd name="T2" fmla="*/ 241 w 604"/>
                  <a:gd name="T3" fmla="*/ 1787 h 1928"/>
                  <a:gd name="T4" fmla="*/ 492 w 604"/>
                  <a:gd name="T5" fmla="*/ 348 h 1928"/>
                  <a:gd name="T6" fmla="*/ 574 w 604"/>
                  <a:gd name="T7" fmla="*/ 0 h 1928"/>
                  <a:gd name="T8" fmla="*/ 604 w 604"/>
                  <a:gd name="T9" fmla="*/ 107 h 1928"/>
                  <a:gd name="T10" fmla="*/ 536 w 604"/>
                  <a:gd name="T11" fmla="*/ 850 h 1928"/>
                  <a:gd name="T12" fmla="*/ 416 w 604"/>
                  <a:gd name="T13" fmla="*/ 1772 h 1928"/>
                  <a:gd name="T14" fmla="*/ 389 w 604"/>
                  <a:gd name="T15" fmla="*/ 1859 h 1928"/>
                  <a:gd name="T16" fmla="*/ 165 w 604"/>
                  <a:gd name="T17" fmla="*/ 1928 h 1928"/>
                  <a:gd name="T18" fmla="*/ 0 w 604"/>
                  <a:gd name="T19" fmla="*/ 1886 h 1928"/>
                  <a:gd name="T20" fmla="*/ 72 w 604"/>
                  <a:gd name="T21" fmla="*/ 1840 h 1928"/>
                  <a:gd name="T22" fmla="*/ 72 w 604"/>
                  <a:gd name="T23" fmla="*/ 1840 h 1928"/>
                  <a:gd name="T24" fmla="*/ 72 w 604"/>
                  <a:gd name="T25" fmla="*/ 1840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28">
                    <a:moveTo>
                      <a:pt x="72" y="1840"/>
                    </a:moveTo>
                    <a:lnTo>
                      <a:pt x="241" y="1787"/>
                    </a:lnTo>
                    <a:lnTo>
                      <a:pt x="492" y="348"/>
                    </a:lnTo>
                    <a:lnTo>
                      <a:pt x="574" y="0"/>
                    </a:lnTo>
                    <a:lnTo>
                      <a:pt x="604" y="107"/>
                    </a:lnTo>
                    <a:lnTo>
                      <a:pt x="536" y="850"/>
                    </a:lnTo>
                    <a:lnTo>
                      <a:pt x="416" y="1772"/>
                    </a:lnTo>
                    <a:lnTo>
                      <a:pt x="389" y="1859"/>
                    </a:lnTo>
                    <a:lnTo>
                      <a:pt x="165" y="1928"/>
                    </a:lnTo>
                    <a:lnTo>
                      <a:pt x="0" y="1886"/>
                    </a:lnTo>
                    <a:lnTo>
                      <a:pt x="72" y="1840"/>
                    </a:lnTo>
                    <a:lnTo>
                      <a:pt x="72" y="1840"/>
                    </a:lnTo>
                    <a:lnTo>
                      <a:pt x="72" y="1840"/>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9" name="Freeform 26">
                <a:extLst>
                  <a:ext uri="{FF2B5EF4-FFF2-40B4-BE49-F238E27FC236}">
                    <a16:creationId xmlns:a16="http://schemas.microsoft.com/office/drawing/2014/main" id="{CA986388-581E-4EF2-9AF1-C33168F58971}"/>
                  </a:ext>
                </a:extLst>
              </p:cNvPr>
              <p:cNvSpPr>
                <a:spLocks/>
              </p:cNvSpPr>
              <p:nvPr/>
            </p:nvSpPr>
            <p:spPr bwMode="auto">
              <a:xfrm>
                <a:off x="2546" y="2117"/>
                <a:ext cx="576" cy="95"/>
              </a:xfrm>
              <a:custGeom>
                <a:avLst/>
                <a:gdLst>
                  <a:gd name="T0" fmla="*/ 0 w 1152"/>
                  <a:gd name="T1" fmla="*/ 103 h 190"/>
                  <a:gd name="T2" fmla="*/ 34 w 1152"/>
                  <a:gd name="T3" fmla="*/ 190 h 190"/>
                  <a:gd name="T4" fmla="*/ 114 w 1152"/>
                  <a:gd name="T5" fmla="*/ 151 h 190"/>
                  <a:gd name="T6" fmla="*/ 1152 w 1152"/>
                  <a:gd name="T7" fmla="*/ 59 h 190"/>
                  <a:gd name="T8" fmla="*/ 1152 w 1152"/>
                  <a:gd name="T9" fmla="*/ 12 h 190"/>
                  <a:gd name="T10" fmla="*/ 696 w 1152"/>
                  <a:gd name="T11" fmla="*/ 0 h 190"/>
                  <a:gd name="T12" fmla="*/ 0 w 1152"/>
                  <a:gd name="T13" fmla="*/ 103 h 190"/>
                  <a:gd name="T14" fmla="*/ 0 w 1152"/>
                  <a:gd name="T15" fmla="*/ 103 h 190"/>
                  <a:gd name="T16" fmla="*/ 0 w 1152"/>
                  <a:gd name="T17"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2" h="190">
                    <a:moveTo>
                      <a:pt x="0" y="103"/>
                    </a:moveTo>
                    <a:lnTo>
                      <a:pt x="34" y="190"/>
                    </a:lnTo>
                    <a:lnTo>
                      <a:pt x="114" y="151"/>
                    </a:lnTo>
                    <a:lnTo>
                      <a:pt x="1152" y="59"/>
                    </a:lnTo>
                    <a:lnTo>
                      <a:pt x="1152" y="12"/>
                    </a:lnTo>
                    <a:lnTo>
                      <a:pt x="696" y="0"/>
                    </a:lnTo>
                    <a:lnTo>
                      <a:pt x="0" y="103"/>
                    </a:lnTo>
                    <a:lnTo>
                      <a:pt x="0" y="103"/>
                    </a:lnTo>
                    <a:lnTo>
                      <a:pt x="0" y="103"/>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0" name="Freeform 27">
                <a:extLst>
                  <a:ext uri="{FF2B5EF4-FFF2-40B4-BE49-F238E27FC236}">
                    <a16:creationId xmlns:a16="http://schemas.microsoft.com/office/drawing/2014/main" id="{889FED52-80CB-4B54-BB10-CA6263FBE2E9}"/>
                  </a:ext>
                </a:extLst>
              </p:cNvPr>
              <p:cNvSpPr>
                <a:spLocks/>
              </p:cNvSpPr>
              <p:nvPr/>
            </p:nvSpPr>
            <p:spPr bwMode="auto">
              <a:xfrm>
                <a:off x="2354" y="1228"/>
                <a:ext cx="891" cy="834"/>
              </a:xfrm>
              <a:custGeom>
                <a:avLst/>
                <a:gdLst>
                  <a:gd name="T0" fmla="*/ 296 w 1783"/>
                  <a:gd name="T1" fmla="*/ 1669 h 1669"/>
                  <a:gd name="T2" fmla="*/ 23 w 1783"/>
                  <a:gd name="T3" fmla="*/ 734 h 1669"/>
                  <a:gd name="T4" fmla="*/ 0 w 1783"/>
                  <a:gd name="T5" fmla="*/ 508 h 1669"/>
                  <a:gd name="T6" fmla="*/ 38 w 1783"/>
                  <a:gd name="T7" fmla="*/ 409 h 1669"/>
                  <a:gd name="T8" fmla="*/ 196 w 1783"/>
                  <a:gd name="T9" fmla="*/ 310 h 1669"/>
                  <a:gd name="T10" fmla="*/ 861 w 1783"/>
                  <a:gd name="T11" fmla="*/ 129 h 1669"/>
                  <a:gd name="T12" fmla="*/ 1595 w 1783"/>
                  <a:gd name="T13" fmla="*/ 8 h 1669"/>
                  <a:gd name="T14" fmla="*/ 1753 w 1783"/>
                  <a:gd name="T15" fmla="*/ 0 h 1669"/>
                  <a:gd name="T16" fmla="*/ 1783 w 1783"/>
                  <a:gd name="T17" fmla="*/ 76 h 1669"/>
                  <a:gd name="T18" fmla="*/ 1730 w 1783"/>
                  <a:gd name="T19" fmla="*/ 485 h 1669"/>
                  <a:gd name="T20" fmla="*/ 1618 w 1783"/>
                  <a:gd name="T21" fmla="*/ 257 h 1669"/>
                  <a:gd name="T22" fmla="*/ 1367 w 1783"/>
                  <a:gd name="T23" fmla="*/ 114 h 1669"/>
                  <a:gd name="T24" fmla="*/ 990 w 1783"/>
                  <a:gd name="T25" fmla="*/ 160 h 1669"/>
                  <a:gd name="T26" fmla="*/ 310 w 1783"/>
                  <a:gd name="T27" fmla="*/ 409 h 1669"/>
                  <a:gd name="T28" fmla="*/ 165 w 1783"/>
                  <a:gd name="T29" fmla="*/ 553 h 1669"/>
                  <a:gd name="T30" fmla="*/ 173 w 1783"/>
                  <a:gd name="T31" fmla="*/ 932 h 1669"/>
                  <a:gd name="T32" fmla="*/ 317 w 1783"/>
                  <a:gd name="T33" fmla="*/ 1348 h 1669"/>
                  <a:gd name="T34" fmla="*/ 348 w 1783"/>
                  <a:gd name="T35" fmla="*/ 1559 h 1669"/>
                  <a:gd name="T36" fmla="*/ 296 w 1783"/>
                  <a:gd name="T37" fmla="*/ 1669 h 1669"/>
                  <a:gd name="T38" fmla="*/ 296 w 1783"/>
                  <a:gd name="T39" fmla="*/ 1669 h 1669"/>
                  <a:gd name="T40" fmla="*/ 296 w 1783"/>
                  <a:gd name="T41" fmla="*/ 1669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3" h="1669">
                    <a:moveTo>
                      <a:pt x="296" y="1669"/>
                    </a:moveTo>
                    <a:lnTo>
                      <a:pt x="23" y="734"/>
                    </a:lnTo>
                    <a:lnTo>
                      <a:pt x="0" y="508"/>
                    </a:lnTo>
                    <a:lnTo>
                      <a:pt x="38" y="409"/>
                    </a:lnTo>
                    <a:lnTo>
                      <a:pt x="196" y="310"/>
                    </a:lnTo>
                    <a:lnTo>
                      <a:pt x="861" y="129"/>
                    </a:lnTo>
                    <a:lnTo>
                      <a:pt x="1595" y="8"/>
                    </a:lnTo>
                    <a:lnTo>
                      <a:pt x="1753" y="0"/>
                    </a:lnTo>
                    <a:lnTo>
                      <a:pt x="1783" y="76"/>
                    </a:lnTo>
                    <a:lnTo>
                      <a:pt x="1730" y="485"/>
                    </a:lnTo>
                    <a:lnTo>
                      <a:pt x="1618" y="257"/>
                    </a:lnTo>
                    <a:lnTo>
                      <a:pt x="1367" y="114"/>
                    </a:lnTo>
                    <a:lnTo>
                      <a:pt x="990" y="160"/>
                    </a:lnTo>
                    <a:lnTo>
                      <a:pt x="310" y="409"/>
                    </a:lnTo>
                    <a:lnTo>
                      <a:pt x="165" y="553"/>
                    </a:lnTo>
                    <a:lnTo>
                      <a:pt x="173" y="932"/>
                    </a:lnTo>
                    <a:lnTo>
                      <a:pt x="317" y="1348"/>
                    </a:lnTo>
                    <a:lnTo>
                      <a:pt x="348" y="1559"/>
                    </a:lnTo>
                    <a:lnTo>
                      <a:pt x="296" y="1669"/>
                    </a:lnTo>
                    <a:lnTo>
                      <a:pt x="296" y="1669"/>
                    </a:lnTo>
                    <a:lnTo>
                      <a:pt x="296" y="16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1" name="Freeform 28">
                <a:extLst>
                  <a:ext uri="{FF2B5EF4-FFF2-40B4-BE49-F238E27FC236}">
                    <a16:creationId xmlns:a16="http://schemas.microsoft.com/office/drawing/2014/main" id="{46548730-C875-4AB8-ACCD-F1BEE2A3B5D8}"/>
                  </a:ext>
                </a:extLst>
              </p:cNvPr>
              <p:cNvSpPr>
                <a:spLocks/>
              </p:cNvSpPr>
              <p:nvPr/>
            </p:nvSpPr>
            <p:spPr bwMode="auto">
              <a:xfrm>
                <a:off x="3045" y="2476"/>
                <a:ext cx="383" cy="140"/>
              </a:xfrm>
              <a:custGeom>
                <a:avLst/>
                <a:gdLst>
                  <a:gd name="T0" fmla="*/ 0 w 766"/>
                  <a:gd name="T1" fmla="*/ 268 h 279"/>
                  <a:gd name="T2" fmla="*/ 61 w 766"/>
                  <a:gd name="T3" fmla="*/ 0 h 279"/>
                  <a:gd name="T4" fmla="*/ 766 w 766"/>
                  <a:gd name="T5" fmla="*/ 28 h 279"/>
                  <a:gd name="T6" fmla="*/ 741 w 766"/>
                  <a:gd name="T7" fmla="*/ 160 h 279"/>
                  <a:gd name="T8" fmla="*/ 703 w 766"/>
                  <a:gd name="T9" fmla="*/ 84 h 279"/>
                  <a:gd name="T10" fmla="*/ 175 w 766"/>
                  <a:gd name="T11" fmla="*/ 114 h 279"/>
                  <a:gd name="T12" fmla="*/ 76 w 766"/>
                  <a:gd name="T13" fmla="*/ 279 h 279"/>
                  <a:gd name="T14" fmla="*/ 0 w 766"/>
                  <a:gd name="T15" fmla="*/ 268 h 279"/>
                  <a:gd name="T16" fmla="*/ 0 w 766"/>
                  <a:gd name="T17" fmla="*/ 268 h 279"/>
                  <a:gd name="T18" fmla="*/ 0 w 766"/>
                  <a:gd name="T19" fmla="*/ 26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6" h="279">
                    <a:moveTo>
                      <a:pt x="0" y="268"/>
                    </a:moveTo>
                    <a:lnTo>
                      <a:pt x="61" y="0"/>
                    </a:lnTo>
                    <a:lnTo>
                      <a:pt x="766" y="28"/>
                    </a:lnTo>
                    <a:lnTo>
                      <a:pt x="741" y="160"/>
                    </a:lnTo>
                    <a:lnTo>
                      <a:pt x="703" y="84"/>
                    </a:lnTo>
                    <a:lnTo>
                      <a:pt x="175" y="114"/>
                    </a:lnTo>
                    <a:lnTo>
                      <a:pt x="76" y="279"/>
                    </a:lnTo>
                    <a:lnTo>
                      <a:pt x="0" y="268"/>
                    </a:lnTo>
                    <a:lnTo>
                      <a:pt x="0" y="268"/>
                    </a:lnTo>
                    <a:lnTo>
                      <a:pt x="0" y="268"/>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2" name="Freeform 29">
                <a:extLst>
                  <a:ext uri="{FF2B5EF4-FFF2-40B4-BE49-F238E27FC236}">
                    <a16:creationId xmlns:a16="http://schemas.microsoft.com/office/drawing/2014/main" id="{0C402E2A-3451-4A88-AAA6-815C621FF000}"/>
                  </a:ext>
                </a:extLst>
              </p:cNvPr>
              <p:cNvSpPr>
                <a:spLocks/>
              </p:cNvSpPr>
              <p:nvPr/>
            </p:nvSpPr>
            <p:spPr bwMode="auto">
              <a:xfrm>
                <a:off x="3191" y="2542"/>
                <a:ext cx="188" cy="85"/>
              </a:xfrm>
              <a:custGeom>
                <a:avLst/>
                <a:gdLst>
                  <a:gd name="T0" fmla="*/ 0 w 374"/>
                  <a:gd name="T1" fmla="*/ 124 h 169"/>
                  <a:gd name="T2" fmla="*/ 62 w 374"/>
                  <a:gd name="T3" fmla="*/ 164 h 169"/>
                  <a:gd name="T4" fmla="*/ 203 w 374"/>
                  <a:gd name="T5" fmla="*/ 169 h 169"/>
                  <a:gd name="T6" fmla="*/ 207 w 374"/>
                  <a:gd name="T7" fmla="*/ 112 h 169"/>
                  <a:gd name="T8" fmla="*/ 374 w 374"/>
                  <a:gd name="T9" fmla="*/ 15 h 169"/>
                  <a:gd name="T10" fmla="*/ 108 w 374"/>
                  <a:gd name="T11" fmla="*/ 0 h 169"/>
                  <a:gd name="T12" fmla="*/ 47 w 374"/>
                  <a:gd name="T13" fmla="*/ 84 h 169"/>
                  <a:gd name="T14" fmla="*/ 0 w 374"/>
                  <a:gd name="T15" fmla="*/ 124 h 169"/>
                  <a:gd name="T16" fmla="*/ 0 w 374"/>
                  <a:gd name="T17" fmla="*/ 124 h 169"/>
                  <a:gd name="T18" fmla="*/ 0 w 374"/>
                  <a:gd name="T19"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69">
                    <a:moveTo>
                      <a:pt x="0" y="124"/>
                    </a:moveTo>
                    <a:lnTo>
                      <a:pt x="62" y="164"/>
                    </a:lnTo>
                    <a:lnTo>
                      <a:pt x="203" y="169"/>
                    </a:lnTo>
                    <a:lnTo>
                      <a:pt x="207" y="112"/>
                    </a:lnTo>
                    <a:lnTo>
                      <a:pt x="374" y="15"/>
                    </a:lnTo>
                    <a:lnTo>
                      <a:pt x="108" y="0"/>
                    </a:lnTo>
                    <a:lnTo>
                      <a:pt x="47" y="84"/>
                    </a:lnTo>
                    <a:lnTo>
                      <a:pt x="0" y="124"/>
                    </a:lnTo>
                    <a:lnTo>
                      <a:pt x="0" y="124"/>
                    </a:lnTo>
                    <a:lnTo>
                      <a:pt x="0" y="124"/>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3" name="Freeform 30">
                <a:extLst>
                  <a:ext uri="{FF2B5EF4-FFF2-40B4-BE49-F238E27FC236}">
                    <a16:creationId xmlns:a16="http://schemas.microsoft.com/office/drawing/2014/main" id="{E77E05B4-9E8E-437F-9FC4-9E793680437A}"/>
                  </a:ext>
                </a:extLst>
              </p:cNvPr>
              <p:cNvSpPr>
                <a:spLocks/>
              </p:cNvSpPr>
              <p:nvPr/>
            </p:nvSpPr>
            <p:spPr bwMode="auto">
              <a:xfrm>
                <a:off x="1964" y="2855"/>
                <a:ext cx="1550" cy="100"/>
              </a:xfrm>
              <a:custGeom>
                <a:avLst/>
                <a:gdLst>
                  <a:gd name="T0" fmla="*/ 76 w 3099"/>
                  <a:gd name="T1" fmla="*/ 132 h 200"/>
                  <a:gd name="T2" fmla="*/ 0 w 3099"/>
                  <a:gd name="T3" fmla="*/ 46 h 200"/>
                  <a:gd name="T4" fmla="*/ 227 w 3099"/>
                  <a:gd name="T5" fmla="*/ 0 h 200"/>
                  <a:gd name="T6" fmla="*/ 3025 w 3099"/>
                  <a:gd name="T7" fmla="*/ 54 h 200"/>
                  <a:gd name="T8" fmla="*/ 3099 w 3099"/>
                  <a:gd name="T9" fmla="*/ 113 h 200"/>
                  <a:gd name="T10" fmla="*/ 2981 w 3099"/>
                  <a:gd name="T11" fmla="*/ 200 h 200"/>
                  <a:gd name="T12" fmla="*/ 1481 w 3099"/>
                  <a:gd name="T13" fmla="*/ 153 h 200"/>
                  <a:gd name="T14" fmla="*/ 493 w 3099"/>
                  <a:gd name="T15" fmla="*/ 115 h 200"/>
                  <a:gd name="T16" fmla="*/ 179 w 3099"/>
                  <a:gd name="T17" fmla="*/ 173 h 200"/>
                  <a:gd name="T18" fmla="*/ 76 w 3099"/>
                  <a:gd name="T19" fmla="*/ 132 h 200"/>
                  <a:gd name="T20" fmla="*/ 76 w 3099"/>
                  <a:gd name="T21" fmla="*/ 132 h 200"/>
                  <a:gd name="T22" fmla="*/ 76 w 3099"/>
                  <a:gd name="T23"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9" h="200">
                    <a:moveTo>
                      <a:pt x="76" y="132"/>
                    </a:moveTo>
                    <a:lnTo>
                      <a:pt x="0" y="46"/>
                    </a:lnTo>
                    <a:lnTo>
                      <a:pt x="227" y="0"/>
                    </a:lnTo>
                    <a:lnTo>
                      <a:pt x="3025" y="54"/>
                    </a:lnTo>
                    <a:lnTo>
                      <a:pt x="3099" y="113"/>
                    </a:lnTo>
                    <a:lnTo>
                      <a:pt x="2981" y="200"/>
                    </a:lnTo>
                    <a:lnTo>
                      <a:pt x="1481" y="153"/>
                    </a:lnTo>
                    <a:lnTo>
                      <a:pt x="493" y="115"/>
                    </a:lnTo>
                    <a:lnTo>
                      <a:pt x="179" y="173"/>
                    </a:lnTo>
                    <a:lnTo>
                      <a:pt x="76" y="132"/>
                    </a:lnTo>
                    <a:lnTo>
                      <a:pt x="76" y="132"/>
                    </a:lnTo>
                    <a:lnTo>
                      <a:pt x="76" y="132"/>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4" name="Freeform 31">
                <a:extLst>
                  <a:ext uri="{FF2B5EF4-FFF2-40B4-BE49-F238E27FC236}">
                    <a16:creationId xmlns:a16="http://schemas.microsoft.com/office/drawing/2014/main" id="{C2C198B7-030B-4ECA-AA32-CA6082DF9FF7}"/>
                  </a:ext>
                </a:extLst>
              </p:cNvPr>
              <p:cNvSpPr>
                <a:spLocks/>
              </p:cNvSpPr>
              <p:nvPr/>
            </p:nvSpPr>
            <p:spPr bwMode="auto">
              <a:xfrm>
                <a:off x="1762" y="2481"/>
                <a:ext cx="186" cy="396"/>
              </a:xfrm>
              <a:custGeom>
                <a:avLst/>
                <a:gdLst>
                  <a:gd name="T0" fmla="*/ 38 w 373"/>
                  <a:gd name="T1" fmla="*/ 16 h 791"/>
                  <a:gd name="T2" fmla="*/ 42 w 373"/>
                  <a:gd name="T3" fmla="*/ 54 h 791"/>
                  <a:gd name="T4" fmla="*/ 84 w 373"/>
                  <a:gd name="T5" fmla="*/ 151 h 791"/>
                  <a:gd name="T6" fmla="*/ 113 w 373"/>
                  <a:gd name="T7" fmla="*/ 259 h 791"/>
                  <a:gd name="T8" fmla="*/ 139 w 373"/>
                  <a:gd name="T9" fmla="*/ 350 h 791"/>
                  <a:gd name="T10" fmla="*/ 179 w 373"/>
                  <a:gd name="T11" fmla="*/ 550 h 791"/>
                  <a:gd name="T12" fmla="*/ 198 w 373"/>
                  <a:gd name="T13" fmla="*/ 702 h 791"/>
                  <a:gd name="T14" fmla="*/ 240 w 373"/>
                  <a:gd name="T15" fmla="*/ 725 h 791"/>
                  <a:gd name="T16" fmla="*/ 274 w 373"/>
                  <a:gd name="T17" fmla="*/ 744 h 791"/>
                  <a:gd name="T18" fmla="*/ 360 w 373"/>
                  <a:gd name="T19" fmla="*/ 761 h 791"/>
                  <a:gd name="T20" fmla="*/ 373 w 373"/>
                  <a:gd name="T21" fmla="*/ 776 h 791"/>
                  <a:gd name="T22" fmla="*/ 358 w 373"/>
                  <a:gd name="T23" fmla="*/ 791 h 791"/>
                  <a:gd name="T24" fmla="*/ 253 w 373"/>
                  <a:gd name="T25" fmla="*/ 780 h 791"/>
                  <a:gd name="T26" fmla="*/ 154 w 373"/>
                  <a:gd name="T27" fmla="*/ 742 h 791"/>
                  <a:gd name="T28" fmla="*/ 132 w 373"/>
                  <a:gd name="T29" fmla="*/ 654 h 791"/>
                  <a:gd name="T30" fmla="*/ 118 w 373"/>
                  <a:gd name="T31" fmla="*/ 559 h 791"/>
                  <a:gd name="T32" fmla="*/ 94 w 373"/>
                  <a:gd name="T33" fmla="*/ 360 h 791"/>
                  <a:gd name="T34" fmla="*/ 57 w 373"/>
                  <a:gd name="T35" fmla="*/ 158 h 791"/>
                  <a:gd name="T36" fmla="*/ 14 w 373"/>
                  <a:gd name="T37" fmla="*/ 63 h 791"/>
                  <a:gd name="T38" fmla="*/ 0 w 373"/>
                  <a:gd name="T39" fmla="*/ 23 h 791"/>
                  <a:gd name="T40" fmla="*/ 2 w 373"/>
                  <a:gd name="T41" fmla="*/ 8 h 791"/>
                  <a:gd name="T42" fmla="*/ 16 w 373"/>
                  <a:gd name="T43" fmla="*/ 0 h 791"/>
                  <a:gd name="T44" fmla="*/ 38 w 373"/>
                  <a:gd name="T45" fmla="*/ 16 h 791"/>
                  <a:gd name="T46" fmla="*/ 38 w 373"/>
                  <a:gd name="T47" fmla="*/ 16 h 791"/>
                  <a:gd name="T48" fmla="*/ 38 w 373"/>
                  <a:gd name="T49" fmla="*/ 1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3" h="791">
                    <a:moveTo>
                      <a:pt x="38" y="16"/>
                    </a:moveTo>
                    <a:lnTo>
                      <a:pt x="42" y="54"/>
                    </a:lnTo>
                    <a:lnTo>
                      <a:pt x="84" y="151"/>
                    </a:lnTo>
                    <a:lnTo>
                      <a:pt x="113" y="259"/>
                    </a:lnTo>
                    <a:lnTo>
                      <a:pt x="139" y="350"/>
                    </a:lnTo>
                    <a:lnTo>
                      <a:pt x="179" y="550"/>
                    </a:lnTo>
                    <a:lnTo>
                      <a:pt x="198" y="702"/>
                    </a:lnTo>
                    <a:lnTo>
                      <a:pt x="240" y="725"/>
                    </a:lnTo>
                    <a:lnTo>
                      <a:pt x="274" y="744"/>
                    </a:lnTo>
                    <a:lnTo>
                      <a:pt x="360" y="761"/>
                    </a:lnTo>
                    <a:lnTo>
                      <a:pt x="373" y="776"/>
                    </a:lnTo>
                    <a:lnTo>
                      <a:pt x="358" y="791"/>
                    </a:lnTo>
                    <a:lnTo>
                      <a:pt x="253" y="780"/>
                    </a:lnTo>
                    <a:lnTo>
                      <a:pt x="154" y="742"/>
                    </a:lnTo>
                    <a:lnTo>
                      <a:pt x="132" y="654"/>
                    </a:lnTo>
                    <a:lnTo>
                      <a:pt x="118" y="559"/>
                    </a:lnTo>
                    <a:lnTo>
                      <a:pt x="94" y="360"/>
                    </a:lnTo>
                    <a:lnTo>
                      <a:pt x="57" y="158"/>
                    </a:lnTo>
                    <a:lnTo>
                      <a:pt x="14" y="63"/>
                    </a:lnTo>
                    <a:lnTo>
                      <a:pt x="0" y="23"/>
                    </a:lnTo>
                    <a:lnTo>
                      <a:pt x="2" y="8"/>
                    </a:lnTo>
                    <a:lnTo>
                      <a:pt x="16" y="0"/>
                    </a:lnTo>
                    <a:lnTo>
                      <a:pt x="38" y="16"/>
                    </a:lnTo>
                    <a:lnTo>
                      <a:pt x="38" y="16"/>
                    </a:ln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5" name="Freeform 32">
                <a:extLst>
                  <a:ext uri="{FF2B5EF4-FFF2-40B4-BE49-F238E27FC236}">
                    <a16:creationId xmlns:a16="http://schemas.microsoft.com/office/drawing/2014/main" id="{D3A47425-9CB2-4FE8-847B-F6D109760D10}"/>
                  </a:ext>
                </a:extLst>
              </p:cNvPr>
              <p:cNvSpPr>
                <a:spLocks/>
              </p:cNvSpPr>
              <p:nvPr/>
            </p:nvSpPr>
            <p:spPr bwMode="auto">
              <a:xfrm>
                <a:off x="1897" y="2542"/>
                <a:ext cx="148" cy="183"/>
              </a:xfrm>
              <a:custGeom>
                <a:avLst/>
                <a:gdLst>
                  <a:gd name="T0" fmla="*/ 21 w 297"/>
                  <a:gd name="T1" fmla="*/ 0 h 367"/>
                  <a:gd name="T2" fmla="*/ 122 w 297"/>
                  <a:gd name="T3" fmla="*/ 91 h 367"/>
                  <a:gd name="T4" fmla="*/ 160 w 297"/>
                  <a:gd name="T5" fmla="*/ 135 h 367"/>
                  <a:gd name="T6" fmla="*/ 194 w 297"/>
                  <a:gd name="T7" fmla="*/ 175 h 367"/>
                  <a:gd name="T8" fmla="*/ 228 w 297"/>
                  <a:gd name="T9" fmla="*/ 217 h 367"/>
                  <a:gd name="T10" fmla="*/ 266 w 297"/>
                  <a:gd name="T11" fmla="*/ 262 h 367"/>
                  <a:gd name="T12" fmla="*/ 297 w 297"/>
                  <a:gd name="T13" fmla="*/ 346 h 367"/>
                  <a:gd name="T14" fmla="*/ 291 w 297"/>
                  <a:gd name="T15" fmla="*/ 367 h 367"/>
                  <a:gd name="T16" fmla="*/ 272 w 297"/>
                  <a:gd name="T17" fmla="*/ 361 h 367"/>
                  <a:gd name="T18" fmla="*/ 221 w 297"/>
                  <a:gd name="T19" fmla="*/ 293 h 367"/>
                  <a:gd name="T20" fmla="*/ 185 w 297"/>
                  <a:gd name="T21" fmla="*/ 249 h 367"/>
                  <a:gd name="T22" fmla="*/ 151 w 297"/>
                  <a:gd name="T23" fmla="*/ 209 h 367"/>
                  <a:gd name="T24" fmla="*/ 118 w 297"/>
                  <a:gd name="T25" fmla="*/ 169 h 367"/>
                  <a:gd name="T26" fmla="*/ 80 w 297"/>
                  <a:gd name="T27" fmla="*/ 126 h 367"/>
                  <a:gd name="T28" fmla="*/ 46 w 297"/>
                  <a:gd name="T29" fmla="*/ 70 h 367"/>
                  <a:gd name="T30" fmla="*/ 4 w 297"/>
                  <a:gd name="T31" fmla="*/ 25 h 367"/>
                  <a:gd name="T32" fmla="*/ 0 w 297"/>
                  <a:gd name="T33" fmla="*/ 4 h 367"/>
                  <a:gd name="T34" fmla="*/ 21 w 297"/>
                  <a:gd name="T35" fmla="*/ 0 h 367"/>
                  <a:gd name="T36" fmla="*/ 21 w 297"/>
                  <a:gd name="T37" fmla="*/ 0 h 367"/>
                  <a:gd name="T38" fmla="*/ 21 w 297"/>
                  <a:gd name="T3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367">
                    <a:moveTo>
                      <a:pt x="21" y="0"/>
                    </a:moveTo>
                    <a:lnTo>
                      <a:pt x="122" y="91"/>
                    </a:lnTo>
                    <a:lnTo>
                      <a:pt x="160" y="135"/>
                    </a:lnTo>
                    <a:lnTo>
                      <a:pt x="194" y="175"/>
                    </a:lnTo>
                    <a:lnTo>
                      <a:pt x="228" y="217"/>
                    </a:lnTo>
                    <a:lnTo>
                      <a:pt x="266" y="262"/>
                    </a:lnTo>
                    <a:lnTo>
                      <a:pt x="297" y="346"/>
                    </a:lnTo>
                    <a:lnTo>
                      <a:pt x="291" y="367"/>
                    </a:lnTo>
                    <a:lnTo>
                      <a:pt x="272" y="361"/>
                    </a:lnTo>
                    <a:lnTo>
                      <a:pt x="221" y="293"/>
                    </a:lnTo>
                    <a:lnTo>
                      <a:pt x="185" y="249"/>
                    </a:lnTo>
                    <a:lnTo>
                      <a:pt x="151" y="209"/>
                    </a:lnTo>
                    <a:lnTo>
                      <a:pt x="118" y="169"/>
                    </a:lnTo>
                    <a:lnTo>
                      <a:pt x="80" y="126"/>
                    </a:lnTo>
                    <a:lnTo>
                      <a:pt x="46" y="70"/>
                    </a:lnTo>
                    <a:lnTo>
                      <a:pt x="4" y="25"/>
                    </a:lnTo>
                    <a:lnTo>
                      <a:pt x="0" y="4"/>
                    </a:lnTo>
                    <a:lnTo>
                      <a:pt x="21" y="0"/>
                    </a:lnTo>
                    <a:lnTo>
                      <a:pt x="21"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6" name="Freeform 33">
                <a:extLst>
                  <a:ext uri="{FF2B5EF4-FFF2-40B4-BE49-F238E27FC236}">
                    <a16:creationId xmlns:a16="http://schemas.microsoft.com/office/drawing/2014/main" id="{0B54A50E-33F0-4DD7-9253-034FAAC16831}"/>
                  </a:ext>
                </a:extLst>
              </p:cNvPr>
              <p:cNvSpPr>
                <a:spLocks/>
              </p:cNvSpPr>
              <p:nvPr/>
            </p:nvSpPr>
            <p:spPr bwMode="auto">
              <a:xfrm>
                <a:off x="1923" y="2663"/>
                <a:ext cx="74" cy="124"/>
              </a:xfrm>
              <a:custGeom>
                <a:avLst/>
                <a:gdLst>
                  <a:gd name="T0" fmla="*/ 22 w 148"/>
                  <a:gd name="T1" fmla="*/ 2 h 249"/>
                  <a:gd name="T2" fmla="*/ 108 w 148"/>
                  <a:gd name="T3" fmla="*/ 141 h 249"/>
                  <a:gd name="T4" fmla="*/ 148 w 148"/>
                  <a:gd name="T5" fmla="*/ 229 h 249"/>
                  <a:gd name="T6" fmla="*/ 142 w 148"/>
                  <a:gd name="T7" fmla="*/ 249 h 249"/>
                  <a:gd name="T8" fmla="*/ 121 w 148"/>
                  <a:gd name="T9" fmla="*/ 244 h 249"/>
                  <a:gd name="T10" fmla="*/ 66 w 148"/>
                  <a:gd name="T11" fmla="*/ 164 h 249"/>
                  <a:gd name="T12" fmla="*/ 38 w 148"/>
                  <a:gd name="T13" fmla="*/ 90 h 249"/>
                  <a:gd name="T14" fmla="*/ 0 w 148"/>
                  <a:gd name="T15" fmla="*/ 21 h 249"/>
                  <a:gd name="T16" fmla="*/ 1 w 148"/>
                  <a:gd name="T17" fmla="*/ 0 h 249"/>
                  <a:gd name="T18" fmla="*/ 22 w 148"/>
                  <a:gd name="T19" fmla="*/ 2 h 249"/>
                  <a:gd name="T20" fmla="*/ 22 w 148"/>
                  <a:gd name="T21" fmla="*/ 2 h 249"/>
                  <a:gd name="T22" fmla="*/ 22 w 148"/>
                  <a:gd name="T23" fmla="*/ 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49">
                    <a:moveTo>
                      <a:pt x="22" y="2"/>
                    </a:moveTo>
                    <a:lnTo>
                      <a:pt x="108" y="141"/>
                    </a:lnTo>
                    <a:lnTo>
                      <a:pt x="148" y="229"/>
                    </a:lnTo>
                    <a:lnTo>
                      <a:pt x="142" y="249"/>
                    </a:lnTo>
                    <a:lnTo>
                      <a:pt x="121" y="244"/>
                    </a:lnTo>
                    <a:lnTo>
                      <a:pt x="66" y="164"/>
                    </a:lnTo>
                    <a:lnTo>
                      <a:pt x="38" y="90"/>
                    </a:lnTo>
                    <a:lnTo>
                      <a:pt x="0" y="21"/>
                    </a:lnTo>
                    <a:lnTo>
                      <a:pt x="1" y="0"/>
                    </a:lnTo>
                    <a:lnTo>
                      <a:pt x="22" y="2"/>
                    </a:lnTo>
                    <a:lnTo>
                      <a:pt x="22" y="2"/>
                    </a:lnTo>
                    <a:lnTo>
                      <a:pt x="2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7" name="Freeform 34">
                <a:extLst>
                  <a:ext uri="{FF2B5EF4-FFF2-40B4-BE49-F238E27FC236}">
                    <a16:creationId xmlns:a16="http://schemas.microsoft.com/office/drawing/2014/main" id="{968D4818-37E3-4D1D-9CAD-68C7556335B9}"/>
                  </a:ext>
                </a:extLst>
              </p:cNvPr>
              <p:cNvSpPr>
                <a:spLocks/>
              </p:cNvSpPr>
              <p:nvPr/>
            </p:nvSpPr>
            <p:spPr bwMode="auto">
              <a:xfrm>
                <a:off x="1940" y="2569"/>
                <a:ext cx="132" cy="189"/>
              </a:xfrm>
              <a:custGeom>
                <a:avLst/>
                <a:gdLst>
                  <a:gd name="T0" fmla="*/ 258 w 262"/>
                  <a:gd name="T1" fmla="*/ 25 h 379"/>
                  <a:gd name="T2" fmla="*/ 173 w 262"/>
                  <a:gd name="T3" fmla="*/ 112 h 379"/>
                  <a:gd name="T4" fmla="*/ 121 w 262"/>
                  <a:gd name="T5" fmla="*/ 169 h 379"/>
                  <a:gd name="T6" fmla="*/ 82 w 262"/>
                  <a:gd name="T7" fmla="*/ 227 h 379"/>
                  <a:gd name="T8" fmla="*/ 28 w 262"/>
                  <a:gd name="T9" fmla="*/ 367 h 379"/>
                  <a:gd name="T10" fmla="*/ 11 w 262"/>
                  <a:gd name="T11" fmla="*/ 379 h 379"/>
                  <a:gd name="T12" fmla="*/ 0 w 262"/>
                  <a:gd name="T13" fmla="*/ 360 h 379"/>
                  <a:gd name="T14" fmla="*/ 21 w 262"/>
                  <a:gd name="T15" fmla="*/ 276 h 379"/>
                  <a:gd name="T16" fmla="*/ 47 w 262"/>
                  <a:gd name="T17" fmla="*/ 204 h 379"/>
                  <a:gd name="T18" fmla="*/ 83 w 262"/>
                  <a:gd name="T19" fmla="*/ 139 h 379"/>
                  <a:gd name="T20" fmla="*/ 106 w 262"/>
                  <a:gd name="T21" fmla="*/ 107 h 379"/>
                  <a:gd name="T22" fmla="*/ 135 w 262"/>
                  <a:gd name="T23" fmla="*/ 74 h 379"/>
                  <a:gd name="T24" fmla="*/ 186 w 262"/>
                  <a:gd name="T25" fmla="*/ 35 h 379"/>
                  <a:gd name="T26" fmla="*/ 241 w 262"/>
                  <a:gd name="T27" fmla="*/ 0 h 379"/>
                  <a:gd name="T28" fmla="*/ 262 w 262"/>
                  <a:gd name="T29" fmla="*/ 4 h 379"/>
                  <a:gd name="T30" fmla="*/ 258 w 262"/>
                  <a:gd name="T31" fmla="*/ 25 h 379"/>
                  <a:gd name="T32" fmla="*/ 258 w 262"/>
                  <a:gd name="T33" fmla="*/ 25 h 379"/>
                  <a:gd name="T34" fmla="*/ 258 w 262"/>
                  <a:gd name="T35" fmla="*/ 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2" h="379">
                    <a:moveTo>
                      <a:pt x="258" y="25"/>
                    </a:moveTo>
                    <a:lnTo>
                      <a:pt x="173" y="112"/>
                    </a:lnTo>
                    <a:lnTo>
                      <a:pt x="121" y="169"/>
                    </a:lnTo>
                    <a:lnTo>
                      <a:pt x="82" y="227"/>
                    </a:lnTo>
                    <a:lnTo>
                      <a:pt x="28" y="367"/>
                    </a:lnTo>
                    <a:lnTo>
                      <a:pt x="11" y="379"/>
                    </a:lnTo>
                    <a:lnTo>
                      <a:pt x="0" y="360"/>
                    </a:lnTo>
                    <a:lnTo>
                      <a:pt x="21" y="276"/>
                    </a:lnTo>
                    <a:lnTo>
                      <a:pt x="47" y="204"/>
                    </a:lnTo>
                    <a:lnTo>
                      <a:pt x="83" y="139"/>
                    </a:lnTo>
                    <a:lnTo>
                      <a:pt x="106" y="107"/>
                    </a:lnTo>
                    <a:lnTo>
                      <a:pt x="135" y="74"/>
                    </a:lnTo>
                    <a:lnTo>
                      <a:pt x="186" y="35"/>
                    </a:lnTo>
                    <a:lnTo>
                      <a:pt x="241" y="0"/>
                    </a:lnTo>
                    <a:lnTo>
                      <a:pt x="262" y="4"/>
                    </a:lnTo>
                    <a:lnTo>
                      <a:pt x="258" y="25"/>
                    </a:lnTo>
                    <a:lnTo>
                      <a:pt x="258" y="25"/>
                    </a:lnTo>
                    <a:lnTo>
                      <a:pt x="25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8" name="Freeform 35">
                <a:extLst>
                  <a:ext uri="{FF2B5EF4-FFF2-40B4-BE49-F238E27FC236}">
                    <a16:creationId xmlns:a16="http://schemas.microsoft.com/office/drawing/2014/main" id="{448FD30E-B5BD-45C5-AB96-1A919C002D0C}"/>
                  </a:ext>
                </a:extLst>
              </p:cNvPr>
              <p:cNvSpPr>
                <a:spLocks/>
              </p:cNvSpPr>
              <p:nvPr/>
            </p:nvSpPr>
            <p:spPr bwMode="auto">
              <a:xfrm>
                <a:off x="1583" y="2099"/>
                <a:ext cx="100" cy="313"/>
              </a:xfrm>
              <a:custGeom>
                <a:avLst/>
                <a:gdLst>
                  <a:gd name="T0" fmla="*/ 125 w 200"/>
                  <a:gd name="T1" fmla="*/ 25 h 626"/>
                  <a:gd name="T2" fmla="*/ 51 w 200"/>
                  <a:gd name="T3" fmla="*/ 120 h 626"/>
                  <a:gd name="T4" fmla="*/ 44 w 200"/>
                  <a:gd name="T5" fmla="*/ 244 h 626"/>
                  <a:gd name="T6" fmla="*/ 48 w 200"/>
                  <a:gd name="T7" fmla="*/ 270 h 626"/>
                  <a:gd name="T8" fmla="*/ 175 w 200"/>
                  <a:gd name="T9" fmla="*/ 512 h 626"/>
                  <a:gd name="T10" fmla="*/ 154 w 200"/>
                  <a:gd name="T11" fmla="*/ 567 h 626"/>
                  <a:gd name="T12" fmla="*/ 165 w 200"/>
                  <a:gd name="T13" fmla="*/ 588 h 626"/>
                  <a:gd name="T14" fmla="*/ 186 w 200"/>
                  <a:gd name="T15" fmla="*/ 595 h 626"/>
                  <a:gd name="T16" fmla="*/ 200 w 200"/>
                  <a:gd name="T17" fmla="*/ 610 h 626"/>
                  <a:gd name="T18" fmla="*/ 184 w 200"/>
                  <a:gd name="T19" fmla="*/ 626 h 626"/>
                  <a:gd name="T20" fmla="*/ 127 w 200"/>
                  <a:gd name="T21" fmla="*/ 616 h 626"/>
                  <a:gd name="T22" fmla="*/ 93 w 200"/>
                  <a:gd name="T23" fmla="*/ 578 h 626"/>
                  <a:gd name="T24" fmla="*/ 101 w 200"/>
                  <a:gd name="T25" fmla="*/ 542 h 626"/>
                  <a:gd name="T26" fmla="*/ 110 w 200"/>
                  <a:gd name="T27" fmla="*/ 506 h 626"/>
                  <a:gd name="T28" fmla="*/ 108 w 200"/>
                  <a:gd name="T29" fmla="*/ 443 h 626"/>
                  <a:gd name="T30" fmla="*/ 86 w 200"/>
                  <a:gd name="T31" fmla="*/ 390 h 626"/>
                  <a:gd name="T32" fmla="*/ 49 w 200"/>
                  <a:gd name="T33" fmla="*/ 339 h 626"/>
                  <a:gd name="T34" fmla="*/ 11 w 200"/>
                  <a:gd name="T35" fmla="*/ 284 h 626"/>
                  <a:gd name="T36" fmla="*/ 0 w 200"/>
                  <a:gd name="T37" fmla="*/ 249 h 626"/>
                  <a:gd name="T38" fmla="*/ 0 w 200"/>
                  <a:gd name="T39" fmla="*/ 175 h 626"/>
                  <a:gd name="T40" fmla="*/ 15 w 200"/>
                  <a:gd name="T41" fmla="*/ 109 h 626"/>
                  <a:gd name="T42" fmla="*/ 51 w 200"/>
                  <a:gd name="T43" fmla="*/ 50 h 626"/>
                  <a:gd name="T44" fmla="*/ 108 w 200"/>
                  <a:gd name="T45" fmla="*/ 0 h 626"/>
                  <a:gd name="T46" fmla="*/ 129 w 200"/>
                  <a:gd name="T47" fmla="*/ 4 h 626"/>
                  <a:gd name="T48" fmla="*/ 125 w 200"/>
                  <a:gd name="T49" fmla="*/ 25 h 626"/>
                  <a:gd name="T50" fmla="*/ 125 w 200"/>
                  <a:gd name="T51" fmla="*/ 25 h 626"/>
                  <a:gd name="T52" fmla="*/ 125 w 200"/>
                  <a:gd name="T53" fmla="*/ 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626">
                    <a:moveTo>
                      <a:pt x="125" y="25"/>
                    </a:moveTo>
                    <a:lnTo>
                      <a:pt x="51" y="120"/>
                    </a:lnTo>
                    <a:lnTo>
                      <a:pt x="44" y="244"/>
                    </a:lnTo>
                    <a:lnTo>
                      <a:pt x="48" y="270"/>
                    </a:lnTo>
                    <a:lnTo>
                      <a:pt x="175" y="512"/>
                    </a:lnTo>
                    <a:lnTo>
                      <a:pt x="154" y="567"/>
                    </a:lnTo>
                    <a:lnTo>
                      <a:pt x="165" y="588"/>
                    </a:lnTo>
                    <a:lnTo>
                      <a:pt x="186" y="595"/>
                    </a:lnTo>
                    <a:lnTo>
                      <a:pt x="200" y="610"/>
                    </a:lnTo>
                    <a:lnTo>
                      <a:pt x="184" y="626"/>
                    </a:lnTo>
                    <a:lnTo>
                      <a:pt x="127" y="616"/>
                    </a:lnTo>
                    <a:lnTo>
                      <a:pt x="93" y="578"/>
                    </a:lnTo>
                    <a:lnTo>
                      <a:pt x="101" y="542"/>
                    </a:lnTo>
                    <a:lnTo>
                      <a:pt x="110" y="506"/>
                    </a:lnTo>
                    <a:lnTo>
                      <a:pt x="108" y="443"/>
                    </a:lnTo>
                    <a:lnTo>
                      <a:pt x="86" y="390"/>
                    </a:lnTo>
                    <a:lnTo>
                      <a:pt x="49" y="339"/>
                    </a:lnTo>
                    <a:lnTo>
                      <a:pt x="11" y="284"/>
                    </a:lnTo>
                    <a:lnTo>
                      <a:pt x="0" y="249"/>
                    </a:lnTo>
                    <a:lnTo>
                      <a:pt x="0" y="175"/>
                    </a:lnTo>
                    <a:lnTo>
                      <a:pt x="15" y="109"/>
                    </a:lnTo>
                    <a:lnTo>
                      <a:pt x="51" y="50"/>
                    </a:lnTo>
                    <a:lnTo>
                      <a:pt x="108" y="0"/>
                    </a:lnTo>
                    <a:lnTo>
                      <a:pt x="129" y="4"/>
                    </a:lnTo>
                    <a:lnTo>
                      <a:pt x="125" y="25"/>
                    </a:lnTo>
                    <a:lnTo>
                      <a:pt x="125" y="25"/>
                    </a:lnTo>
                    <a:lnTo>
                      <a:pt x="12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9" name="Freeform 36">
                <a:extLst>
                  <a:ext uri="{FF2B5EF4-FFF2-40B4-BE49-F238E27FC236}">
                    <a16:creationId xmlns:a16="http://schemas.microsoft.com/office/drawing/2014/main" id="{C8EF8734-B8A7-4DE3-A778-2DD8DE9DC46E}"/>
                  </a:ext>
                </a:extLst>
              </p:cNvPr>
              <p:cNvSpPr>
                <a:spLocks/>
              </p:cNvSpPr>
              <p:nvPr/>
            </p:nvSpPr>
            <p:spPr bwMode="auto">
              <a:xfrm>
                <a:off x="1616" y="1992"/>
                <a:ext cx="65" cy="100"/>
              </a:xfrm>
              <a:custGeom>
                <a:avLst/>
                <a:gdLst>
                  <a:gd name="T0" fmla="*/ 72 w 129"/>
                  <a:gd name="T1" fmla="*/ 193 h 201"/>
                  <a:gd name="T2" fmla="*/ 45 w 129"/>
                  <a:gd name="T3" fmla="*/ 117 h 201"/>
                  <a:gd name="T4" fmla="*/ 5 w 129"/>
                  <a:gd name="T5" fmla="*/ 51 h 201"/>
                  <a:gd name="T6" fmla="*/ 0 w 129"/>
                  <a:gd name="T7" fmla="*/ 34 h 201"/>
                  <a:gd name="T8" fmla="*/ 13 w 129"/>
                  <a:gd name="T9" fmla="*/ 24 h 201"/>
                  <a:gd name="T10" fmla="*/ 89 w 129"/>
                  <a:gd name="T11" fmla="*/ 0 h 201"/>
                  <a:gd name="T12" fmla="*/ 125 w 129"/>
                  <a:gd name="T13" fmla="*/ 1 h 201"/>
                  <a:gd name="T14" fmla="*/ 129 w 129"/>
                  <a:gd name="T15" fmla="*/ 15 h 201"/>
                  <a:gd name="T16" fmla="*/ 45 w 129"/>
                  <a:gd name="T17" fmla="*/ 49 h 201"/>
                  <a:gd name="T18" fmla="*/ 98 w 129"/>
                  <a:gd name="T19" fmla="*/ 182 h 201"/>
                  <a:gd name="T20" fmla="*/ 91 w 129"/>
                  <a:gd name="T21" fmla="*/ 201 h 201"/>
                  <a:gd name="T22" fmla="*/ 72 w 129"/>
                  <a:gd name="T23" fmla="*/ 193 h 201"/>
                  <a:gd name="T24" fmla="*/ 72 w 129"/>
                  <a:gd name="T25" fmla="*/ 193 h 201"/>
                  <a:gd name="T26" fmla="*/ 72 w 129"/>
                  <a:gd name="T27" fmla="*/ 19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201">
                    <a:moveTo>
                      <a:pt x="72" y="193"/>
                    </a:moveTo>
                    <a:lnTo>
                      <a:pt x="45" y="117"/>
                    </a:lnTo>
                    <a:lnTo>
                      <a:pt x="5" y="51"/>
                    </a:lnTo>
                    <a:lnTo>
                      <a:pt x="0" y="34"/>
                    </a:lnTo>
                    <a:lnTo>
                      <a:pt x="13" y="24"/>
                    </a:lnTo>
                    <a:lnTo>
                      <a:pt x="89" y="0"/>
                    </a:lnTo>
                    <a:lnTo>
                      <a:pt x="125" y="1"/>
                    </a:lnTo>
                    <a:lnTo>
                      <a:pt x="129" y="15"/>
                    </a:lnTo>
                    <a:lnTo>
                      <a:pt x="45" y="49"/>
                    </a:lnTo>
                    <a:lnTo>
                      <a:pt x="98" y="182"/>
                    </a:lnTo>
                    <a:lnTo>
                      <a:pt x="91" y="201"/>
                    </a:lnTo>
                    <a:lnTo>
                      <a:pt x="72" y="193"/>
                    </a:lnTo>
                    <a:lnTo>
                      <a:pt x="72" y="193"/>
                    </a:lnTo>
                    <a:lnTo>
                      <a:pt x="72"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0" name="Freeform 37">
                <a:extLst>
                  <a:ext uri="{FF2B5EF4-FFF2-40B4-BE49-F238E27FC236}">
                    <a16:creationId xmlns:a16="http://schemas.microsoft.com/office/drawing/2014/main" id="{1A3CD4F5-DE9D-4752-A3BD-4B5130279D91}"/>
                  </a:ext>
                </a:extLst>
              </p:cNvPr>
              <p:cNvSpPr>
                <a:spLocks/>
              </p:cNvSpPr>
              <p:nvPr/>
            </p:nvSpPr>
            <p:spPr bwMode="auto">
              <a:xfrm>
                <a:off x="1675" y="1990"/>
                <a:ext cx="27" cy="94"/>
              </a:xfrm>
              <a:custGeom>
                <a:avLst/>
                <a:gdLst>
                  <a:gd name="T0" fmla="*/ 31 w 54"/>
                  <a:gd name="T1" fmla="*/ 57 h 188"/>
                  <a:gd name="T2" fmla="*/ 33 w 54"/>
                  <a:gd name="T3" fmla="*/ 99 h 188"/>
                  <a:gd name="T4" fmla="*/ 54 w 54"/>
                  <a:gd name="T5" fmla="*/ 163 h 188"/>
                  <a:gd name="T6" fmla="*/ 42 w 54"/>
                  <a:gd name="T7" fmla="*/ 188 h 188"/>
                  <a:gd name="T8" fmla="*/ 14 w 54"/>
                  <a:gd name="T9" fmla="*/ 182 h 188"/>
                  <a:gd name="T10" fmla="*/ 0 w 54"/>
                  <a:gd name="T11" fmla="*/ 121 h 188"/>
                  <a:gd name="T12" fmla="*/ 2 w 54"/>
                  <a:gd name="T13" fmla="*/ 66 h 188"/>
                  <a:gd name="T14" fmla="*/ 25 w 54"/>
                  <a:gd name="T15" fmla="*/ 0 h 188"/>
                  <a:gd name="T16" fmla="*/ 31 w 54"/>
                  <a:gd name="T17" fmla="*/ 57 h 188"/>
                  <a:gd name="T18" fmla="*/ 31 w 54"/>
                  <a:gd name="T19" fmla="*/ 57 h 188"/>
                  <a:gd name="T20" fmla="*/ 31 w 54"/>
                  <a:gd name="T21" fmla="*/ 5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88">
                    <a:moveTo>
                      <a:pt x="31" y="57"/>
                    </a:moveTo>
                    <a:lnTo>
                      <a:pt x="33" y="99"/>
                    </a:lnTo>
                    <a:lnTo>
                      <a:pt x="54" y="163"/>
                    </a:lnTo>
                    <a:lnTo>
                      <a:pt x="42" y="188"/>
                    </a:lnTo>
                    <a:lnTo>
                      <a:pt x="14" y="182"/>
                    </a:lnTo>
                    <a:lnTo>
                      <a:pt x="0" y="121"/>
                    </a:lnTo>
                    <a:lnTo>
                      <a:pt x="2" y="66"/>
                    </a:lnTo>
                    <a:lnTo>
                      <a:pt x="25" y="0"/>
                    </a:lnTo>
                    <a:lnTo>
                      <a:pt x="31" y="57"/>
                    </a:lnTo>
                    <a:lnTo>
                      <a:pt x="31" y="57"/>
                    </a:lnTo>
                    <a:lnTo>
                      <a:pt x="31"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1" name="Freeform 38">
                <a:extLst>
                  <a:ext uri="{FF2B5EF4-FFF2-40B4-BE49-F238E27FC236}">
                    <a16:creationId xmlns:a16="http://schemas.microsoft.com/office/drawing/2014/main" id="{828507D1-BCE6-460F-9548-F6165D9D6512}"/>
                  </a:ext>
                </a:extLst>
              </p:cNvPr>
              <p:cNvSpPr>
                <a:spLocks/>
              </p:cNvSpPr>
              <p:nvPr/>
            </p:nvSpPr>
            <p:spPr bwMode="auto">
              <a:xfrm>
                <a:off x="1720" y="2369"/>
                <a:ext cx="38" cy="69"/>
              </a:xfrm>
              <a:custGeom>
                <a:avLst/>
                <a:gdLst>
                  <a:gd name="T0" fmla="*/ 36 w 76"/>
                  <a:gd name="T1" fmla="*/ 15 h 139"/>
                  <a:gd name="T2" fmla="*/ 43 w 76"/>
                  <a:gd name="T3" fmla="*/ 40 h 139"/>
                  <a:gd name="T4" fmla="*/ 59 w 76"/>
                  <a:gd name="T5" fmla="*/ 70 h 139"/>
                  <a:gd name="T6" fmla="*/ 76 w 76"/>
                  <a:gd name="T7" fmla="*/ 112 h 139"/>
                  <a:gd name="T8" fmla="*/ 70 w 76"/>
                  <a:gd name="T9" fmla="*/ 139 h 139"/>
                  <a:gd name="T10" fmla="*/ 49 w 76"/>
                  <a:gd name="T11" fmla="*/ 129 h 139"/>
                  <a:gd name="T12" fmla="*/ 23 w 76"/>
                  <a:gd name="T13" fmla="*/ 88 h 139"/>
                  <a:gd name="T14" fmla="*/ 0 w 76"/>
                  <a:gd name="T15" fmla="*/ 48 h 139"/>
                  <a:gd name="T16" fmla="*/ 0 w 76"/>
                  <a:gd name="T17" fmla="*/ 21 h 139"/>
                  <a:gd name="T18" fmla="*/ 15 w 76"/>
                  <a:gd name="T19" fmla="*/ 0 h 139"/>
                  <a:gd name="T20" fmla="*/ 36 w 76"/>
                  <a:gd name="T21" fmla="*/ 15 h 139"/>
                  <a:gd name="T22" fmla="*/ 36 w 76"/>
                  <a:gd name="T23" fmla="*/ 15 h 139"/>
                  <a:gd name="T24" fmla="*/ 36 w 76"/>
                  <a:gd name="T25"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39">
                    <a:moveTo>
                      <a:pt x="36" y="15"/>
                    </a:moveTo>
                    <a:lnTo>
                      <a:pt x="43" y="40"/>
                    </a:lnTo>
                    <a:lnTo>
                      <a:pt x="59" y="70"/>
                    </a:lnTo>
                    <a:lnTo>
                      <a:pt x="76" y="112"/>
                    </a:lnTo>
                    <a:lnTo>
                      <a:pt x="70" y="139"/>
                    </a:lnTo>
                    <a:lnTo>
                      <a:pt x="49" y="129"/>
                    </a:lnTo>
                    <a:lnTo>
                      <a:pt x="23" y="88"/>
                    </a:lnTo>
                    <a:lnTo>
                      <a:pt x="0" y="48"/>
                    </a:lnTo>
                    <a:lnTo>
                      <a:pt x="0" y="21"/>
                    </a:lnTo>
                    <a:lnTo>
                      <a:pt x="15" y="0"/>
                    </a:lnTo>
                    <a:lnTo>
                      <a:pt x="36" y="15"/>
                    </a:lnTo>
                    <a:lnTo>
                      <a:pt x="36" y="15"/>
                    </a:lnTo>
                    <a:lnTo>
                      <a:pt x="3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2" name="Freeform 39">
                <a:extLst>
                  <a:ext uri="{FF2B5EF4-FFF2-40B4-BE49-F238E27FC236}">
                    <a16:creationId xmlns:a16="http://schemas.microsoft.com/office/drawing/2014/main" id="{A1FEDB90-D50A-4FD3-AA12-E38241211433}"/>
                  </a:ext>
                </a:extLst>
              </p:cNvPr>
              <p:cNvSpPr>
                <a:spLocks/>
              </p:cNvSpPr>
              <p:nvPr/>
            </p:nvSpPr>
            <p:spPr bwMode="auto">
              <a:xfrm>
                <a:off x="1700" y="2396"/>
                <a:ext cx="77" cy="116"/>
              </a:xfrm>
              <a:custGeom>
                <a:avLst/>
                <a:gdLst>
                  <a:gd name="T0" fmla="*/ 70 w 154"/>
                  <a:gd name="T1" fmla="*/ 33 h 232"/>
                  <a:gd name="T2" fmla="*/ 32 w 154"/>
                  <a:gd name="T3" fmla="*/ 74 h 232"/>
                  <a:gd name="T4" fmla="*/ 36 w 154"/>
                  <a:gd name="T5" fmla="*/ 105 h 232"/>
                  <a:gd name="T6" fmla="*/ 68 w 154"/>
                  <a:gd name="T7" fmla="*/ 143 h 232"/>
                  <a:gd name="T8" fmla="*/ 114 w 154"/>
                  <a:gd name="T9" fmla="*/ 170 h 232"/>
                  <a:gd name="T10" fmla="*/ 139 w 154"/>
                  <a:gd name="T11" fmla="*/ 181 h 232"/>
                  <a:gd name="T12" fmla="*/ 154 w 154"/>
                  <a:gd name="T13" fmla="*/ 232 h 232"/>
                  <a:gd name="T14" fmla="*/ 85 w 154"/>
                  <a:gd name="T15" fmla="*/ 202 h 232"/>
                  <a:gd name="T16" fmla="*/ 34 w 154"/>
                  <a:gd name="T17" fmla="*/ 171 h 232"/>
                  <a:gd name="T18" fmla="*/ 0 w 154"/>
                  <a:gd name="T19" fmla="*/ 114 h 232"/>
                  <a:gd name="T20" fmla="*/ 4 w 154"/>
                  <a:gd name="T21" fmla="*/ 52 h 232"/>
                  <a:gd name="T22" fmla="*/ 64 w 154"/>
                  <a:gd name="T23" fmla="*/ 0 h 232"/>
                  <a:gd name="T24" fmla="*/ 70 w 154"/>
                  <a:gd name="T25" fmla="*/ 33 h 232"/>
                  <a:gd name="T26" fmla="*/ 70 w 154"/>
                  <a:gd name="T27" fmla="*/ 33 h 232"/>
                  <a:gd name="T28" fmla="*/ 70 w 154"/>
                  <a:gd name="T29" fmla="*/ 3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32">
                    <a:moveTo>
                      <a:pt x="70" y="33"/>
                    </a:moveTo>
                    <a:lnTo>
                      <a:pt x="32" y="74"/>
                    </a:lnTo>
                    <a:lnTo>
                      <a:pt x="36" y="105"/>
                    </a:lnTo>
                    <a:lnTo>
                      <a:pt x="68" y="143"/>
                    </a:lnTo>
                    <a:lnTo>
                      <a:pt x="114" y="170"/>
                    </a:lnTo>
                    <a:lnTo>
                      <a:pt x="139" y="181"/>
                    </a:lnTo>
                    <a:lnTo>
                      <a:pt x="154" y="232"/>
                    </a:lnTo>
                    <a:lnTo>
                      <a:pt x="85" y="202"/>
                    </a:lnTo>
                    <a:lnTo>
                      <a:pt x="34" y="171"/>
                    </a:lnTo>
                    <a:lnTo>
                      <a:pt x="0" y="114"/>
                    </a:lnTo>
                    <a:lnTo>
                      <a:pt x="4" y="52"/>
                    </a:lnTo>
                    <a:lnTo>
                      <a:pt x="64" y="0"/>
                    </a:lnTo>
                    <a:lnTo>
                      <a:pt x="70" y="33"/>
                    </a:lnTo>
                    <a:lnTo>
                      <a:pt x="70" y="33"/>
                    </a:lnTo>
                    <a:lnTo>
                      <a:pt x="7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3" name="Freeform 40">
                <a:extLst>
                  <a:ext uri="{FF2B5EF4-FFF2-40B4-BE49-F238E27FC236}">
                    <a16:creationId xmlns:a16="http://schemas.microsoft.com/office/drawing/2014/main" id="{F3D41B8A-B62E-4524-ACAE-C1F3CA56E84C}"/>
                  </a:ext>
                </a:extLst>
              </p:cNvPr>
              <p:cNvSpPr>
                <a:spLocks/>
              </p:cNvSpPr>
              <p:nvPr/>
            </p:nvSpPr>
            <p:spPr bwMode="auto">
              <a:xfrm>
                <a:off x="2267" y="2375"/>
                <a:ext cx="1228" cy="99"/>
              </a:xfrm>
              <a:custGeom>
                <a:avLst/>
                <a:gdLst>
                  <a:gd name="T0" fmla="*/ 15 w 2456"/>
                  <a:gd name="T1" fmla="*/ 167 h 197"/>
                  <a:gd name="T2" fmla="*/ 226 w 2456"/>
                  <a:gd name="T3" fmla="*/ 144 h 197"/>
                  <a:gd name="T4" fmla="*/ 437 w 2456"/>
                  <a:gd name="T5" fmla="*/ 123 h 197"/>
                  <a:gd name="T6" fmla="*/ 713 w 2456"/>
                  <a:gd name="T7" fmla="*/ 93 h 197"/>
                  <a:gd name="T8" fmla="*/ 842 w 2456"/>
                  <a:gd name="T9" fmla="*/ 68 h 197"/>
                  <a:gd name="T10" fmla="*/ 988 w 2456"/>
                  <a:gd name="T11" fmla="*/ 38 h 197"/>
                  <a:gd name="T12" fmla="*/ 1237 w 2456"/>
                  <a:gd name="T13" fmla="*/ 19 h 197"/>
                  <a:gd name="T14" fmla="*/ 1696 w 2456"/>
                  <a:gd name="T15" fmla="*/ 0 h 197"/>
                  <a:gd name="T16" fmla="*/ 2156 w 2456"/>
                  <a:gd name="T17" fmla="*/ 5 h 197"/>
                  <a:gd name="T18" fmla="*/ 2251 w 2456"/>
                  <a:gd name="T19" fmla="*/ 5 h 197"/>
                  <a:gd name="T20" fmla="*/ 2424 w 2456"/>
                  <a:gd name="T21" fmla="*/ 17 h 197"/>
                  <a:gd name="T22" fmla="*/ 2448 w 2456"/>
                  <a:gd name="T23" fmla="*/ 30 h 197"/>
                  <a:gd name="T24" fmla="*/ 2456 w 2456"/>
                  <a:gd name="T25" fmla="*/ 57 h 197"/>
                  <a:gd name="T26" fmla="*/ 2445 w 2456"/>
                  <a:gd name="T27" fmla="*/ 79 h 197"/>
                  <a:gd name="T28" fmla="*/ 2416 w 2456"/>
                  <a:gd name="T29" fmla="*/ 87 h 197"/>
                  <a:gd name="T30" fmla="*/ 2251 w 2456"/>
                  <a:gd name="T31" fmla="*/ 76 h 197"/>
                  <a:gd name="T32" fmla="*/ 2156 w 2456"/>
                  <a:gd name="T33" fmla="*/ 76 h 197"/>
                  <a:gd name="T34" fmla="*/ 1699 w 2456"/>
                  <a:gd name="T35" fmla="*/ 68 h 197"/>
                  <a:gd name="T36" fmla="*/ 1241 w 2456"/>
                  <a:gd name="T37" fmla="*/ 87 h 197"/>
                  <a:gd name="T38" fmla="*/ 1002 w 2456"/>
                  <a:gd name="T39" fmla="*/ 104 h 197"/>
                  <a:gd name="T40" fmla="*/ 853 w 2456"/>
                  <a:gd name="T41" fmla="*/ 133 h 197"/>
                  <a:gd name="T42" fmla="*/ 720 w 2456"/>
                  <a:gd name="T43" fmla="*/ 152 h 197"/>
                  <a:gd name="T44" fmla="*/ 441 w 2456"/>
                  <a:gd name="T45" fmla="*/ 174 h 197"/>
                  <a:gd name="T46" fmla="*/ 17 w 2456"/>
                  <a:gd name="T47" fmla="*/ 197 h 197"/>
                  <a:gd name="T48" fmla="*/ 0 w 2456"/>
                  <a:gd name="T49" fmla="*/ 182 h 197"/>
                  <a:gd name="T50" fmla="*/ 15 w 2456"/>
                  <a:gd name="T51" fmla="*/ 167 h 197"/>
                  <a:gd name="T52" fmla="*/ 15 w 2456"/>
                  <a:gd name="T53" fmla="*/ 167 h 197"/>
                  <a:gd name="T54" fmla="*/ 15 w 2456"/>
                  <a:gd name="T55"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6" h="197">
                    <a:moveTo>
                      <a:pt x="15" y="167"/>
                    </a:moveTo>
                    <a:lnTo>
                      <a:pt x="226" y="144"/>
                    </a:lnTo>
                    <a:lnTo>
                      <a:pt x="437" y="123"/>
                    </a:lnTo>
                    <a:lnTo>
                      <a:pt x="713" y="93"/>
                    </a:lnTo>
                    <a:lnTo>
                      <a:pt x="842" y="68"/>
                    </a:lnTo>
                    <a:lnTo>
                      <a:pt x="988" y="38"/>
                    </a:lnTo>
                    <a:lnTo>
                      <a:pt x="1237" y="19"/>
                    </a:lnTo>
                    <a:lnTo>
                      <a:pt x="1696" y="0"/>
                    </a:lnTo>
                    <a:lnTo>
                      <a:pt x="2156" y="5"/>
                    </a:lnTo>
                    <a:lnTo>
                      <a:pt x="2251" y="5"/>
                    </a:lnTo>
                    <a:lnTo>
                      <a:pt x="2424" y="17"/>
                    </a:lnTo>
                    <a:lnTo>
                      <a:pt x="2448" y="30"/>
                    </a:lnTo>
                    <a:lnTo>
                      <a:pt x="2456" y="57"/>
                    </a:lnTo>
                    <a:lnTo>
                      <a:pt x="2445" y="79"/>
                    </a:lnTo>
                    <a:lnTo>
                      <a:pt x="2416" y="87"/>
                    </a:lnTo>
                    <a:lnTo>
                      <a:pt x="2251" y="76"/>
                    </a:lnTo>
                    <a:lnTo>
                      <a:pt x="2156" y="76"/>
                    </a:lnTo>
                    <a:lnTo>
                      <a:pt x="1699" y="68"/>
                    </a:lnTo>
                    <a:lnTo>
                      <a:pt x="1241" y="87"/>
                    </a:lnTo>
                    <a:lnTo>
                      <a:pt x="1002" y="104"/>
                    </a:lnTo>
                    <a:lnTo>
                      <a:pt x="853" y="133"/>
                    </a:lnTo>
                    <a:lnTo>
                      <a:pt x="720" y="152"/>
                    </a:lnTo>
                    <a:lnTo>
                      <a:pt x="441" y="174"/>
                    </a:lnTo>
                    <a:lnTo>
                      <a:pt x="17" y="197"/>
                    </a:lnTo>
                    <a:lnTo>
                      <a:pt x="0" y="182"/>
                    </a:lnTo>
                    <a:lnTo>
                      <a:pt x="15" y="167"/>
                    </a:lnTo>
                    <a:lnTo>
                      <a:pt x="15" y="167"/>
                    </a:lnTo>
                    <a:lnTo>
                      <a:pt x="15" y="1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4" name="Freeform 41">
                <a:extLst>
                  <a:ext uri="{FF2B5EF4-FFF2-40B4-BE49-F238E27FC236}">
                    <a16:creationId xmlns:a16="http://schemas.microsoft.com/office/drawing/2014/main" id="{93F55980-B04C-4DE5-B169-8143CDF34F26}"/>
                  </a:ext>
                </a:extLst>
              </p:cNvPr>
              <p:cNvSpPr>
                <a:spLocks/>
              </p:cNvSpPr>
              <p:nvPr/>
            </p:nvSpPr>
            <p:spPr bwMode="auto">
              <a:xfrm>
                <a:off x="3431" y="2385"/>
                <a:ext cx="78" cy="376"/>
              </a:xfrm>
              <a:custGeom>
                <a:avLst/>
                <a:gdLst>
                  <a:gd name="T0" fmla="*/ 156 w 156"/>
                  <a:gd name="T1" fmla="*/ 35 h 751"/>
                  <a:gd name="T2" fmla="*/ 138 w 156"/>
                  <a:gd name="T3" fmla="*/ 244 h 751"/>
                  <a:gd name="T4" fmla="*/ 106 w 156"/>
                  <a:gd name="T5" fmla="*/ 453 h 751"/>
                  <a:gd name="T6" fmla="*/ 85 w 156"/>
                  <a:gd name="T7" fmla="*/ 586 h 751"/>
                  <a:gd name="T8" fmla="*/ 60 w 156"/>
                  <a:gd name="T9" fmla="*/ 751 h 751"/>
                  <a:gd name="T10" fmla="*/ 0 w 156"/>
                  <a:gd name="T11" fmla="*/ 645 h 751"/>
                  <a:gd name="T12" fmla="*/ 17 w 156"/>
                  <a:gd name="T13" fmla="*/ 555 h 751"/>
                  <a:gd name="T14" fmla="*/ 49 w 156"/>
                  <a:gd name="T15" fmla="*/ 443 h 751"/>
                  <a:gd name="T16" fmla="*/ 83 w 156"/>
                  <a:gd name="T17" fmla="*/ 35 h 751"/>
                  <a:gd name="T18" fmla="*/ 95 w 156"/>
                  <a:gd name="T19" fmla="*/ 8 h 751"/>
                  <a:gd name="T20" fmla="*/ 119 w 156"/>
                  <a:gd name="T21" fmla="*/ 0 h 751"/>
                  <a:gd name="T22" fmla="*/ 156 w 156"/>
                  <a:gd name="T23" fmla="*/ 35 h 751"/>
                  <a:gd name="T24" fmla="*/ 156 w 156"/>
                  <a:gd name="T25" fmla="*/ 3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751">
                    <a:moveTo>
                      <a:pt x="156" y="35"/>
                    </a:moveTo>
                    <a:lnTo>
                      <a:pt x="138" y="244"/>
                    </a:lnTo>
                    <a:lnTo>
                      <a:pt x="106" y="453"/>
                    </a:lnTo>
                    <a:lnTo>
                      <a:pt x="85" y="586"/>
                    </a:lnTo>
                    <a:lnTo>
                      <a:pt x="60" y="751"/>
                    </a:lnTo>
                    <a:lnTo>
                      <a:pt x="0" y="645"/>
                    </a:lnTo>
                    <a:lnTo>
                      <a:pt x="17" y="555"/>
                    </a:lnTo>
                    <a:lnTo>
                      <a:pt x="49" y="443"/>
                    </a:lnTo>
                    <a:lnTo>
                      <a:pt x="83" y="35"/>
                    </a:lnTo>
                    <a:lnTo>
                      <a:pt x="95" y="8"/>
                    </a:lnTo>
                    <a:lnTo>
                      <a:pt x="119" y="0"/>
                    </a:lnTo>
                    <a:lnTo>
                      <a:pt x="156" y="35"/>
                    </a:lnTo>
                    <a:lnTo>
                      <a:pt x="15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5" name="Freeform 42">
                <a:extLst>
                  <a:ext uri="{FF2B5EF4-FFF2-40B4-BE49-F238E27FC236}">
                    <a16:creationId xmlns:a16="http://schemas.microsoft.com/office/drawing/2014/main" id="{4F0613A4-3554-4E3E-B172-8A1B32002A29}"/>
                  </a:ext>
                </a:extLst>
              </p:cNvPr>
              <p:cNvSpPr>
                <a:spLocks/>
              </p:cNvSpPr>
              <p:nvPr/>
            </p:nvSpPr>
            <p:spPr bwMode="auto">
              <a:xfrm>
                <a:off x="3035" y="2486"/>
                <a:ext cx="36" cy="126"/>
              </a:xfrm>
              <a:custGeom>
                <a:avLst/>
                <a:gdLst>
                  <a:gd name="T0" fmla="*/ 70 w 70"/>
                  <a:gd name="T1" fmla="*/ 30 h 253"/>
                  <a:gd name="T2" fmla="*/ 51 w 70"/>
                  <a:gd name="T3" fmla="*/ 97 h 253"/>
                  <a:gd name="T4" fmla="*/ 32 w 70"/>
                  <a:gd name="T5" fmla="*/ 239 h 253"/>
                  <a:gd name="T6" fmla="*/ 17 w 70"/>
                  <a:gd name="T7" fmla="*/ 253 h 253"/>
                  <a:gd name="T8" fmla="*/ 4 w 70"/>
                  <a:gd name="T9" fmla="*/ 238 h 253"/>
                  <a:gd name="T10" fmla="*/ 0 w 70"/>
                  <a:gd name="T11" fmla="*/ 93 h 253"/>
                  <a:gd name="T12" fmla="*/ 26 w 70"/>
                  <a:gd name="T13" fmla="*/ 13 h 253"/>
                  <a:gd name="T14" fmla="*/ 40 w 70"/>
                  <a:gd name="T15" fmla="*/ 0 h 253"/>
                  <a:gd name="T16" fmla="*/ 57 w 70"/>
                  <a:gd name="T17" fmla="*/ 0 h 253"/>
                  <a:gd name="T18" fmla="*/ 70 w 70"/>
                  <a:gd name="T19" fmla="*/ 30 h 253"/>
                  <a:gd name="T20" fmla="*/ 70 w 70"/>
                  <a:gd name="T21" fmla="*/ 30 h 253"/>
                  <a:gd name="T22" fmla="*/ 70 w 70"/>
                  <a:gd name="T23" fmla="*/ 3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253">
                    <a:moveTo>
                      <a:pt x="70" y="30"/>
                    </a:moveTo>
                    <a:lnTo>
                      <a:pt x="51" y="97"/>
                    </a:lnTo>
                    <a:lnTo>
                      <a:pt x="32" y="239"/>
                    </a:lnTo>
                    <a:lnTo>
                      <a:pt x="17" y="253"/>
                    </a:lnTo>
                    <a:lnTo>
                      <a:pt x="4" y="238"/>
                    </a:lnTo>
                    <a:lnTo>
                      <a:pt x="0" y="93"/>
                    </a:lnTo>
                    <a:lnTo>
                      <a:pt x="26" y="13"/>
                    </a:lnTo>
                    <a:lnTo>
                      <a:pt x="40" y="0"/>
                    </a:lnTo>
                    <a:lnTo>
                      <a:pt x="57" y="0"/>
                    </a:lnTo>
                    <a:lnTo>
                      <a:pt x="70" y="30"/>
                    </a:lnTo>
                    <a:lnTo>
                      <a:pt x="70" y="30"/>
                    </a:lnTo>
                    <a:lnTo>
                      <a:pt x="7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6" name="Freeform 43">
                <a:extLst>
                  <a:ext uri="{FF2B5EF4-FFF2-40B4-BE49-F238E27FC236}">
                    <a16:creationId xmlns:a16="http://schemas.microsoft.com/office/drawing/2014/main" id="{A3D48F67-CDFF-4B0D-B9FD-3DD73DC789E6}"/>
                  </a:ext>
                </a:extLst>
              </p:cNvPr>
              <p:cNvSpPr>
                <a:spLocks/>
              </p:cNvSpPr>
              <p:nvPr/>
            </p:nvSpPr>
            <p:spPr bwMode="auto">
              <a:xfrm>
                <a:off x="3050" y="2469"/>
                <a:ext cx="384" cy="32"/>
              </a:xfrm>
              <a:custGeom>
                <a:avLst/>
                <a:gdLst>
                  <a:gd name="T0" fmla="*/ 21 w 768"/>
                  <a:gd name="T1" fmla="*/ 19 h 64"/>
                  <a:gd name="T2" fmla="*/ 274 w 768"/>
                  <a:gd name="T3" fmla="*/ 0 h 64"/>
                  <a:gd name="T4" fmla="*/ 527 w 768"/>
                  <a:gd name="T5" fmla="*/ 7 h 64"/>
                  <a:gd name="T6" fmla="*/ 755 w 768"/>
                  <a:gd name="T7" fmla="*/ 36 h 64"/>
                  <a:gd name="T8" fmla="*/ 768 w 768"/>
                  <a:gd name="T9" fmla="*/ 51 h 64"/>
                  <a:gd name="T10" fmla="*/ 753 w 768"/>
                  <a:gd name="T11" fmla="*/ 64 h 64"/>
                  <a:gd name="T12" fmla="*/ 525 w 768"/>
                  <a:gd name="T13" fmla="*/ 64 h 64"/>
                  <a:gd name="T14" fmla="*/ 276 w 768"/>
                  <a:gd name="T15" fmla="*/ 51 h 64"/>
                  <a:gd name="T16" fmla="*/ 29 w 768"/>
                  <a:gd name="T17" fmla="*/ 64 h 64"/>
                  <a:gd name="T18" fmla="*/ 0 w 768"/>
                  <a:gd name="T19" fmla="*/ 45 h 64"/>
                  <a:gd name="T20" fmla="*/ 4 w 768"/>
                  <a:gd name="T21" fmla="*/ 28 h 64"/>
                  <a:gd name="T22" fmla="*/ 21 w 768"/>
                  <a:gd name="T23" fmla="*/ 19 h 64"/>
                  <a:gd name="T24" fmla="*/ 21 w 768"/>
                  <a:gd name="T25" fmla="*/ 19 h 64"/>
                  <a:gd name="T26" fmla="*/ 21 w 768"/>
                  <a:gd name="T27"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64">
                    <a:moveTo>
                      <a:pt x="21" y="19"/>
                    </a:moveTo>
                    <a:lnTo>
                      <a:pt x="274" y="0"/>
                    </a:lnTo>
                    <a:lnTo>
                      <a:pt x="527" y="7"/>
                    </a:lnTo>
                    <a:lnTo>
                      <a:pt x="755" y="36"/>
                    </a:lnTo>
                    <a:lnTo>
                      <a:pt x="768" y="51"/>
                    </a:lnTo>
                    <a:lnTo>
                      <a:pt x="753" y="64"/>
                    </a:lnTo>
                    <a:lnTo>
                      <a:pt x="525" y="64"/>
                    </a:lnTo>
                    <a:lnTo>
                      <a:pt x="276" y="51"/>
                    </a:lnTo>
                    <a:lnTo>
                      <a:pt x="29" y="64"/>
                    </a:lnTo>
                    <a:lnTo>
                      <a:pt x="0" y="45"/>
                    </a:lnTo>
                    <a:lnTo>
                      <a:pt x="4" y="28"/>
                    </a:lnTo>
                    <a:lnTo>
                      <a:pt x="21" y="19"/>
                    </a:lnTo>
                    <a:lnTo>
                      <a:pt x="21" y="19"/>
                    </a:lnTo>
                    <a:lnTo>
                      <a:pt x="2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7" name="Freeform 44">
                <a:extLst>
                  <a:ext uri="{FF2B5EF4-FFF2-40B4-BE49-F238E27FC236}">
                    <a16:creationId xmlns:a16="http://schemas.microsoft.com/office/drawing/2014/main" id="{E9D9DDAC-E169-4CF9-B7C9-570C0B35AD58}"/>
                  </a:ext>
                </a:extLst>
              </p:cNvPr>
              <p:cNvSpPr>
                <a:spLocks/>
              </p:cNvSpPr>
              <p:nvPr/>
            </p:nvSpPr>
            <p:spPr bwMode="auto">
              <a:xfrm>
                <a:off x="3183" y="2537"/>
                <a:ext cx="217" cy="63"/>
              </a:xfrm>
              <a:custGeom>
                <a:avLst/>
                <a:gdLst>
                  <a:gd name="T0" fmla="*/ 40 w 436"/>
                  <a:gd name="T1" fmla="*/ 30 h 125"/>
                  <a:gd name="T2" fmla="*/ 31 w 436"/>
                  <a:gd name="T3" fmla="*/ 91 h 125"/>
                  <a:gd name="T4" fmla="*/ 73 w 436"/>
                  <a:gd name="T5" fmla="*/ 70 h 125"/>
                  <a:gd name="T6" fmla="*/ 94 w 436"/>
                  <a:gd name="T7" fmla="*/ 30 h 125"/>
                  <a:gd name="T8" fmla="*/ 101 w 436"/>
                  <a:gd name="T9" fmla="*/ 9 h 125"/>
                  <a:gd name="T10" fmla="*/ 122 w 436"/>
                  <a:gd name="T11" fmla="*/ 1 h 125"/>
                  <a:gd name="T12" fmla="*/ 196 w 436"/>
                  <a:gd name="T13" fmla="*/ 0 h 125"/>
                  <a:gd name="T14" fmla="*/ 345 w 436"/>
                  <a:gd name="T15" fmla="*/ 0 h 125"/>
                  <a:gd name="T16" fmla="*/ 421 w 436"/>
                  <a:gd name="T17" fmla="*/ 17 h 125"/>
                  <a:gd name="T18" fmla="*/ 436 w 436"/>
                  <a:gd name="T19" fmla="*/ 30 h 125"/>
                  <a:gd name="T20" fmla="*/ 421 w 436"/>
                  <a:gd name="T21" fmla="*/ 43 h 125"/>
                  <a:gd name="T22" fmla="*/ 345 w 436"/>
                  <a:gd name="T23" fmla="*/ 66 h 125"/>
                  <a:gd name="T24" fmla="*/ 196 w 436"/>
                  <a:gd name="T25" fmla="*/ 66 h 125"/>
                  <a:gd name="T26" fmla="*/ 145 w 436"/>
                  <a:gd name="T27" fmla="*/ 64 h 125"/>
                  <a:gd name="T28" fmla="*/ 124 w 436"/>
                  <a:gd name="T29" fmla="*/ 91 h 125"/>
                  <a:gd name="T30" fmla="*/ 92 w 436"/>
                  <a:gd name="T31" fmla="*/ 110 h 125"/>
                  <a:gd name="T32" fmla="*/ 16 w 436"/>
                  <a:gd name="T33" fmla="*/ 125 h 125"/>
                  <a:gd name="T34" fmla="*/ 0 w 436"/>
                  <a:gd name="T35" fmla="*/ 112 h 125"/>
                  <a:gd name="T36" fmla="*/ 14 w 436"/>
                  <a:gd name="T37" fmla="*/ 19 h 125"/>
                  <a:gd name="T38" fmla="*/ 33 w 436"/>
                  <a:gd name="T39" fmla="*/ 11 h 125"/>
                  <a:gd name="T40" fmla="*/ 40 w 436"/>
                  <a:gd name="T41" fmla="*/ 30 h 125"/>
                  <a:gd name="T42" fmla="*/ 40 w 436"/>
                  <a:gd name="T43" fmla="*/ 30 h 125"/>
                  <a:gd name="T44" fmla="*/ 40 w 436"/>
                  <a:gd name="T45"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6" h="125">
                    <a:moveTo>
                      <a:pt x="40" y="30"/>
                    </a:moveTo>
                    <a:lnTo>
                      <a:pt x="31" y="91"/>
                    </a:lnTo>
                    <a:lnTo>
                      <a:pt x="73" y="70"/>
                    </a:lnTo>
                    <a:lnTo>
                      <a:pt x="94" y="30"/>
                    </a:lnTo>
                    <a:lnTo>
                      <a:pt x="101" y="9"/>
                    </a:lnTo>
                    <a:lnTo>
                      <a:pt x="122" y="1"/>
                    </a:lnTo>
                    <a:lnTo>
                      <a:pt x="196" y="0"/>
                    </a:lnTo>
                    <a:lnTo>
                      <a:pt x="345" y="0"/>
                    </a:lnTo>
                    <a:lnTo>
                      <a:pt x="421" y="17"/>
                    </a:lnTo>
                    <a:lnTo>
                      <a:pt x="436" y="30"/>
                    </a:lnTo>
                    <a:lnTo>
                      <a:pt x="421" y="43"/>
                    </a:lnTo>
                    <a:lnTo>
                      <a:pt x="345" y="66"/>
                    </a:lnTo>
                    <a:lnTo>
                      <a:pt x="196" y="66"/>
                    </a:lnTo>
                    <a:lnTo>
                      <a:pt x="145" y="64"/>
                    </a:lnTo>
                    <a:lnTo>
                      <a:pt x="124" y="91"/>
                    </a:lnTo>
                    <a:lnTo>
                      <a:pt x="92" y="110"/>
                    </a:lnTo>
                    <a:lnTo>
                      <a:pt x="16" y="125"/>
                    </a:lnTo>
                    <a:lnTo>
                      <a:pt x="0" y="112"/>
                    </a:lnTo>
                    <a:lnTo>
                      <a:pt x="14" y="19"/>
                    </a:lnTo>
                    <a:lnTo>
                      <a:pt x="33" y="11"/>
                    </a:lnTo>
                    <a:lnTo>
                      <a:pt x="40" y="30"/>
                    </a:lnTo>
                    <a:lnTo>
                      <a:pt x="40" y="30"/>
                    </a:lnTo>
                    <a:lnTo>
                      <a:pt x="4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8" name="Freeform 45">
                <a:extLst>
                  <a:ext uri="{FF2B5EF4-FFF2-40B4-BE49-F238E27FC236}">
                    <a16:creationId xmlns:a16="http://schemas.microsoft.com/office/drawing/2014/main" id="{6FFF86D1-EC4C-431C-BA2A-ECFE84521104}"/>
                  </a:ext>
                </a:extLst>
              </p:cNvPr>
              <p:cNvSpPr>
                <a:spLocks/>
              </p:cNvSpPr>
              <p:nvPr/>
            </p:nvSpPr>
            <p:spPr bwMode="auto">
              <a:xfrm>
                <a:off x="2192" y="2575"/>
                <a:ext cx="1173" cy="83"/>
              </a:xfrm>
              <a:custGeom>
                <a:avLst/>
                <a:gdLst>
                  <a:gd name="T0" fmla="*/ 15 w 2345"/>
                  <a:gd name="T1" fmla="*/ 0 h 165"/>
                  <a:gd name="T2" fmla="*/ 595 w 2345"/>
                  <a:gd name="T3" fmla="*/ 19 h 165"/>
                  <a:gd name="T4" fmla="*/ 1703 w 2345"/>
                  <a:gd name="T5" fmla="*/ 64 h 165"/>
                  <a:gd name="T6" fmla="*/ 2024 w 2345"/>
                  <a:gd name="T7" fmla="*/ 76 h 165"/>
                  <a:gd name="T8" fmla="*/ 2311 w 2345"/>
                  <a:gd name="T9" fmla="*/ 95 h 165"/>
                  <a:gd name="T10" fmla="*/ 2338 w 2345"/>
                  <a:gd name="T11" fmla="*/ 104 h 165"/>
                  <a:gd name="T12" fmla="*/ 2345 w 2345"/>
                  <a:gd name="T13" fmla="*/ 129 h 165"/>
                  <a:gd name="T14" fmla="*/ 2338 w 2345"/>
                  <a:gd name="T15" fmla="*/ 154 h 165"/>
                  <a:gd name="T16" fmla="*/ 2311 w 2345"/>
                  <a:gd name="T17" fmla="*/ 165 h 165"/>
                  <a:gd name="T18" fmla="*/ 2019 w 2345"/>
                  <a:gd name="T19" fmla="*/ 146 h 165"/>
                  <a:gd name="T20" fmla="*/ 1697 w 2345"/>
                  <a:gd name="T21" fmla="*/ 135 h 165"/>
                  <a:gd name="T22" fmla="*/ 591 w 2345"/>
                  <a:gd name="T23" fmla="*/ 70 h 165"/>
                  <a:gd name="T24" fmla="*/ 302 w 2345"/>
                  <a:gd name="T25" fmla="*/ 43 h 165"/>
                  <a:gd name="T26" fmla="*/ 15 w 2345"/>
                  <a:gd name="T27" fmla="*/ 28 h 165"/>
                  <a:gd name="T28" fmla="*/ 0 w 2345"/>
                  <a:gd name="T29" fmla="*/ 13 h 165"/>
                  <a:gd name="T30" fmla="*/ 15 w 2345"/>
                  <a:gd name="T31" fmla="*/ 0 h 165"/>
                  <a:gd name="T32" fmla="*/ 15 w 2345"/>
                  <a:gd name="T33" fmla="*/ 0 h 165"/>
                  <a:gd name="T34" fmla="*/ 15 w 2345"/>
                  <a:gd name="T3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5" h="165">
                    <a:moveTo>
                      <a:pt x="15" y="0"/>
                    </a:moveTo>
                    <a:lnTo>
                      <a:pt x="595" y="19"/>
                    </a:lnTo>
                    <a:lnTo>
                      <a:pt x="1703" y="64"/>
                    </a:lnTo>
                    <a:lnTo>
                      <a:pt x="2024" y="76"/>
                    </a:lnTo>
                    <a:lnTo>
                      <a:pt x="2311" y="95"/>
                    </a:lnTo>
                    <a:lnTo>
                      <a:pt x="2338" y="104"/>
                    </a:lnTo>
                    <a:lnTo>
                      <a:pt x="2345" y="129"/>
                    </a:lnTo>
                    <a:lnTo>
                      <a:pt x="2338" y="154"/>
                    </a:lnTo>
                    <a:lnTo>
                      <a:pt x="2311" y="165"/>
                    </a:lnTo>
                    <a:lnTo>
                      <a:pt x="2019" y="146"/>
                    </a:lnTo>
                    <a:lnTo>
                      <a:pt x="1697" y="135"/>
                    </a:lnTo>
                    <a:lnTo>
                      <a:pt x="591" y="70"/>
                    </a:lnTo>
                    <a:lnTo>
                      <a:pt x="302" y="43"/>
                    </a:lnTo>
                    <a:lnTo>
                      <a:pt x="15" y="28"/>
                    </a:lnTo>
                    <a:lnTo>
                      <a:pt x="0" y="13"/>
                    </a:lnTo>
                    <a:lnTo>
                      <a:pt x="15" y="0"/>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9" name="Freeform 46">
                <a:extLst>
                  <a:ext uri="{FF2B5EF4-FFF2-40B4-BE49-F238E27FC236}">
                    <a16:creationId xmlns:a16="http://schemas.microsoft.com/office/drawing/2014/main" id="{1CF3EAF3-8A48-49AA-8A58-21BBCEA37AD9}"/>
                  </a:ext>
                </a:extLst>
              </p:cNvPr>
              <p:cNvSpPr>
                <a:spLocks/>
              </p:cNvSpPr>
              <p:nvPr/>
            </p:nvSpPr>
            <p:spPr bwMode="auto">
              <a:xfrm>
                <a:off x="2017" y="2825"/>
                <a:ext cx="1069" cy="64"/>
              </a:xfrm>
              <a:custGeom>
                <a:avLst/>
                <a:gdLst>
                  <a:gd name="T0" fmla="*/ 23 w 2137"/>
                  <a:gd name="T1" fmla="*/ 5 h 127"/>
                  <a:gd name="T2" fmla="*/ 409 w 2137"/>
                  <a:gd name="T3" fmla="*/ 0 h 127"/>
                  <a:gd name="T4" fmla="*/ 1047 w 2137"/>
                  <a:gd name="T5" fmla="*/ 22 h 127"/>
                  <a:gd name="T6" fmla="*/ 1346 w 2137"/>
                  <a:gd name="T7" fmla="*/ 39 h 127"/>
                  <a:gd name="T8" fmla="*/ 1684 w 2137"/>
                  <a:gd name="T9" fmla="*/ 55 h 127"/>
                  <a:gd name="T10" fmla="*/ 1905 w 2137"/>
                  <a:gd name="T11" fmla="*/ 70 h 127"/>
                  <a:gd name="T12" fmla="*/ 2123 w 2137"/>
                  <a:gd name="T13" fmla="*/ 81 h 127"/>
                  <a:gd name="T14" fmla="*/ 2137 w 2137"/>
                  <a:gd name="T15" fmla="*/ 95 h 127"/>
                  <a:gd name="T16" fmla="*/ 2123 w 2137"/>
                  <a:gd name="T17" fmla="*/ 110 h 127"/>
                  <a:gd name="T18" fmla="*/ 1903 w 2137"/>
                  <a:gd name="T19" fmla="*/ 119 h 127"/>
                  <a:gd name="T20" fmla="*/ 1682 w 2137"/>
                  <a:gd name="T21" fmla="*/ 127 h 127"/>
                  <a:gd name="T22" fmla="*/ 1045 w 2137"/>
                  <a:gd name="T23" fmla="*/ 95 h 127"/>
                  <a:gd name="T24" fmla="*/ 747 w 2137"/>
                  <a:gd name="T25" fmla="*/ 79 h 127"/>
                  <a:gd name="T26" fmla="*/ 409 w 2137"/>
                  <a:gd name="T27" fmla="*/ 74 h 127"/>
                  <a:gd name="T28" fmla="*/ 24 w 2137"/>
                  <a:gd name="T29" fmla="*/ 55 h 127"/>
                  <a:gd name="T30" fmla="*/ 0 w 2137"/>
                  <a:gd name="T31" fmla="*/ 30 h 127"/>
                  <a:gd name="T32" fmla="*/ 5 w 2137"/>
                  <a:gd name="T33" fmla="*/ 13 h 127"/>
                  <a:gd name="T34" fmla="*/ 23 w 2137"/>
                  <a:gd name="T35" fmla="*/ 5 h 127"/>
                  <a:gd name="T36" fmla="*/ 23 w 2137"/>
                  <a:gd name="T37" fmla="*/ 5 h 127"/>
                  <a:gd name="T38" fmla="*/ 23 w 2137"/>
                  <a:gd name="T39"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7" h="127">
                    <a:moveTo>
                      <a:pt x="23" y="5"/>
                    </a:moveTo>
                    <a:lnTo>
                      <a:pt x="409" y="0"/>
                    </a:lnTo>
                    <a:lnTo>
                      <a:pt x="1047" y="22"/>
                    </a:lnTo>
                    <a:lnTo>
                      <a:pt x="1346" y="39"/>
                    </a:lnTo>
                    <a:lnTo>
                      <a:pt x="1684" y="55"/>
                    </a:lnTo>
                    <a:lnTo>
                      <a:pt x="1905" y="70"/>
                    </a:lnTo>
                    <a:lnTo>
                      <a:pt x="2123" y="81"/>
                    </a:lnTo>
                    <a:lnTo>
                      <a:pt x="2137" y="95"/>
                    </a:lnTo>
                    <a:lnTo>
                      <a:pt x="2123" y="110"/>
                    </a:lnTo>
                    <a:lnTo>
                      <a:pt x="1903" y="119"/>
                    </a:lnTo>
                    <a:lnTo>
                      <a:pt x="1682" y="127"/>
                    </a:lnTo>
                    <a:lnTo>
                      <a:pt x="1045" y="95"/>
                    </a:lnTo>
                    <a:lnTo>
                      <a:pt x="747" y="79"/>
                    </a:lnTo>
                    <a:lnTo>
                      <a:pt x="409" y="74"/>
                    </a:lnTo>
                    <a:lnTo>
                      <a:pt x="24" y="55"/>
                    </a:lnTo>
                    <a:lnTo>
                      <a:pt x="0" y="30"/>
                    </a:lnTo>
                    <a:lnTo>
                      <a:pt x="5" y="13"/>
                    </a:lnTo>
                    <a:lnTo>
                      <a:pt x="23" y="5"/>
                    </a:lnTo>
                    <a:lnTo>
                      <a:pt x="23" y="5"/>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0" name="Freeform 47">
                <a:extLst>
                  <a:ext uri="{FF2B5EF4-FFF2-40B4-BE49-F238E27FC236}">
                    <a16:creationId xmlns:a16="http://schemas.microsoft.com/office/drawing/2014/main" id="{F34F55C1-C6D0-4C43-A528-65BD683DE353}"/>
                  </a:ext>
                </a:extLst>
              </p:cNvPr>
              <p:cNvSpPr>
                <a:spLocks/>
              </p:cNvSpPr>
              <p:nvPr/>
            </p:nvSpPr>
            <p:spPr bwMode="auto">
              <a:xfrm>
                <a:off x="3397" y="2645"/>
                <a:ext cx="142" cy="211"/>
              </a:xfrm>
              <a:custGeom>
                <a:avLst/>
                <a:gdLst>
                  <a:gd name="T0" fmla="*/ 25 w 285"/>
                  <a:gd name="T1" fmla="*/ 8 h 422"/>
                  <a:gd name="T2" fmla="*/ 53 w 285"/>
                  <a:gd name="T3" fmla="*/ 69 h 422"/>
                  <a:gd name="T4" fmla="*/ 82 w 285"/>
                  <a:gd name="T5" fmla="*/ 120 h 422"/>
                  <a:gd name="T6" fmla="*/ 116 w 285"/>
                  <a:gd name="T7" fmla="*/ 170 h 422"/>
                  <a:gd name="T8" fmla="*/ 160 w 285"/>
                  <a:gd name="T9" fmla="*/ 223 h 422"/>
                  <a:gd name="T10" fmla="*/ 285 w 285"/>
                  <a:gd name="T11" fmla="*/ 390 h 422"/>
                  <a:gd name="T12" fmla="*/ 278 w 285"/>
                  <a:gd name="T13" fmla="*/ 415 h 422"/>
                  <a:gd name="T14" fmla="*/ 257 w 285"/>
                  <a:gd name="T15" fmla="*/ 422 h 422"/>
                  <a:gd name="T16" fmla="*/ 225 w 285"/>
                  <a:gd name="T17" fmla="*/ 394 h 422"/>
                  <a:gd name="T18" fmla="*/ 213 w 285"/>
                  <a:gd name="T19" fmla="*/ 350 h 422"/>
                  <a:gd name="T20" fmla="*/ 188 w 285"/>
                  <a:gd name="T21" fmla="*/ 316 h 422"/>
                  <a:gd name="T22" fmla="*/ 124 w 285"/>
                  <a:gd name="T23" fmla="*/ 251 h 422"/>
                  <a:gd name="T24" fmla="*/ 52 w 285"/>
                  <a:gd name="T25" fmla="*/ 141 h 422"/>
                  <a:gd name="T26" fmla="*/ 0 w 285"/>
                  <a:gd name="T27" fmla="*/ 19 h 422"/>
                  <a:gd name="T28" fmla="*/ 8 w 285"/>
                  <a:gd name="T29" fmla="*/ 0 h 422"/>
                  <a:gd name="T30" fmla="*/ 25 w 285"/>
                  <a:gd name="T31" fmla="*/ 8 h 422"/>
                  <a:gd name="T32" fmla="*/ 25 w 285"/>
                  <a:gd name="T33" fmla="*/ 8 h 422"/>
                  <a:gd name="T34" fmla="*/ 25 w 285"/>
                  <a:gd name="T35" fmla="*/ 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422">
                    <a:moveTo>
                      <a:pt x="25" y="8"/>
                    </a:moveTo>
                    <a:lnTo>
                      <a:pt x="53" y="69"/>
                    </a:lnTo>
                    <a:lnTo>
                      <a:pt x="82" y="120"/>
                    </a:lnTo>
                    <a:lnTo>
                      <a:pt x="116" y="170"/>
                    </a:lnTo>
                    <a:lnTo>
                      <a:pt x="160" y="223"/>
                    </a:lnTo>
                    <a:lnTo>
                      <a:pt x="285" y="390"/>
                    </a:lnTo>
                    <a:lnTo>
                      <a:pt x="278" y="415"/>
                    </a:lnTo>
                    <a:lnTo>
                      <a:pt x="257" y="422"/>
                    </a:lnTo>
                    <a:lnTo>
                      <a:pt x="225" y="394"/>
                    </a:lnTo>
                    <a:lnTo>
                      <a:pt x="213" y="350"/>
                    </a:lnTo>
                    <a:lnTo>
                      <a:pt x="188" y="316"/>
                    </a:lnTo>
                    <a:lnTo>
                      <a:pt x="124" y="251"/>
                    </a:lnTo>
                    <a:lnTo>
                      <a:pt x="52" y="141"/>
                    </a:lnTo>
                    <a:lnTo>
                      <a:pt x="0" y="19"/>
                    </a:lnTo>
                    <a:lnTo>
                      <a:pt x="8" y="0"/>
                    </a:lnTo>
                    <a:lnTo>
                      <a:pt x="25" y="8"/>
                    </a:lnTo>
                    <a:lnTo>
                      <a:pt x="25" y="8"/>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1" name="Freeform 48">
                <a:extLst>
                  <a:ext uri="{FF2B5EF4-FFF2-40B4-BE49-F238E27FC236}">
                    <a16:creationId xmlns:a16="http://schemas.microsoft.com/office/drawing/2014/main" id="{7701CB13-106F-4268-8265-A61DF44FA22E}"/>
                  </a:ext>
                </a:extLst>
              </p:cNvPr>
              <p:cNvSpPr>
                <a:spLocks/>
              </p:cNvSpPr>
              <p:nvPr/>
            </p:nvSpPr>
            <p:spPr bwMode="auto">
              <a:xfrm>
                <a:off x="3462" y="2876"/>
                <a:ext cx="82" cy="80"/>
              </a:xfrm>
              <a:custGeom>
                <a:avLst/>
                <a:gdLst>
                  <a:gd name="T0" fmla="*/ 164 w 164"/>
                  <a:gd name="T1" fmla="*/ 21 h 162"/>
                  <a:gd name="T2" fmla="*/ 135 w 164"/>
                  <a:gd name="T3" fmla="*/ 61 h 162"/>
                  <a:gd name="T4" fmla="*/ 107 w 164"/>
                  <a:gd name="T5" fmla="*/ 95 h 162"/>
                  <a:gd name="T6" fmla="*/ 42 w 164"/>
                  <a:gd name="T7" fmla="*/ 162 h 162"/>
                  <a:gd name="T8" fmla="*/ 6 w 164"/>
                  <a:gd name="T9" fmla="*/ 162 h 162"/>
                  <a:gd name="T10" fmla="*/ 0 w 164"/>
                  <a:gd name="T11" fmla="*/ 147 h 162"/>
                  <a:gd name="T12" fmla="*/ 6 w 164"/>
                  <a:gd name="T13" fmla="*/ 128 h 162"/>
                  <a:gd name="T14" fmla="*/ 139 w 164"/>
                  <a:gd name="T15" fmla="*/ 4 h 162"/>
                  <a:gd name="T16" fmla="*/ 160 w 164"/>
                  <a:gd name="T17" fmla="*/ 0 h 162"/>
                  <a:gd name="T18" fmla="*/ 164 w 164"/>
                  <a:gd name="T19" fmla="*/ 21 h 162"/>
                  <a:gd name="T20" fmla="*/ 164 w 164"/>
                  <a:gd name="T21" fmla="*/ 21 h 162"/>
                  <a:gd name="T22" fmla="*/ 164 w 164"/>
                  <a:gd name="T23"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62">
                    <a:moveTo>
                      <a:pt x="164" y="21"/>
                    </a:moveTo>
                    <a:lnTo>
                      <a:pt x="135" y="61"/>
                    </a:lnTo>
                    <a:lnTo>
                      <a:pt x="107" y="95"/>
                    </a:lnTo>
                    <a:lnTo>
                      <a:pt x="42" y="162"/>
                    </a:lnTo>
                    <a:lnTo>
                      <a:pt x="6" y="162"/>
                    </a:lnTo>
                    <a:lnTo>
                      <a:pt x="0" y="147"/>
                    </a:lnTo>
                    <a:lnTo>
                      <a:pt x="6" y="128"/>
                    </a:lnTo>
                    <a:lnTo>
                      <a:pt x="139" y="4"/>
                    </a:lnTo>
                    <a:lnTo>
                      <a:pt x="160" y="0"/>
                    </a:lnTo>
                    <a:lnTo>
                      <a:pt x="164" y="21"/>
                    </a:lnTo>
                    <a:lnTo>
                      <a:pt x="164" y="21"/>
                    </a:lnTo>
                    <a:lnTo>
                      <a:pt x="16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2" name="Freeform 49">
                <a:extLst>
                  <a:ext uri="{FF2B5EF4-FFF2-40B4-BE49-F238E27FC236}">
                    <a16:creationId xmlns:a16="http://schemas.microsoft.com/office/drawing/2014/main" id="{84784C4A-864B-4D00-AD4A-CFF26DD9D228}"/>
                  </a:ext>
                </a:extLst>
              </p:cNvPr>
              <p:cNvSpPr>
                <a:spLocks/>
              </p:cNvSpPr>
              <p:nvPr/>
            </p:nvSpPr>
            <p:spPr bwMode="auto">
              <a:xfrm>
                <a:off x="1989" y="2906"/>
                <a:ext cx="1500" cy="61"/>
              </a:xfrm>
              <a:custGeom>
                <a:avLst/>
                <a:gdLst>
                  <a:gd name="T0" fmla="*/ 24 w 3000"/>
                  <a:gd name="T1" fmla="*/ 21 h 122"/>
                  <a:gd name="T2" fmla="*/ 190 w 3000"/>
                  <a:gd name="T3" fmla="*/ 34 h 122"/>
                  <a:gd name="T4" fmla="*/ 323 w 3000"/>
                  <a:gd name="T5" fmla="*/ 15 h 122"/>
                  <a:gd name="T6" fmla="*/ 439 w 3000"/>
                  <a:gd name="T7" fmla="*/ 4 h 122"/>
                  <a:gd name="T8" fmla="*/ 688 w 3000"/>
                  <a:gd name="T9" fmla="*/ 0 h 122"/>
                  <a:gd name="T10" fmla="*/ 792 w 3000"/>
                  <a:gd name="T11" fmla="*/ 0 h 122"/>
                  <a:gd name="T12" fmla="*/ 1891 w 3000"/>
                  <a:gd name="T13" fmla="*/ 21 h 122"/>
                  <a:gd name="T14" fmla="*/ 1983 w 3000"/>
                  <a:gd name="T15" fmla="*/ 23 h 122"/>
                  <a:gd name="T16" fmla="*/ 2030 w 3000"/>
                  <a:gd name="T17" fmla="*/ 25 h 122"/>
                  <a:gd name="T18" fmla="*/ 2300 w 3000"/>
                  <a:gd name="T19" fmla="*/ 32 h 122"/>
                  <a:gd name="T20" fmla="*/ 2346 w 3000"/>
                  <a:gd name="T21" fmla="*/ 40 h 122"/>
                  <a:gd name="T22" fmla="*/ 2927 w 3000"/>
                  <a:gd name="T23" fmla="*/ 61 h 122"/>
                  <a:gd name="T24" fmla="*/ 3000 w 3000"/>
                  <a:gd name="T25" fmla="*/ 61 h 122"/>
                  <a:gd name="T26" fmla="*/ 2973 w 3000"/>
                  <a:gd name="T27" fmla="*/ 112 h 122"/>
                  <a:gd name="T28" fmla="*/ 2927 w 3000"/>
                  <a:gd name="T29" fmla="*/ 122 h 122"/>
                  <a:gd name="T30" fmla="*/ 2635 w 3000"/>
                  <a:gd name="T31" fmla="*/ 107 h 122"/>
                  <a:gd name="T32" fmla="*/ 2344 w 3000"/>
                  <a:gd name="T33" fmla="*/ 91 h 122"/>
                  <a:gd name="T34" fmla="*/ 2296 w 3000"/>
                  <a:gd name="T35" fmla="*/ 89 h 122"/>
                  <a:gd name="T36" fmla="*/ 2026 w 3000"/>
                  <a:gd name="T37" fmla="*/ 82 h 122"/>
                  <a:gd name="T38" fmla="*/ 1981 w 3000"/>
                  <a:gd name="T39" fmla="*/ 74 h 122"/>
                  <a:gd name="T40" fmla="*/ 1891 w 3000"/>
                  <a:gd name="T41" fmla="*/ 78 h 122"/>
                  <a:gd name="T42" fmla="*/ 792 w 3000"/>
                  <a:gd name="T43" fmla="*/ 55 h 122"/>
                  <a:gd name="T44" fmla="*/ 688 w 3000"/>
                  <a:gd name="T45" fmla="*/ 55 h 122"/>
                  <a:gd name="T46" fmla="*/ 441 w 3000"/>
                  <a:gd name="T47" fmla="*/ 46 h 122"/>
                  <a:gd name="T48" fmla="*/ 194 w 3000"/>
                  <a:gd name="T49" fmla="*/ 63 h 122"/>
                  <a:gd name="T50" fmla="*/ 17 w 3000"/>
                  <a:gd name="T51" fmla="*/ 63 h 122"/>
                  <a:gd name="T52" fmla="*/ 0 w 3000"/>
                  <a:gd name="T53" fmla="*/ 38 h 122"/>
                  <a:gd name="T54" fmla="*/ 7 w 3000"/>
                  <a:gd name="T55" fmla="*/ 25 h 122"/>
                  <a:gd name="T56" fmla="*/ 24 w 3000"/>
                  <a:gd name="T57" fmla="*/ 21 h 122"/>
                  <a:gd name="T58" fmla="*/ 24 w 3000"/>
                  <a:gd name="T59" fmla="*/ 21 h 122"/>
                  <a:gd name="T60" fmla="*/ 24 w 3000"/>
                  <a:gd name="T6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0" h="122">
                    <a:moveTo>
                      <a:pt x="24" y="21"/>
                    </a:moveTo>
                    <a:lnTo>
                      <a:pt x="190" y="34"/>
                    </a:lnTo>
                    <a:lnTo>
                      <a:pt x="323" y="15"/>
                    </a:lnTo>
                    <a:lnTo>
                      <a:pt x="439" y="4"/>
                    </a:lnTo>
                    <a:lnTo>
                      <a:pt x="688" y="0"/>
                    </a:lnTo>
                    <a:lnTo>
                      <a:pt x="792" y="0"/>
                    </a:lnTo>
                    <a:lnTo>
                      <a:pt x="1891" y="21"/>
                    </a:lnTo>
                    <a:lnTo>
                      <a:pt x="1983" y="23"/>
                    </a:lnTo>
                    <a:lnTo>
                      <a:pt x="2030" y="25"/>
                    </a:lnTo>
                    <a:lnTo>
                      <a:pt x="2300" y="32"/>
                    </a:lnTo>
                    <a:lnTo>
                      <a:pt x="2346" y="40"/>
                    </a:lnTo>
                    <a:lnTo>
                      <a:pt x="2927" y="61"/>
                    </a:lnTo>
                    <a:lnTo>
                      <a:pt x="3000" y="61"/>
                    </a:lnTo>
                    <a:lnTo>
                      <a:pt x="2973" y="112"/>
                    </a:lnTo>
                    <a:lnTo>
                      <a:pt x="2927" y="122"/>
                    </a:lnTo>
                    <a:lnTo>
                      <a:pt x="2635" y="107"/>
                    </a:lnTo>
                    <a:lnTo>
                      <a:pt x="2344" y="91"/>
                    </a:lnTo>
                    <a:lnTo>
                      <a:pt x="2296" y="89"/>
                    </a:lnTo>
                    <a:lnTo>
                      <a:pt x="2026" y="82"/>
                    </a:lnTo>
                    <a:lnTo>
                      <a:pt x="1981" y="74"/>
                    </a:lnTo>
                    <a:lnTo>
                      <a:pt x="1891" y="78"/>
                    </a:lnTo>
                    <a:lnTo>
                      <a:pt x="792" y="55"/>
                    </a:lnTo>
                    <a:lnTo>
                      <a:pt x="688" y="55"/>
                    </a:lnTo>
                    <a:lnTo>
                      <a:pt x="441" y="46"/>
                    </a:lnTo>
                    <a:lnTo>
                      <a:pt x="194" y="63"/>
                    </a:lnTo>
                    <a:lnTo>
                      <a:pt x="17" y="63"/>
                    </a:lnTo>
                    <a:lnTo>
                      <a:pt x="0" y="38"/>
                    </a:lnTo>
                    <a:lnTo>
                      <a:pt x="7" y="25"/>
                    </a:lnTo>
                    <a:lnTo>
                      <a:pt x="24" y="21"/>
                    </a:lnTo>
                    <a:lnTo>
                      <a:pt x="24" y="21"/>
                    </a:lnTo>
                    <a:lnTo>
                      <a:pt x="2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3" name="Freeform 50">
                <a:extLst>
                  <a:ext uri="{FF2B5EF4-FFF2-40B4-BE49-F238E27FC236}">
                    <a16:creationId xmlns:a16="http://schemas.microsoft.com/office/drawing/2014/main" id="{BF72B4E3-A911-49F5-914C-7901E0011175}"/>
                  </a:ext>
                </a:extLst>
              </p:cNvPr>
              <p:cNvSpPr>
                <a:spLocks/>
              </p:cNvSpPr>
              <p:nvPr/>
            </p:nvSpPr>
            <p:spPr bwMode="auto">
              <a:xfrm>
                <a:off x="2271" y="2655"/>
                <a:ext cx="800" cy="84"/>
              </a:xfrm>
              <a:custGeom>
                <a:avLst/>
                <a:gdLst>
                  <a:gd name="T0" fmla="*/ 29 w 1599"/>
                  <a:gd name="T1" fmla="*/ 0 h 168"/>
                  <a:gd name="T2" fmla="*/ 400 w 1599"/>
                  <a:gd name="T3" fmla="*/ 15 h 168"/>
                  <a:gd name="T4" fmla="*/ 643 w 1599"/>
                  <a:gd name="T5" fmla="*/ 40 h 168"/>
                  <a:gd name="T6" fmla="*/ 856 w 1599"/>
                  <a:gd name="T7" fmla="*/ 59 h 168"/>
                  <a:gd name="T8" fmla="*/ 1314 w 1599"/>
                  <a:gd name="T9" fmla="*/ 99 h 168"/>
                  <a:gd name="T10" fmla="*/ 1449 w 1599"/>
                  <a:gd name="T11" fmla="*/ 120 h 168"/>
                  <a:gd name="T12" fmla="*/ 1586 w 1599"/>
                  <a:gd name="T13" fmla="*/ 137 h 168"/>
                  <a:gd name="T14" fmla="*/ 1599 w 1599"/>
                  <a:gd name="T15" fmla="*/ 152 h 168"/>
                  <a:gd name="T16" fmla="*/ 1586 w 1599"/>
                  <a:gd name="T17" fmla="*/ 166 h 168"/>
                  <a:gd name="T18" fmla="*/ 1308 w 1599"/>
                  <a:gd name="T19" fmla="*/ 168 h 168"/>
                  <a:gd name="T20" fmla="*/ 392 w 1599"/>
                  <a:gd name="T21" fmla="*/ 82 h 168"/>
                  <a:gd name="T22" fmla="*/ 23 w 1599"/>
                  <a:gd name="T23" fmla="*/ 52 h 168"/>
                  <a:gd name="T24" fmla="*/ 0 w 1599"/>
                  <a:gd name="T25" fmla="*/ 23 h 168"/>
                  <a:gd name="T26" fmla="*/ 10 w 1599"/>
                  <a:gd name="T27" fmla="*/ 4 h 168"/>
                  <a:gd name="T28" fmla="*/ 29 w 1599"/>
                  <a:gd name="T29" fmla="*/ 0 h 168"/>
                  <a:gd name="T30" fmla="*/ 29 w 1599"/>
                  <a:gd name="T31" fmla="*/ 0 h 168"/>
                  <a:gd name="T32" fmla="*/ 29 w 1599"/>
                  <a:gd name="T3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9" h="168">
                    <a:moveTo>
                      <a:pt x="29" y="0"/>
                    </a:moveTo>
                    <a:lnTo>
                      <a:pt x="400" y="15"/>
                    </a:lnTo>
                    <a:lnTo>
                      <a:pt x="643" y="40"/>
                    </a:lnTo>
                    <a:lnTo>
                      <a:pt x="856" y="59"/>
                    </a:lnTo>
                    <a:lnTo>
                      <a:pt x="1314" y="99"/>
                    </a:lnTo>
                    <a:lnTo>
                      <a:pt x="1449" y="120"/>
                    </a:lnTo>
                    <a:lnTo>
                      <a:pt x="1586" y="137"/>
                    </a:lnTo>
                    <a:lnTo>
                      <a:pt x="1599" y="152"/>
                    </a:lnTo>
                    <a:lnTo>
                      <a:pt x="1586" y="166"/>
                    </a:lnTo>
                    <a:lnTo>
                      <a:pt x="1308" y="168"/>
                    </a:lnTo>
                    <a:lnTo>
                      <a:pt x="392" y="82"/>
                    </a:lnTo>
                    <a:lnTo>
                      <a:pt x="23" y="52"/>
                    </a:lnTo>
                    <a:lnTo>
                      <a:pt x="0" y="23"/>
                    </a:lnTo>
                    <a:lnTo>
                      <a:pt x="10" y="4"/>
                    </a:lnTo>
                    <a:lnTo>
                      <a:pt x="29" y="0"/>
                    </a:lnTo>
                    <a:lnTo>
                      <a:pt x="29"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4" name="Freeform 51">
                <a:extLst>
                  <a:ext uri="{FF2B5EF4-FFF2-40B4-BE49-F238E27FC236}">
                    <a16:creationId xmlns:a16="http://schemas.microsoft.com/office/drawing/2014/main" id="{71709951-1AB4-4A17-8831-321BB024C787}"/>
                  </a:ext>
                </a:extLst>
              </p:cNvPr>
              <p:cNvSpPr>
                <a:spLocks/>
              </p:cNvSpPr>
              <p:nvPr/>
            </p:nvSpPr>
            <p:spPr bwMode="auto">
              <a:xfrm>
                <a:off x="2231" y="2731"/>
                <a:ext cx="582" cy="62"/>
              </a:xfrm>
              <a:custGeom>
                <a:avLst/>
                <a:gdLst>
                  <a:gd name="T0" fmla="*/ 15 w 1163"/>
                  <a:gd name="T1" fmla="*/ 0 h 124"/>
                  <a:gd name="T2" fmla="*/ 366 w 1163"/>
                  <a:gd name="T3" fmla="*/ 16 h 124"/>
                  <a:gd name="T4" fmla="*/ 581 w 1163"/>
                  <a:gd name="T5" fmla="*/ 33 h 124"/>
                  <a:gd name="T6" fmla="*/ 866 w 1163"/>
                  <a:gd name="T7" fmla="*/ 61 h 124"/>
                  <a:gd name="T8" fmla="*/ 998 w 1163"/>
                  <a:gd name="T9" fmla="*/ 80 h 124"/>
                  <a:gd name="T10" fmla="*/ 1150 w 1163"/>
                  <a:gd name="T11" fmla="*/ 97 h 124"/>
                  <a:gd name="T12" fmla="*/ 1163 w 1163"/>
                  <a:gd name="T13" fmla="*/ 112 h 124"/>
                  <a:gd name="T14" fmla="*/ 1148 w 1163"/>
                  <a:gd name="T15" fmla="*/ 124 h 124"/>
                  <a:gd name="T16" fmla="*/ 579 w 1163"/>
                  <a:gd name="T17" fmla="*/ 93 h 124"/>
                  <a:gd name="T18" fmla="*/ 361 w 1163"/>
                  <a:gd name="T19" fmla="*/ 76 h 124"/>
                  <a:gd name="T20" fmla="*/ 188 w 1163"/>
                  <a:gd name="T21" fmla="*/ 46 h 124"/>
                  <a:gd name="T22" fmla="*/ 15 w 1163"/>
                  <a:gd name="T23" fmla="*/ 29 h 124"/>
                  <a:gd name="T24" fmla="*/ 0 w 1163"/>
                  <a:gd name="T25" fmla="*/ 14 h 124"/>
                  <a:gd name="T26" fmla="*/ 15 w 1163"/>
                  <a:gd name="T27" fmla="*/ 0 h 124"/>
                  <a:gd name="T28" fmla="*/ 15 w 1163"/>
                  <a:gd name="T29" fmla="*/ 0 h 124"/>
                  <a:gd name="T30" fmla="*/ 15 w 1163"/>
                  <a:gd name="T3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3" h="124">
                    <a:moveTo>
                      <a:pt x="15" y="0"/>
                    </a:moveTo>
                    <a:lnTo>
                      <a:pt x="366" y="16"/>
                    </a:lnTo>
                    <a:lnTo>
                      <a:pt x="581" y="33"/>
                    </a:lnTo>
                    <a:lnTo>
                      <a:pt x="866" y="61"/>
                    </a:lnTo>
                    <a:lnTo>
                      <a:pt x="998" y="80"/>
                    </a:lnTo>
                    <a:lnTo>
                      <a:pt x="1150" y="97"/>
                    </a:lnTo>
                    <a:lnTo>
                      <a:pt x="1163" y="112"/>
                    </a:lnTo>
                    <a:lnTo>
                      <a:pt x="1148" y="124"/>
                    </a:lnTo>
                    <a:lnTo>
                      <a:pt x="579" y="93"/>
                    </a:lnTo>
                    <a:lnTo>
                      <a:pt x="361" y="76"/>
                    </a:lnTo>
                    <a:lnTo>
                      <a:pt x="188" y="46"/>
                    </a:lnTo>
                    <a:lnTo>
                      <a:pt x="15" y="29"/>
                    </a:lnTo>
                    <a:lnTo>
                      <a:pt x="0" y="14"/>
                    </a:lnTo>
                    <a:lnTo>
                      <a:pt x="15" y="0"/>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5" name="Freeform 52">
                <a:extLst>
                  <a:ext uri="{FF2B5EF4-FFF2-40B4-BE49-F238E27FC236}">
                    <a16:creationId xmlns:a16="http://schemas.microsoft.com/office/drawing/2014/main" id="{5D9A94F4-E2C4-4354-AC45-C41A391CED17}"/>
                  </a:ext>
                </a:extLst>
              </p:cNvPr>
              <p:cNvSpPr>
                <a:spLocks/>
              </p:cNvSpPr>
              <p:nvPr/>
            </p:nvSpPr>
            <p:spPr bwMode="auto">
              <a:xfrm>
                <a:off x="3184" y="2713"/>
                <a:ext cx="176" cy="34"/>
              </a:xfrm>
              <a:custGeom>
                <a:avLst/>
                <a:gdLst>
                  <a:gd name="T0" fmla="*/ 16 w 352"/>
                  <a:gd name="T1" fmla="*/ 0 h 69"/>
                  <a:gd name="T2" fmla="*/ 322 w 352"/>
                  <a:gd name="T3" fmla="*/ 8 h 69"/>
                  <a:gd name="T4" fmla="*/ 352 w 352"/>
                  <a:gd name="T5" fmla="*/ 38 h 69"/>
                  <a:gd name="T6" fmla="*/ 344 w 352"/>
                  <a:gd name="T7" fmla="*/ 59 h 69"/>
                  <a:gd name="T8" fmla="*/ 322 w 352"/>
                  <a:gd name="T9" fmla="*/ 69 h 69"/>
                  <a:gd name="T10" fmla="*/ 166 w 352"/>
                  <a:gd name="T11" fmla="*/ 53 h 69"/>
                  <a:gd name="T12" fmla="*/ 12 w 352"/>
                  <a:gd name="T13" fmla="*/ 29 h 69"/>
                  <a:gd name="T14" fmla="*/ 0 w 352"/>
                  <a:gd name="T15" fmla="*/ 14 h 69"/>
                  <a:gd name="T16" fmla="*/ 16 w 352"/>
                  <a:gd name="T17" fmla="*/ 0 h 69"/>
                  <a:gd name="T18" fmla="*/ 16 w 352"/>
                  <a:gd name="T19" fmla="*/ 0 h 69"/>
                  <a:gd name="T20" fmla="*/ 16 w 352"/>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2" h="69">
                    <a:moveTo>
                      <a:pt x="16" y="0"/>
                    </a:moveTo>
                    <a:lnTo>
                      <a:pt x="322" y="8"/>
                    </a:lnTo>
                    <a:lnTo>
                      <a:pt x="352" y="38"/>
                    </a:lnTo>
                    <a:lnTo>
                      <a:pt x="344" y="59"/>
                    </a:lnTo>
                    <a:lnTo>
                      <a:pt x="322" y="69"/>
                    </a:lnTo>
                    <a:lnTo>
                      <a:pt x="166" y="53"/>
                    </a:lnTo>
                    <a:lnTo>
                      <a:pt x="12" y="29"/>
                    </a:lnTo>
                    <a:lnTo>
                      <a:pt x="0" y="14"/>
                    </a:lnTo>
                    <a:lnTo>
                      <a:pt x="16" y="0"/>
                    </a:lnTo>
                    <a:lnTo>
                      <a:pt x="1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6" name="Freeform 53">
                <a:extLst>
                  <a:ext uri="{FF2B5EF4-FFF2-40B4-BE49-F238E27FC236}">
                    <a16:creationId xmlns:a16="http://schemas.microsoft.com/office/drawing/2014/main" id="{2662343D-1021-4CF6-B563-30771DEDB3EF}"/>
                  </a:ext>
                </a:extLst>
              </p:cNvPr>
              <p:cNvSpPr>
                <a:spLocks/>
              </p:cNvSpPr>
              <p:nvPr/>
            </p:nvSpPr>
            <p:spPr bwMode="auto">
              <a:xfrm>
                <a:off x="3223" y="2758"/>
                <a:ext cx="178" cy="30"/>
              </a:xfrm>
              <a:custGeom>
                <a:avLst/>
                <a:gdLst>
                  <a:gd name="T0" fmla="*/ 16 w 358"/>
                  <a:gd name="T1" fmla="*/ 19 h 60"/>
                  <a:gd name="T2" fmla="*/ 170 w 358"/>
                  <a:gd name="T3" fmla="*/ 17 h 60"/>
                  <a:gd name="T4" fmla="*/ 325 w 358"/>
                  <a:gd name="T5" fmla="*/ 0 h 60"/>
                  <a:gd name="T6" fmla="*/ 358 w 358"/>
                  <a:gd name="T7" fmla="*/ 28 h 60"/>
                  <a:gd name="T8" fmla="*/ 352 w 358"/>
                  <a:gd name="T9" fmla="*/ 49 h 60"/>
                  <a:gd name="T10" fmla="*/ 331 w 358"/>
                  <a:gd name="T11" fmla="*/ 60 h 60"/>
                  <a:gd name="T12" fmla="*/ 171 w 358"/>
                  <a:gd name="T13" fmla="*/ 60 h 60"/>
                  <a:gd name="T14" fmla="*/ 12 w 358"/>
                  <a:gd name="T15" fmla="*/ 47 h 60"/>
                  <a:gd name="T16" fmla="*/ 0 w 358"/>
                  <a:gd name="T17" fmla="*/ 32 h 60"/>
                  <a:gd name="T18" fmla="*/ 16 w 358"/>
                  <a:gd name="T19" fmla="*/ 19 h 60"/>
                  <a:gd name="T20" fmla="*/ 16 w 358"/>
                  <a:gd name="T21" fmla="*/ 19 h 60"/>
                  <a:gd name="T22" fmla="*/ 16 w 358"/>
                  <a:gd name="T23"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60">
                    <a:moveTo>
                      <a:pt x="16" y="19"/>
                    </a:moveTo>
                    <a:lnTo>
                      <a:pt x="170" y="17"/>
                    </a:lnTo>
                    <a:lnTo>
                      <a:pt x="325" y="0"/>
                    </a:lnTo>
                    <a:lnTo>
                      <a:pt x="358" y="28"/>
                    </a:lnTo>
                    <a:lnTo>
                      <a:pt x="352" y="49"/>
                    </a:lnTo>
                    <a:lnTo>
                      <a:pt x="331" y="60"/>
                    </a:lnTo>
                    <a:lnTo>
                      <a:pt x="171" y="60"/>
                    </a:lnTo>
                    <a:lnTo>
                      <a:pt x="12" y="47"/>
                    </a:lnTo>
                    <a:lnTo>
                      <a:pt x="0" y="32"/>
                    </a:lnTo>
                    <a:lnTo>
                      <a:pt x="16" y="19"/>
                    </a:lnTo>
                    <a:lnTo>
                      <a:pt x="16" y="19"/>
                    </a:lnTo>
                    <a:lnTo>
                      <a:pt x="1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7" name="Freeform 54">
                <a:extLst>
                  <a:ext uri="{FF2B5EF4-FFF2-40B4-BE49-F238E27FC236}">
                    <a16:creationId xmlns:a16="http://schemas.microsoft.com/office/drawing/2014/main" id="{E099DE8F-5DD2-4FC5-89B3-D5942D7A0493}"/>
                  </a:ext>
                </a:extLst>
              </p:cNvPr>
              <p:cNvSpPr>
                <a:spLocks/>
              </p:cNvSpPr>
              <p:nvPr/>
            </p:nvSpPr>
            <p:spPr bwMode="auto">
              <a:xfrm>
                <a:off x="3238" y="2810"/>
                <a:ext cx="205" cy="36"/>
              </a:xfrm>
              <a:custGeom>
                <a:avLst/>
                <a:gdLst>
                  <a:gd name="T0" fmla="*/ 24 w 410"/>
                  <a:gd name="T1" fmla="*/ 17 h 72"/>
                  <a:gd name="T2" fmla="*/ 327 w 410"/>
                  <a:gd name="T3" fmla="*/ 13 h 72"/>
                  <a:gd name="T4" fmla="*/ 393 w 410"/>
                  <a:gd name="T5" fmla="*/ 0 h 72"/>
                  <a:gd name="T6" fmla="*/ 410 w 410"/>
                  <a:gd name="T7" fmla="*/ 10 h 72"/>
                  <a:gd name="T8" fmla="*/ 403 w 410"/>
                  <a:gd name="T9" fmla="*/ 27 h 72"/>
                  <a:gd name="T10" fmla="*/ 370 w 410"/>
                  <a:gd name="T11" fmla="*/ 48 h 72"/>
                  <a:gd name="T12" fmla="*/ 336 w 410"/>
                  <a:gd name="T13" fmla="*/ 69 h 72"/>
                  <a:gd name="T14" fmla="*/ 180 w 410"/>
                  <a:gd name="T15" fmla="*/ 72 h 72"/>
                  <a:gd name="T16" fmla="*/ 24 w 410"/>
                  <a:gd name="T17" fmla="*/ 67 h 72"/>
                  <a:gd name="T18" fmla="*/ 0 w 410"/>
                  <a:gd name="T19" fmla="*/ 42 h 72"/>
                  <a:gd name="T20" fmla="*/ 5 w 410"/>
                  <a:gd name="T21" fmla="*/ 25 h 72"/>
                  <a:gd name="T22" fmla="*/ 24 w 410"/>
                  <a:gd name="T23" fmla="*/ 17 h 72"/>
                  <a:gd name="T24" fmla="*/ 24 w 410"/>
                  <a:gd name="T25" fmla="*/ 17 h 72"/>
                  <a:gd name="T26" fmla="*/ 24 w 410"/>
                  <a:gd name="T27" fmla="*/ 1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2">
                    <a:moveTo>
                      <a:pt x="24" y="17"/>
                    </a:moveTo>
                    <a:lnTo>
                      <a:pt x="327" y="13"/>
                    </a:lnTo>
                    <a:lnTo>
                      <a:pt x="393" y="0"/>
                    </a:lnTo>
                    <a:lnTo>
                      <a:pt x="410" y="10"/>
                    </a:lnTo>
                    <a:lnTo>
                      <a:pt x="403" y="27"/>
                    </a:lnTo>
                    <a:lnTo>
                      <a:pt x="370" y="48"/>
                    </a:lnTo>
                    <a:lnTo>
                      <a:pt x="336" y="69"/>
                    </a:lnTo>
                    <a:lnTo>
                      <a:pt x="180" y="72"/>
                    </a:lnTo>
                    <a:lnTo>
                      <a:pt x="24" y="67"/>
                    </a:lnTo>
                    <a:lnTo>
                      <a:pt x="0" y="42"/>
                    </a:lnTo>
                    <a:lnTo>
                      <a:pt x="5" y="25"/>
                    </a:lnTo>
                    <a:lnTo>
                      <a:pt x="24" y="17"/>
                    </a:lnTo>
                    <a:lnTo>
                      <a:pt x="24" y="17"/>
                    </a:lnTo>
                    <a:lnTo>
                      <a:pt x="2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8" name="Freeform 55">
                <a:extLst>
                  <a:ext uri="{FF2B5EF4-FFF2-40B4-BE49-F238E27FC236}">
                    <a16:creationId xmlns:a16="http://schemas.microsoft.com/office/drawing/2014/main" id="{EAEBC21F-7F67-4905-BF0C-BB3916528B98}"/>
                  </a:ext>
                </a:extLst>
              </p:cNvPr>
              <p:cNvSpPr>
                <a:spLocks/>
              </p:cNvSpPr>
              <p:nvPr/>
            </p:nvSpPr>
            <p:spPr bwMode="auto">
              <a:xfrm>
                <a:off x="2243" y="1080"/>
                <a:ext cx="1092" cy="298"/>
              </a:xfrm>
              <a:custGeom>
                <a:avLst/>
                <a:gdLst>
                  <a:gd name="T0" fmla="*/ 4 w 2185"/>
                  <a:gd name="T1" fmla="*/ 570 h 595"/>
                  <a:gd name="T2" fmla="*/ 82 w 2185"/>
                  <a:gd name="T3" fmla="*/ 515 h 595"/>
                  <a:gd name="T4" fmla="*/ 156 w 2185"/>
                  <a:gd name="T5" fmla="*/ 467 h 595"/>
                  <a:gd name="T6" fmla="*/ 299 w 2185"/>
                  <a:gd name="T7" fmla="*/ 393 h 595"/>
                  <a:gd name="T8" fmla="*/ 451 w 2185"/>
                  <a:gd name="T9" fmla="*/ 334 h 595"/>
                  <a:gd name="T10" fmla="*/ 628 w 2185"/>
                  <a:gd name="T11" fmla="*/ 283 h 595"/>
                  <a:gd name="T12" fmla="*/ 747 w 2185"/>
                  <a:gd name="T13" fmla="*/ 249 h 595"/>
                  <a:gd name="T14" fmla="*/ 850 w 2185"/>
                  <a:gd name="T15" fmla="*/ 214 h 595"/>
                  <a:gd name="T16" fmla="*/ 955 w 2185"/>
                  <a:gd name="T17" fmla="*/ 182 h 595"/>
                  <a:gd name="T18" fmla="*/ 1074 w 2185"/>
                  <a:gd name="T19" fmla="*/ 155 h 595"/>
                  <a:gd name="T20" fmla="*/ 1246 w 2185"/>
                  <a:gd name="T21" fmla="*/ 114 h 595"/>
                  <a:gd name="T22" fmla="*/ 1420 w 2185"/>
                  <a:gd name="T23" fmla="*/ 64 h 595"/>
                  <a:gd name="T24" fmla="*/ 1616 w 2185"/>
                  <a:gd name="T25" fmla="*/ 26 h 595"/>
                  <a:gd name="T26" fmla="*/ 1791 w 2185"/>
                  <a:gd name="T27" fmla="*/ 7 h 595"/>
                  <a:gd name="T28" fmla="*/ 2169 w 2185"/>
                  <a:gd name="T29" fmla="*/ 0 h 595"/>
                  <a:gd name="T30" fmla="*/ 2185 w 2185"/>
                  <a:gd name="T31" fmla="*/ 15 h 595"/>
                  <a:gd name="T32" fmla="*/ 2169 w 2185"/>
                  <a:gd name="T33" fmla="*/ 30 h 595"/>
                  <a:gd name="T34" fmla="*/ 1801 w 2185"/>
                  <a:gd name="T35" fmla="*/ 59 h 595"/>
                  <a:gd name="T36" fmla="*/ 1630 w 2185"/>
                  <a:gd name="T37" fmla="*/ 95 h 595"/>
                  <a:gd name="T38" fmla="*/ 1438 w 2185"/>
                  <a:gd name="T39" fmla="*/ 140 h 595"/>
                  <a:gd name="T40" fmla="*/ 1263 w 2185"/>
                  <a:gd name="T41" fmla="*/ 188 h 595"/>
                  <a:gd name="T42" fmla="*/ 1088 w 2185"/>
                  <a:gd name="T43" fmla="*/ 228 h 595"/>
                  <a:gd name="T44" fmla="*/ 867 w 2185"/>
                  <a:gd name="T45" fmla="*/ 287 h 595"/>
                  <a:gd name="T46" fmla="*/ 765 w 2185"/>
                  <a:gd name="T47" fmla="*/ 319 h 595"/>
                  <a:gd name="T48" fmla="*/ 645 w 2185"/>
                  <a:gd name="T49" fmla="*/ 353 h 595"/>
                  <a:gd name="T50" fmla="*/ 470 w 2185"/>
                  <a:gd name="T51" fmla="*/ 397 h 595"/>
                  <a:gd name="T52" fmla="*/ 318 w 2185"/>
                  <a:gd name="T53" fmla="*/ 441 h 595"/>
                  <a:gd name="T54" fmla="*/ 171 w 2185"/>
                  <a:gd name="T55" fmla="*/ 501 h 595"/>
                  <a:gd name="T56" fmla="*/ 99 w 2185"/>
                  <a:gd name="T57" fmla="*/ 543 h 595"/>
                  <a:gd name="T58" fmla="*/ 21 w 2185"/>
                  <a:gd name="T59" fmla="*/ 595 h 595"/>
                  <a:gd name="T60" fmla="*/ 0 w 2185"/>
                  <a:gd name="T61" fmla="*/ 591 h 595"/>
                  <a:gd name="T62" fmla="*/ 4 w 2185"/>
                  <a:gd name="T63" fmla="*/ 570 h 595"/>
                  <a:gd name="T64" fmla="*/ 4 w 2185"/>
                  <a:gd name="T65" fmla="*/ 57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5" h="595">
                    <a:moveTo>
                      <a:pt x="4" y="570"/>
                    </a:moveTo>
                    <a:lnTo>
                      <a:pt x="82" y="515"/>
                    </a:lnTo>
                    <a:lnTo>
                      <a:pt x="156" y="467"/>
                    </a:lnTo>
                    <a:lnTo>
                      <a:pt x="299" y="393"/>
                    </a:lnTo>
                    <a:lnTo>
                      <a:pt x="451" y="334"/>
                    </a:lnTo>
                    <a:lnTo>
                      <a:pt x="628" y="283"/>
                    </a:lnTo>
                    <a:lnTo>
                      <a:pt x="747" y="249"/>
                    </a:lnTo>
                    <a:lnTo>
                      <a:pt x="850" y="214"/>
                    </a:lnTo>
                    <a:lnTo>
                      <a:pt x="955" y="182"/>
                    </a:lnTo>
                    <a:lnTo>
                      <a:pt x="1074" y="155"/>
                    </a:lnTo>
                    <a:lnTo>
                      <a:pt x="1246" y="114"/>
                    </a:lnTo>
                    <a:lnTo>
                      <a:pt x="1420" y="64"/>
                    </a:lnTo>
                    <a:lnTo>
                      <a:pt x="1616" y="26"/>
                    </a:lnTo>
                    <a:lnTo>
                      <a:pt x="1791" y="7"/>
                    </a:lnTo>
                    <a:lnTo>
                      <a:pt x="2169" y="0"/>
                    </a:lnTo>
                    <a:lnTo>
                      <a:pt x="2185" y="15"/>
                    </a:lnTo>
                    <a:lnTo>
                      <a:pt x="2169" y="30"/>
                    </a:lnTo>
                    <a:lnTo>
                      <a:pt x="1801" y="59"/>
                    </a:lnTo>
                    <a:lnTo>
                      <a:pt x="1630" y="95"/>
                    </a:lnTo>
                    <a:lnTo>
                      <a:pt x="1438" y="140"/>
                    </a:lnTo>
                    <a:lnTo>
                      <a:pt x="1263" y="188"/>
                    </a:lnTo>
                    <a:lnTo>
                      <a:pt x="1088" y="228"/>
                    </a:lnTo>
                    <a:lnTo>
                      <a:pt x="867" y="287"/>
                    </a:lnTo>
                    <a:lnTo>
                      <a:pt x="765" y="319"/>
                    </a:lnTo>
                    <a:lnTo>
                      <a:pt x="645" y="353"/>
                    </a:lnTo>
                    <a:lnTo>
                      <a:pt x="470" y="397"/>
                    </a:lnTo>
                    <a:lnTo>
                      <a:pt x="318" y="441"/>
                    </a:lnTo>
                    <a:lnTo>
                      <a:pt x="171" y="501"/>
                    </a:lnTo>
                    <a:lnTo>
                      <a:pt x="99" y="543"/>
                    </a:lnTo>
                    <a:lnTo>
                      <a:pt x="21" y="595"/>
                    </a:lnTo>
                    <a:lnTo>
                      <a:pt x="0" y="591"/>
                    </a:lnTo>
                    <a:lnTo>
                      <a:pt x="4" y="570"/>
                    </a:lnTo>
                    <a:lnTo>
                      <a:pt x="4" y="5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9" name="Freeform 56">
                <a:extLst>
                  <a:ext uri="{FF2B5EF4-FFF2-40B4-BE49-F238E27FC236}">
                    <a16:creationId xmlns:a16="http://schemas.microsoft.com/office/drawing/2014/main" id="{2FBDBF16-5487-49ED-A50D-EED9107DDDFD}"/>
                  </a:ext>
                </a:extLst>
              </p:cNvPr>
              <p:cNvSpPr>
                <a:spLocks/>
              </p:cNvSpPr>
              <p:nvPr/>
            </p:nvSpPr>
            <p:spPr bwMode="auto">
              <a:xfrm>
                <a:off x="3372" y="1104"/>
                <a:ext cx="112" cy="169"/>
              </a:xfrm>
              <a:custGeom>
                <a:avLst/>
                <a:gdLst>
                  <a:gd name="T0" fmla="*/ 25 w 224"/>
                  <a:gd name="T1" fmla="*/ 0 h 338"/>
                  <a:gd name="T2" fmla="*/ 91 w 224"/>
                  <a:gd name="T3" fmla="*/ 69 h 338"/>
                  <a:gd name="T4" fmla="*/ 144 w 224"/>
                  <a:gd name="T5" fmla="*/ 133 h 338"/>
                  <a:gd name="T6" fmla="*/ 224 w 224"/>
                  <a:gd name="T7" fmla="*/ 291 h 338"/>
                  <a:gd name="T8" fmla="*/ 222 w 224"/>
                  <a:gd name="T9" fmla="*/ 321 h 338"/>
                  <a:gd name="T10" fmla="*/ 201 w 224"/>
                  <a:gd name="T11" fmla="*/ 338 h 338"/>
                  <a:gd name="T12" fmla="*/ 173 w 224"/>
                  <a:gd name="T13" fmla="*/ 338 h 338"/>
                  <a:gd name="T14" fmla="*/ 154 w 224"/>
                  <a:gd name="T15" fmla="*/ 316 h 338"/>
                  <a:gd name="T16" fmla="*/ 123 w 224"/>
                  <a:gd name="T17" fmla="*/ 232 h 338"/>
                  <a:gd name="T18" fmla="*/ 97 w 224"/>
                  <a:gd name="T19" fmla="*/ 158 h 338"/>
                  <a:gd name="T20" fmla="*/ 59 w 224"/>
                  <a:gd name="T21" fmla="*/ 89 h 338"/>
                  <a:gd name="T22" fmla="*/ 34 w 224"/>
                  <a:gd name="T23" fmla="*/ 55 h 338"/>
                  <a:gd name="T24" fmla="*/ 4 w 224"/>
                  <a:gd name="T25" fmla="*/ 21 h 338"/>
                  <a:gd name="T26" fmla="*/ 0 w 224"/>
                  <a:gd name="T27" fmla="*/ 10 h 338"/>
                  <a:gd name="T28" fmla="*/ 4 w 224"/>
                  <a:gd name="T29" fmla="*/ 0 h 338"/>
                  <a:gd name="T30" fmla="*/ 25 w 224"/>
                  <a:gd name="T31" fmla="*/ 0 h 338"/>
                  <a:gd name="T32" fmla="*/ 25 w 224"/>
                  <a:gd name="T33" fmla="*/ 0 h 338"/>
                  <a:gd name="T34" fmla="*/ 25 w 224"/>
                  <a:gd name="T3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8">
                    <a:moveTo>
                      <a:pt x="25" y="0"/>
                    </a:moveTo>
                    <a:lnTo>
                      <a:pt x="91" y="69"/>
                    </a:lnTo>
                    <a:lnTo>
                      <a:pt x="144" y="133"/>
                    </a:lnTo>
                    <a:lnTo>
                      <a:pt x="224" y="291"/>
                    </a:lnTo>
                    <a:lnTo>
                      <a:pt x="222" y="321"/>
                    </a:lnTo>
                    <a:lnTo>
                      <a:pt x="201" y="338"/>
                    </a:lnTo>
                    <a:lnTo>
                      <a:pt x="173" y="338"/>
                    </a:lnTo>
                    <a:lnTo>
                      <a:pt x="154" y="316"/>
                    </a:lnTo>
                    <a:lnTo>
                      <a:pt x="123" y="232"/>
                    </a:lnTo>
                    <a:lnTo>
                      <a:pt x="97" y="158"/>
                    </a:lnTo>
                    <a:lnTo>
                      <a:pt x="59" y="89"/>
                    </a:lnTo>
                    <a:lnTo>
                      <a:pt x="34" y="55"/>
                    </a:lnTo>
                    <a:lnTo>
                      <a:pt x="4" y="21"/>
                    </a:lnTo>
                    <a:lnTo>
                      <a:pt x="0" y="10"/>
                    </a:lnTo>
                    <a:lnTo>
                      <a:pt x="4" y="0"/>
                    </a:lnTo>
                    <a:lnTo>
                      <a:pt x="25" y="0"/>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0" name="Freeform 57">
                <a:extLst>
                  <a:ext uri="{FF2B5EF4-FFF2-40B4-BE49-F238E27FC236}">
                    <a16:creationId xmlns:a16="http://schemas.microsoft.com/office/drawing/2014/main" id="{48CD7788-463C-4A6F-96E9-402C83A7384C}"/>
                  </a:ext>
                </a:extLst>
              </p:cNvPr>
              <p:cNvSpPr>
                <a:spLocks/>
              </p:cNvSpPr>
              <p:nvPr/>
            </p:nvSpPr>
            <p:spPr bwMode="auto">
              <a:xfrm>
                <a:off x="3298" y="1249"/>
                <a:ext cx="189" cy="991"/>
              </a:xfrm>
              <a:custGeom>
                <a:avLst/>
                <a:gdLst>
                  <a:gd name="T0" fmla="*/ 378 w 378"/>
                  <a:gd name="T1" fmla="*/ 36 h 1983"/>
                  <a:gd name="T2" fmla="*/ 319 w 378"/>
                  <a:gd name="T3" fmla="*/ 492 h 1983"/>
                  <a:gd name="T4" fmla="*/ 292 w 378"/>
                  <a:gd name="T5" fmla="*/ 637 h 1983"/>
                  <a:gd name="T6" fmla="*/ 264 w 378"/>
                  <a:gd name="T7" fmla="*/ 779 h 1983"/>
                  <a:gd name="T8" fmla="*/ 239 w 378"/>
                  <a:gd name="T9" fmla="*/ 897 h 1983"/>
                  <a:gd name="T10" fmla="*/ 218 w 378"/>
                  <a:gd name="T11" fmla="*/ 1004 h 1983"/>
                  <a:gd name="T12" fmla="*/ 178 w 378"/>
                  <a:gd name="T13" fmla="*/ 1199 h 1983"/>
                  <a:gd name="T14" fmla="*/ 117 w 378"/>
                  <a:gd name="T15" fmla="*/ 1625 h 1983"/>
                  <a:gd name="T16" fmla="*/ 74 w 378"/>
                  <a:gd name="T17" fmla="*/ 1947 h 1983"/>
                  <a:gd name="T18" fmla="*/ 60 w 378"/>
                  <a:gd name="T19" fmla="*/ 1975 h 1983"/>
                  <a:gd name="T20" fmla="*/ 34 w 378"/>
                  <a:gd name="T21" fmla="*/ 1983 h 1983"/>
                  <a:gd name="T22" fmla="*/ 0 w 378"/>
                  <a:gd name="T23" fmla="*/ 1945 h 1983"/>
                  <a:gd name="T24" fmla="*/ 19 w 378"/>
                  <a:gd name="T25" fmla="*/ 1781 h 1983"/>
                  <a:gd name="T26" fmla="*/ 45 w 378"/>
                  <a:gd name="T27" fmla="*/ 1618 h 1983"/>
                  <a:gd name="T28" fmla="*/ 74 w 378"/>
                  <a:gd name="T29" fmla="*/ 1390 h 1983"/>
                  <a:gd name="T30" fmla="*/ 110 w 378"/>
                  <a:gd name="T31" fmla="*/ 1190 h 1983"/>
                  <a:gd name="T32" fmla="*/ 154 w 378"/>
                  <a:gd name="T33" fmla="*/ 992 h 1983"/>
                  <a:gd name="T34" fmla="*/ 176 w 378"/>
                  <a:gd name="T35" fmla="*/ 886 h 1983"/>
                  <a:gd name="T36" fmla="*/ 201 w 378"/>
                  <a:gd name="T37" fmla="*/ 768 h 1983"/>
                  <a:gd name="T38" fmla="*/ 260 w 378"/>
                  <a:gd name="T39" fmla="*/ 483 h 1983"/>
                  <a:gd name="T40" fmla="*/ 315 w 378"/>
                  <a:gd name="T41" fmla="*/ 25 h 1983"/>
                  <a:gd name="T42" fmla="*/ 328 w 378"/>
                  <a:gd name="T43" fmla="*/ 4 h 1983"/>
                  <a:gd name="T44" fmla="*/ 351 w 378"/>
                  <a:gd name="T45" fmla="*/ 0 h 1983"/>
                  <a:gd name="T46" fmla="*/ 378 w 378"/>
                  <a:gd name="T47" fmla="*/ 36 h 1983"/>
                  <a:gd name="T48" fmla="*/ 378 w 378"/>
                  <a:gd name="T49" fmla="*/ 36 h 1983"/>
                  <a:gd name="T50" fmla="*/ 378 w 378"/>
                  <a:gd name="T51" fmla="*/ 36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8" h="1983">
                    <a:moveTo>
                      <a:pt x="378" y="36"/>
                    </a:moveTo>
                    <a:lnTo>
                      <a:pt x="319" y="492"/>
                    </a:lnTo>
                    <a:lnTo>
                      <a:pt x="292" y="637"/>
                    </a:lnTo>
                    <a:lnTo>
                      <a:pt x="264" y="779"/>
                    </a:lnTo>
                    <a:lnTo>
                      <a:pt x="239" y="897"/>
                    </a:lnTo>
                    <a:lnTo>
                      <a:pt x="218" y="1004"/>
                    </a:lnTo>
                    <a:lnTo>
                      <a:pt x="178" y="1199"/>
                    </a:lnTo>
                    <a:lnTo>
                      <a:pt x="117" y="1625"/>
                    </a:lnTo>
                    <a:lnTo>
                      <a:pt x="74" y="1947"/>
                    </a:lnTo>
                    <a:lnTo>
                      <a:pt x="60" y="1975"/>
                    </a:lnTo>
                    <a:lnTo>
                      <a:pt x="34" y="1983"/>
                    </a:lnTo>
                    <a:lnTo>
                      <a:pt x="0" y="1945"/>
                    </a:lnTo>
                    <a:lnTo>
                      <a:pt x="19" y="1781"/>
                    </a:lnTo>
                    <a:lnTo>
                      <a:pt x="45" y="1618"/>
                    </a:lnTo>
                    <a:lnTo>
                      <a:pt x="74" y="1390"/>
                    </a:lnTo>
                    <a:lnTo>
                      <a:pt x="110" y="1190"/>
                    </a:lnTo>
                    <a:lnTo>
                      <a:pt x="154" y="992"/>
                    </a:lnTo>
                    <a:lnTo>
                      <a:pt x="176" y="886"/>
                    </a:lnTo>
                    <a:lnTo>
                      <a:pt x="201" y="768"/>
                    </a:lnTo>
                    <a:lnTo>
                      <a:pt x="260" y="483"/>
                    </a:lnTo>
                    <a:lnTo>
                      <a:pt x="315" y="25"/>
                    </a:lnTo>
                    <a:lnTo>
                      <a:pt x="328" y="4"/>
                    </a:lnTo>
                    <a:lnTo>
                      <a:pt x="351" y="0"/>
                    </a:lnTo>
                    <a:lnTo>
                      <a:pt x="378" y="36"/>
                    </a:lnTo>
                    <a:lnTo>
                      <a:pt x="378" y="36"/>
                    </a:lnTo>
                    <a:lnTo>
                      <a:pt x="37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1" name="Freeform 58">
                <a:extLst>
                  <a:ext uri="{FF2B5EF4-FFF2-40B4-BE49-F238E27FC236}">
                    <a16:creationId xmlns:a16="http://schemas.microsoft.com/office/drawing/2014/main" id="{D4E93D67-B058-4267-9BD0-522E169AD0C2}"/>
                  </a:ext>
                </a:extLst>
              </p:cNvPr>
              <p:cNvSpPr>
                <a:spLocks/>
              </p:cNvSpPr>
              <p:nvPr/>
            </p:nvSpPr>
            <p:spPr bwMode="auto">
              <a:xfrm>
                <a:off x="3248" y="1169"/>
                <a:ext cx="122" cy="898"/>
              </a:xfrm>
              <a:custGeom>
                <a:avLst/>
                <a:gdLst>
                  <a:gd name="T0" fmla="*/ 243 w 243"/>
                  <a:gd name="T1" fmla="*/ 25 h 1797"/>
                  <a:gd name="T2" fmla="*/ 241 w 243"/>
                  <a:gd name="T3" fmla="*/ 247 h 1797"/>
                  <a:gd name="T4" fmla="*/ 232 w 243"/>
                  <a:gd name="T5" fmla="*/ 333 h 1797"/>
                  <a:gd name="T6" fmla="*/ 216 w 243"/>
                  <a:gd name="T7" fmla="*/ 609 h 1797"/>
                  <a:gd name="T8" fmla="*/ 203 w 243"/>
                  <a:gd name="T9" fmla="*/ 884 h 1797"/>
                  <a:gd name="T10" fmla="*/ 169 w 243"/>
                  <a:gd name="T11" fmla="*/ 1120 h 1797"/>
                  <a:gd name="T12" fmla="*/ 129 w 243"/>
                  <a:gd name="T13" fmla="*/ 1358 h 1797"/>
                  <a:gd name="T14" fmla="*/ 104 w 243"/>
                  <a:gd name="T15" fmla="*/ 1472 h 1797"/>
                  <a:gd name="T16" fmla="*/ 78 w 243"/>
                  <a:gd name="T17" fmla="*/ 1570 h 1797"/>
                  <a:gd name="T18" fmla="*/ 28 w 243"/>
                  <a:gd name="T19" fmla="*/ 1783 h 1797"/>
                  <a:gd name="T20" fmla="*/ 11 w 243"/>
                  <a:gd name="T21" fmla="*/ 1797 h 1797"/>
                  <a:gd name="T22" fmla="*/ 0 w 243"/>
                  <a:gd name="T23" fmla="*/ 1778 h 1797"/>
                  <a:gd name="T24" fmla="*/ 53 w 243"/>
                  <a:gd name="T25" fmla="*/ 1344 h 1797"/>
                  <a:gd name="T26" fmla="*/ 127 w 243"/>
                  <a:gd name="T27" fmla="*/ 879 h 1797"/>
                  <a:gd name="T28" fmla="*/ 146 w 243"/>
                  <a:gd name="T29" fmla="*/ 605 h 1797"/>
                  <a:gd name="T30" fmla="*/ 163 w 243"/>
                  <a:gd name="T31" fmla="*/ 329 h 1797"/>
                  <a:gd name="T32" fmla="*/ 169 w 243"/>
                  <a:gd name="T33" fmla="*/ 247 h 1797"/>
                  <a:gd name="T34" fmla="*/ 194 w 243"/>
                  <a:gd name="T35" fmla="*/ 27 h 1797"/>
                  <a:gd name="T36" fmla="*/ 199 w 243"/>
                  <a:gd name="T37" fmla="*/ 8 h 1797"/>
                  <a:gd name="T38" fmla="*/ 216 w 243"/>
                  <a:gd name="T39" fmla="*/ 0 h 1797"/>
                  <a:gd name="T40" fmla="*/ 243 w 243"/>
                  <a:gd name="T41" fmla="*/ 25 h 1797"/>
                  <a:gd name="T42" fmla="*/ 243 w 243"/>
                  <a:gd name="T43" fmla="*/ 25 h 1797"/>
                  <a:gd name="T44" fmla="*/ 243 w 243"/>
                  <a:gd name="T45" fmla="*/ 25 h 1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797">
                    <a:moveTo>
                      <a:pt x="243" y="25"/>
                    </a:moveTo>
                    <a:lnTo>
                      <a:pt x="241" y="247"/>
                    </a:lnTo>
                    <a:lnTo>
                      <a:pt x="232" y="333"/>
                    </a:lnTo>
                    <a:lnTo>
                      <a:pt x="216" y="609"/>
                    </a:lnTo>
                    <a:lnTo>
                      <a:pt x="203" y="884"/>
                    </a:lnTo>
                    <a:lnTo>
                      <a:pt x="169" y="1120"/>
                    </a:lnTo>
                    <a:lnTo>
                      <a:pt x="129" y="1358"/>
                    </a:lnTo>
                    <a:lnTo>
                      <a:pt x="104" y="1472"/>
                    </a:lnTo>
                    <a:lnTo>
                      <a:pt x="78" y="1570"/>
                    </a:lnTo>
                    <a:lnTo>
                      <a:pt x="28" y="1783"/>
                    </a:lnTo>
                    <a:lnTo>
                      <a:pt x="11" y="1797"/>
                    </a:lnTo>
                    <a:lnTo>
                      <a:pt x="0" y="1778"/>
                    </a:lnTo>
                    <a:lnTo>
                      <a:pt x="53" y="1344"/>
                    </a:lnTo>
                    <a:lnTo>
                      <a:pt x="127" y="879"/>
                    </a:lnTo>
                    <a:lnTo>
                      <a:pt x="146" y="605"/>
                    </a:lnTo>
                    <a:lnTo>
                      <a:pt x="163" y="329"/>
                    </a:lnTo>
                    <a:lnTo>
                      <a:pt x="169" y="247"/>
                    </a:lnTo>
                    <a:lnTo>
                      <a:pt x="194" y="27"/>
                    </a:lnTo>
                    <a:lnTo>
                      <a:pt x="199" y="8"/>
                    </a:lnTo>
                    <a:lnTo>
                      <a:pt x="216" y="0"/>
                    </a:lnTo>
                    <a:lnTo>
                      <a:pt x="243" y="25"/>
                    </a:lnTo>
                    <a:lnTo>
                      <a:pt x="243" y="25"/>
                    </a:lnTo>
                    <a:lnTo>
                      <a:pt x="24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2" name="Freeform 59">
                <a:extLst>
                  <a:ext uri="{FF2B5EF4-FFF2-40B4-BE49-F238E27FC236}">
                    <a16:creationId xmlns:a16="http://schemas.microsoft.com/office/drawing/2014/main" id="{5FFD6A86-B9CB-4177-B126-A778415C5B0D}"/>
                  </a:ext>
                </a:extLst>
              </p:cNvPr>
              <p:cNvSpPr>
                <a:spLocks/>
              </p:cNvSpPr>
              <p:nvPr/>
            </p:nvSpPr>
            <p:spPr bwMode="auto">
              <a:xfrm>
                <a:off x="2242" y="1402"/>
                <a:ext cx="210" cy="837"/>
              </a:xfrm>
              <a:custGeom>
                <a:avLst/>
                <a:gdLst>
                  <a:gd name="T0" fmla="*/ 31 w 421"/>
                  <a:gd name="T1" fmla="*/ 13 h 1673"/>
                  <a:gd name="T2" fmla="*/ 56 w 421"/>
                  <a:gd name="T3" fmla="*/ 234 h 1673"/>
                  <a:gd name="T4" fmla="*/ 75 w 421"/>
                  <a:gd name="T5" fmla="*/ 331 h 1673"/>
                  <a:gd name="T6" fmla="*/ 97 w 421"/>
                  <a:gd name="T7" fmla="*/ 424 h 1673"/>
                  <a:gd name="T8" fmla="*/ 126 w 421"/>
                  <a:gd name="T9" fmla="*/ 517 h 1673"/>
                  <a:gd name="T10" fmla="*/ 156 w 421"/>
                  <a:gd name="T11" fmla="*/ 614 h 1673"/>
                  <a:gd name="T12" fmla="*/ 189 w 421"/>
                  <a:gd name="T13" fmla="*/ 715 h 1673"/>
                  <a:gd name="T14" fmla="*/ 225 w 421"/>
                  <a:gd name="T15" fmla="*/ 825 h 1673"/>
                  <a:gd name="T16" fmla="*/ 333 w 421"/>
                  <a:gd name="T17" fmla="*/ 1281 h 1673"/>
                  <a:gd name="T18" fmla="*/ 417 w 421"/>
                  <a:gd name="T19" fmla="*/ 1616 h 1673"/>
                  <a:gd name="T20" fmla="*/ 421 w 421"/>
                  <a:gd name="T21" fmla="*/ 1639 h 1673"/>
                  <a:gd name="T22" fmla="*/ 407 w 421"/>
                  <a:gd name="T23" fmla="*/ 1673 h 1673"/>
                  <a:gd name="T24" fmla="*/ 375 w 421"/>
                  <a:gd name="T25" fmla="*/ 1661 h 1673"/>
                  <a:gd name="T26" fmla="*/ 354 w 421"/>
                  <a:gd name="T27" fmla="*/ 1635 h 1673"/>
                  <a:gd name="T28" fmla="*/ 339 w 421"/>
                  <a:gd name="T29" fmla="*/ 1543 h 1673"/>
                  <a:gd name="T30" fmla="*/ 320 w 421"/>
                  <a:gd name="T31" fmla="*/ 1464 h 1673"/>
                  <a:gd name="T32" fmla="*/ 299 w 421"/>
                  <a:gd name="T33" fmla="*/ 1386 h 1673"/>
                  <a:gd name="T34" fmla="*/ 272 w 421"/>
                  <a:gd name="T35" fmla="*/ 1298 h 1673"/>
                  <a:gd name="T36" fmla="*/ 179 w 421"/>
                  <a:gd name="T37" fmla="*/ 840 h 1673"/>
                  <a:gd name="T38" fmla="*/ 143 w 421"/>
                  <a:gd name="T39" fmla="*/ 728 h 1673"/>
                  <a:gd name="T40" fmla="*/ 113 w 421"/>
                  <a:gd name="T41" fmla="*/ 623 h 1673"/>
                  <a:gd name="T42" fmla="*/ 61 w 421"/>
                  <a:gd name="T43" fmla="*/ 433 h 1673"/>
                  <a:gd name="T44" fmla="*/ 0 w 421"/>
                  <a:gd name="T45" fmla="*/ 15 h 1673"/>
                  <a:gd name="T46" fmla="*/ 14 w 421"/>
                  <a:gd name="T47" fmla="*/ 0 h 1673"/>
                  <a:gd name="T48" fmla="*/ 31 w 421"/>
                  <a:gd name="T49" fmla="*/ 13 h 1673"/>
                  <a:gd name="T50" fmla="*/ 31 w 421"/>
                  <a:gd name="T51" fmla="*/ 13 h 1673"/>
                  <a:gd name="T52" fmla="*/ 31 w 421"/>
                  <a:gd name="T53" fmla="*/ 13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1673">
                    <a:moveTo>
                      <a:pt x="31" y="13"/>
                    </a:moveTo>
                    <a:lnTo>
                      <a:pt x="56" y="234"/>
                    </a:lnTo>
                    <a:lnTo>
                      <a:pt x="75" y="331"/>
                    </a:lnTo>
                    <a:lnTo>
                      <a:pt x="97" y="424"/>
                    </a:lnTo>
                    <a:lnTo>
                      <a:pt x="126" y="517"/>
                    </a:lnTo>
                    <a:lnTo>
                      <a:pt x="156" y="614"/>
                    </a:lnTo>
                    <a:lnTo>
                      <a:pt x="189" y="715"/>
                    </a:lnTo>
                    <a:lnTo>
                      <a:pt x="225" y="825"/>
                    </a:lnTo>
                    <a:lnTo>
                      <a:pt x="333" y="1281"/>
                    </a:lnTo>
                    <a:lnTo>
                      <a:pt x="417" y="1616"/>
                    </a:lnTo>
                    <a:lnTo>
                      <a:pt x="421" y="1639"/>
                    </a:lnTo>
                    <a:lnTo>
                      <a:pt x="407" y="1673"/>
                    </a:lnTo>
                    <a:lnTo>
                      <a:pt x="375" y="1661"/>
                    </a:lnTo>
                    <a:lnTo>
                      <a:pt x="354" y="1635"/>
                    </a:lnTo>
                    <a:lnTo>
                      <a:pt x="339" y="1543"/>
                    </a:lnTo>
                    <a:lnTo>
                      <a:pt x="320" y="1464"/>
                    </a:lnTo>
                    <a:lnTo>
                      <a:pt x="299" y="1386"/>
                    </a:lnTo>
                    <a:lnTo>
                      <a:pt x="272" y="1298"/>
                    </a:lnTo>
                    <a:lnTo>
                      <a:pt x="179" y="840"/>
                    </a:lnTo>
                    <a:lnTo>
                      <a:pt x="143" y="728"/>
                    </a:lnTo>
                    <a:lnTo>
                      <a:pt x="113" y="623"/>
                    </a:lnTo>
                    <a:lnTo>
                      <a:pt x="61" y="433"/>
                    </a:lnTo>
                    <a:lnTo>
                      <a:pt x="0" y="15"/>
                    </a:lnTo>
                    <a:lnTo>
                      <a:pt x="14" y="0"/>
                    </a:lnTo>
                    <a:lnTo>
                      <a:pt x="31" y="13"/>
                    </a:lnTo>
                    <a:lnTo>
                      <a:pt x="31" y="13"/>
                    </a:lnTo>
                    <a:lnTo>
                      <a:pt x="3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3" name="Freeform 60">
                <a:extLst>
                  <a:ext uri="{FF2B5EF4-FFF2-40B4-BE49-F238E27FC236}">
                    <a16:creationId xmlns:a16="http://schemas.microsoft.com/office/drawing/2014/main" id="{3827B6FF-E262-480C-94D5-4581C868C03E}"/>
                  </a:ext>
                </a:extLst>
              </p:cNvPr>
              <p:cNvSpPr>
                <a:spLocks/>
              </p:cNvSpPr>
              <p:nvPr/>
            </p:nvSpPr>
            <p:spPr bwMode="auto">
              <a:xfrm>
                <a:off x="2473" y="2244"/>
                <a:ext cx="687" cy="43"/>
              </a:xfrm>
              <a:custGeom>
                <a:avLst/>
                <a:gdLst>
                  <a:gd name="T0" fmla="*/ 18 w 1375"/>
                  <a:gd name="T1" fmla="*/ 10 h 88"/>
                  <a:gd name="T2" fmla="*/ 198 w 1375"/>
                  <a:gd name="T3" fmla="*/ 15 h 88"/>
                  <a:gd name="T4" fmla="*/ 381 w 1375"/>
                  <a:gd name="T5" fmla="*/ 0 h 88"/>
                  <a:gd name="T6" fmla="*/ 1337 w 1375"/>
                  <a:gd name="T7" fmla="*/ 12 h 88"/>
                  <a:gd name="T8" fmla="*/ 1365 w 1375"/>
                  <a:gd name="T9" fmla="*/ 23 h 88"/>
                  <a:gd name="T10" fmla="*/ 1375 w 1375"/>
                  <a:gd name="T11" fmla="*/ 50 h 88"/>
                  <a:gd name="T12" fmla="*/ 1365 w 1375"/>
                  <a:gd name="T13" fmla="*/ 76 h 88"/>
                  <a:gd name="T14" fmla="*/ 1337 w 1375"/>
                  <a:gd name="T15" fmla="*/ 88 h 88"/>
                  <a:gd name="T16" fmla="*/ 860 w 1375"/>
                  <a:gd name="T17" fmla="*/ 76 h 88"/>
                  <a:gd name="T18" fmla="*/ 381 w 1375"/>
                  <a:gd name="T19" fmla="*/ 65 h 88"/>
                  <a:gd name="T20" fmla="*/ 194 w 1375"/>
                  <a:gd name="T21" fmla="*/ 63 h 88"/>
                  <a:gd name="T22" fmla="*/ 12 w 1375"/>
                  <a:gd name="T23" fmla="*/ 40 h 88"/>
                  <a:gd name="T24" fmla="*/ 0 w 1375"/>
                  <a:gd name="T25" fmla="*/ 21 h 88"/>
                  <a:gd name="T26" fmla="*/ 18 w 1375"/>
                  <a:gd name="T27" fmla="*/ 10 h 88"/>
                  <a:gd name="T28" fmla="*/ 18 w 1375"/>
                  <a:gd name="T29" fmla="*/ 10 h 88"/>
                  <a:gd name="T30" fmla="*/ 18 w 1375"/>
                  <a:gd name="T31"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5" h="88">
                    <a:moveTo>
                      <a:pt x="18" y="10"/>
                    </a:moveTo>
                    <a:lnTo>
                      <a:pt x="198" y="15"/>
                    </a:lnTo>
                    <a:lnTo>
                      <a:pt x="381" y="0"/>
                    </a:lnTo>
                    <a:lnTo>
                      <a:pt x="1337" y="12"/>
                    </a:lnTo>
                    <a:lnTo>
                      <a:pt x="1365" y="23"/>
                    </a:lnTo>
                    <a:lnTo>
                      <a:pt x="1375" y="50"/>
                    </a:lnTo>
                    <a:lnTo>
                      <a:pt x="1365" y="76"/>
                    </a:lnTo>
                    <a:lnTo>
                      <a:pt x="1337" y="88"/>
                    </a:lnTo>
                    <a:lnTo>
                      <a:pt x="860" y="76"/>
                    </a:lnTo>
                    <a:lnTo>
                      <a:pt x="381" y="65"/>
                    </a:lnTo>
                    <a:lnTo>
                      <a:pt x="194" y="63"/>
                    </a:lnTo>
                    <a:lnTo>
                      <a:pt x="12" y="40"/>
                    </a:lnTo>
                    <a:lnTo>
                      <a:pt x="0" y="21"/>
                    </a:lnTo>
                    <a:lnTo>
                      <a:pt x="18" y="10"/>
                    </a:lnTo>
                    <a:lnTo>
                      <a:pt x="18" y="10"/>
                    </a:lnTo>
                    <a:lnTo>
                      <a:pt x="1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4" name="Freeform 61">
                <a:extLst>
                  <a:ext uri="{FF2B5EF4-FFF2-40B4-BE49-F238E27FC236}">
                    <a16:creationId xmlns:a16="http://schemas.microsoft.com/office/drawing/2014/main" id="{2705DC6F-427C-45C3-B263-1FA00FBE1CD8}"/>
                  </a:ext>
                </a:extLst>
              </p:cNvPr>
              <p:cNvSpPr>
                <a:spLocks/>
              </p:cNvSpPr>
              <p:nvPr/>
            </p:nvSpPr>
            <p:spPr bwMode="auto">
              <a:xfrm>
                <a:off x="3174" y="2246"/>
                <a:ext cx="130" cy="47"/>
              </a:xfrm>
              <a:custGeom>
                <a:avLst/>
                <a:gdLst>
                  <a:gd name="T0" fmla="*/ 27 w 261"/>
                  <a:gd name="T1" fmla="*/ 40 h 95"/>
                  <a:gd name="T2" fmla="*/ 103 w 261"/>
                  <a:gd name="T3" fmla="*/ 25 h 95"/>
                  <a:gd name="T4" fmla="*/ 242 w 261"/>
                  <a:gd name="T5" fmla="*/ 0 h 95"/>
                  <a:gd name="T6" fmla="*/ 261 w 261"/>
                  <a:gd name="T7" fmla="*/ 8 h 95"/>
                  <a:gd name="T8" fmla="*/ 251 w 261"/>
                  <a:gd name="T9" fmla="*/ 29 h 95"/>
                  <a:gd name="T10" fmla="*/ 185 w 261"/>
                  <a:gd name="T11" fmla="*/ 59 h 95"/>
                  <a:gd name="T12" fmla="*/ 120 w 261"/>
                  <a:gd name="T13" fmla="*/ 91 h 95"/>
                  <a:gd name="T14" fmla="*/ 27 w 261"/>
                  <a:gd name="T15" fmla="*/ 95 h 95"/>
                  <a:gd name="T16" fmla="*/ 0 w 261"/>
                  <a:gd name="T17" fmla="*/ 68 h 95"/>
                  <a:gd name="T18" fmla="*/ 6 w 261"/>
                  <a:gd name="T19" fmla="*/ 49 h 95"/>
                  <a:gd name="T20" fmla="*/ 27 w 261"/>
                  <a:gd name="T21" fmla="*/ 40 h 95"/>
                  <a:gd name="T22" fmla="*/ 27 w 261"/>
                  <a:gd name="T23" fmla="*/ 40 h 95"/>
                  <a:gd name="T24" fmla="*/ 27 w 261"/>
                  <a:gd name="T25"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95">
                    <a:moveTo>
                      <a:pt x="27" y="40"/>
                    </a:moveTo>
                    <a:lnTo>
                      <a:pt x="103" y="25"/>
                    </a:lnTo>
                    <a:lnTo>
                      <a:pt x="242" y="0"/>
                    </a:lnTo>
                    <a:lnTo>
                      <a:pt x="261" y="8"/>
                    </a:lnTo>
                    <a:lnTo>
                      <a:pt x="251" y="29"/>
                    </a:lnTo>
                    <a:lnTo>
                      <a:pt x="185" y="59"/>
                    </a:lnTo>
                    <a:lnTo>
                      <a:pt x="120" y="91"/>
                    </a:lnTo>
                    <a:lnTo>
                      <a:pt x="27" y="95"/>
                    </a:lnTo>
                    <a:lnTo>
                      <a:pt x="0" y="68"/>
                    </a:lnTo>
                    <a:lnTo>
                      <a:pt x="6" y="49"/>
                    </a:lnTo>
                    <a:lnTo>
                      <a:pt x="27" y="40"/>
                    </a:lnTo>
                    <a:lnTo>
                      <a:pt x="27" y="40"/>
                    </a:lnTo>
                    <a:lnTo>
                      <a:pt x="27"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5" name="Freeform 62">
                <a:extLst>
                  <a:ext uri="{FF2B5EF4-FFF2-40B4-BE49-F238E27FC236}">
                    <a16:creationId xmlns:a16="http://schemas.microsoft.com/office/drawing/2014/main" id="{2A4B3CFA-5AD3-4F25-AD4E-A265EB41AF70}"/>
                  </a:ext>
                </a:extLst>
              </p:cNvPr>
              <p:cNvSpPr>
                <a:spLocks/>
              </p:cNvSpPr>
              <p:nvPr/>
            </p:nvSpPr>
            <p:spPr bwMode="auto">
              <a:xfrm>
                <a:off x="2542" y="2255"/>
                <a:ext cx="105" cy="142"/>
              </a:xfrm>
              <a:custGeom>
                <a:avLst/>
                <a:gdLst>
                  <a:gd name="T0" fmla="*/ 169 w 209"/>
                  <a:gd name="T1" fmla="*/ 19 h 283"/>
                  <a:gd name="T2" fmla="*/ 209 w 209"/>
                  <a:gd name="T3" fmla="*/ 99 h 283"/>
                  <a:gd name="T4" fmla="*/ 207 w 209"/>
                  <a:gd name="T5" fmla="*/ 124 h 283"/>
                  <a:gd name="T6" fmla="*/ 175 w 209"/>
                  <a:gd name="T7" fmla="*/ 184 h 283"/>
                  <a:gd name="T8" fmla="*/ 133 w 209"/>
                  <a:gd name="T9" fmla="*/ 226 h 283"/>
                  <a:gd name="T10" fmla="*/ 80 w 209"/>
                  <a:gd name="T11" fmla="*/ 257 h 283"/>
                  <a:gd name="T12" fmla="*/ 21 w 209"/>
                  <a:gd name="T13" fmla="*/ 283 h 283"/>
                  <a:gd name="T14" fmla="*/ 0 w 209"/>
                  <a:gd name="T15" fmla="*/ 276 h 283"/>
                  <a:gd name="T16" fmla="*/ 8 w 209"/>
                  <a:gd name="T17" fmla="*/ 257 h 283"/>
                  <a:gd name="T18" fmla="*/ 84 w 209"/>
                  <a:gd name="T19" fmla="*/ 198 h 283"/>
                  <a:gd name="T20" fmla="*/ 129 w 209"/>
                  <a:gd name="T21" fmla="*/ 110 h 283"/>
                  <a:gd name="T22" fmla="*/ 103 w 209"/>
                  <a:gd name="T23" fmla="*/ 48 h 283"/>
                  <a:gd name="T24" fmla="*/ 103 w 209"/>
                  <a:gd name="T25" fmla="*/ 19 h 283"/>
                  <a:gd name="T26" fmla="*/ 122 w 209"/>
                  <a:gd name="T27" fmla="*/ 0 h 283"/>
                  <a:gd name="T28" fmla="*/ 169 w 209"/>
                  <a:gd name="T29" fmla="*/ 19 h 283"/>
                  <a:gd name="T30" fmla="*/ 169 w 209"/>
                  <a:gd name="T31" fmla="*/ 19 h 283"/>
                  <a:gd name="T32" fmla="*/ 169 w 209"/>
                  <a:gd name="T33"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 h="283">
                    <a:moveTo>
                      <a:pt x="169" y="19"/>
                    </a:moveTo>
                    <a:lnTo>
                      <a:pt x="209" y="99"/>
                    </a:lnTo>
                    <a:lnTo>
                      <a:pt x="207" y="124"/>
                    </a:lnTo>
                    <a:lnTo>
                      <a:pt x="175" y="184"/>
                    </a:lnTo>
                    <a:lnTo>
                      <a:pt x="133" y="226"/>
                    </a:lnTo>
                    <a:lnTo>
                      <a:pt x="80" y="257"/>
                    </a:lnTo>
                    <a:lnTo>
                      <a:pt x="21" y="283"/>
                    </a:lnTo>
                    <a:lnTo>
                      <a:pt x="0" y="276"/>
                    </a:lnTo>
                    <a:lnTo>
                      <a:pt x="8" y="257"/>
                    </a:lnTo>
                    <a:lnTo>
                      <a:pt x="84" y="198"/>
                    </a:lnTo>
                    <a:lnTo>
                      <a:pt x="129" y="110"/>
                    </a:lnTo>
                    <a:lnTo>
                      <a:pt x="103" y="48"/>
                    </a:lnTo>
                    <a:lnTo>
                      <a:pt x="103" y="19"/>
                    </a:lnTo>
                    <a:lnTo>
                      <a:pt x="122" y="0"/>
                    </a:lnTo>
                    <a:lnTo>
                      <a:pt x="169" y="19"/>
                    </a:lnTo>
                    <a:lnTo>
                      <a:pt x="169" y="19"/>
                    </a:lnTo>
                    <a:lnTo>
                      <a:pt x="16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6" name="Freeform 63">
                <a:extLst>
                  <a:ext uri="{FF2B5EF4-FFF2-40B4-BE49-F238E27FC236}">
                    <a16:creationId xmlns:a16="http://schemas.microsoft.com/office/drawing/2014/main" id="{E288CACF-ABB9-4EC1-98A2-A481A2772813}"/>
                  </a:ext>
                </a:extLst>
              </p:cNvPr>
              <p:cNvSpPr>
                <a:spLocks/>
              </p:cNvSpPr>
              <p:nvPr/>
            </p:nvSpPr>
            <p:spPr bwMode="auto">
              <a:xfrm>
                <a:off x="2482" y="2385"/>
                <a:ext cx="51" cy="65"/>
              </a:xfrm>
              <a:custGeom>
                <a:avLst/>
                <a:gdLst>
                  <a:gd name="T0" fmla="*/ 29 w 101"/>
                  <a:gd name="T1" fmla="*/ 122 h 130"/>
                  <a:gd name="T2" fmla="*/ 0 w 101"/>
                  <a:gd name="T3" fmla="*/ 80 h 130"/>
                  <a:gd name="T4" fmla="*/ 4 w 101"/>
                  <a:gd name="T5" fmla="*/ 57 h 130"/>
                  <a:gd name="T6" fmla="*/ 38 w 101"/>
                  <a:gd name="T7" fmla="*/ 25 h 130"/>
                  <a:gd name="T8" fmla="*/ 78 w 101"/>
                  <a:gd name="T9" fmla="*/ 0 h 130"/>
                  <a:gd name="T10" fmla="*/ 101 w 101"/>
                  <a:gd name="T11" fmla="*/ 6 h 130"/>
                  <a:gd name="T12" fmla="*/ 95 w 101"/>
                  <a:gd name="T13" fmla="*/ 29 h 130"/>
                  <a:gd name="T14" fmla="*/ 54 w 101"/>
                  <a:gd name="T15" fmla="*/ 76 h 130"/>
                  <a:gd name="T16" fmla="*/ 61 w 101"/>
                  <a:gd name="T17" fmla="*/ 105 h 130"/>
                  <a:gd name="T18" fmla="*/ 54 w 101"/>
                  <a:gd name="T19" fmla="*/ 130 h 130"/>
                  <a:gd name="T20" fmla="*/ 29 w 101"/>
                  <a:gd name="T21" fmla="*/ 122 h 130"/>
                  <a:gd name="T22" fmla="*/ 29 w 101"/>
                  <a:gd name="T23" fmla="*/ 122 h 130"/>
                  <a:gd name="T24" fmla="*/ 29 w 101"/>
                  <a:gd name="T25" fmla="*/ 12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30">
                    <a:moveTo>
                      <a:pt x="29" y="122"/>
                    </a:moveTo>
                    <a:lnTo>
                      <a:pt x="0" y="80"/>
                    </a:lnTo>
                    <a:lnTo>
                      <a:pt x="4" y="57"/>
                    </a:lnTo>
                    <a:lnTo>
                      <a:pt x="38" y="25"/>
                    </a:lnTo>
                    <a:lnTo>
                      <a:pt x="78" y="0"/>
                    </a:lnTo>
                    <a:lnTo>
                      <a:pt x="101" y="6"/>
                    </a:lnTo>
                    <a:lnTo>
                      <a:pt x="95" y="29"/>
                    </a:lnTo>
                    <a:lnTo>
                      <a:pt x="54" y="76"/>
                    </a:lnTo>
                    <a:lnTo>
                      <a:pt x="61" y="105"/>
                    </a:lnTo>
                    <a:lnTo>
                      <a:pt x="54" y="130"/>
                    </a:lnTo>
                    <a:lnTo>
                      <a:pt x="29" y="122"/>
                    </a:lnTo>
                    <a:lnTo>
                      <a:pt x="29" y="122"/>
                    </a:lnTo>
                    <a:lnTo>
                      <a:pt x="29"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7" name="Freeform 64">
                <a:extLst>
                  <a:ext uri="{FF2B5EF4-FFF2-40B4-BE49-F238E27FC236}">
                    <a16:creationId xmlns:a16="http://schemas.microsoft.com/office/drawing/2014/main" id="{8587CCDB-3848-4C50-8EA3-A1A7EE75DD4A}"/>
                  </a:ext>
                </a:extLst>
              </p:cNvPr>
              <p:cNvSpPr>
                <a:spLocks/>
              </p:cNvSpPr>
              <p:nvPr/>
            </p:nvSpPr>
            <p:spPr bwMode="auto">
              <a:xfrm>
                <a:off x="3055" y="2252"/>
                <a:ext cx="152" cy="93"/>
              </a:xfrm>
              <a:custGeom>
                <a:avLst/>
                <a:gdLst>
                  <a:gd name="T0" fmla="*/ 66 w 304"/>
                  <a:gd name="T1" fmla="*/ 29 h 187"/>
                  <a:gd name="T2" fmla="*/ 76 w 304"/>
                  <a:gd name="T3" fmla="*/ 63 h 187"/>
                  <a:gd name="T4" fmla="*/ 95 w 304"/>
                  <a:gd name="T5" fmla="*/ 88 h 187"/>
                  <a:gd name="T6" fmla="*/ 121 w 304"/>
                  <a:gd name="T7" fmla="*/ 107 h 187"/>
                  <a:gd name="T8" fmla="*/ 152 w 304"/>
                  <a:gd name="T9" fmla="*/ 124 h 187"/>
                  <a:gd name="T10" fmla="*/ 287 w 304"/>
                  <a:gd name="T11" fmla="*/ 128 h 187"/>
                  <a:gd name="T12" fmla="*/ 304 w 304"/>
                  <a:gd name="T13" fmla="*/ 141 h 187"/>
                  <a:gd name="T14" fmla="*/ 293 w 304"/>
                  <a:gd name="T15" fmla="*/ 156 h 187"/>
                  <a:gd name="T16" fmla="*/ 215 w 304"/>
                  <a:gd name="T17" fmla="*/ 175 h 187"/>
                  <a:gd name="T18" fmla="*/ 139 w 304"/>
                  <a:gd name="T19" fmla="*/ 187 h 187"/>
                  <a:gd name="T20" fmla="*/ 47 w 304"/>
                  <a:gd name="T21" fmla="*/ 130 h 187"/>
                  <a:gd name="T22" fmla="*/ 0 w 304"/>
                  <a:gd name="T23" fmla="*/ 36 h 187"/>
                  <a:gd name="T24" fmla="*/ 7 w 304"/>
                  <a:gd name="T25" fmla="*/ 10 h 187"/>
                  <a:gd name="T26" fmla="*/ 30 w 304"/>
                  <a:gd name="T27" fmla="*/ 0 h 187"/>
                  <a:gd name="T28" fmla="*/ 66 w 304"/>
                  <a:gd name="T29" fmla="*/ 29 h 187"/>
                  <a:gd name="T30" fmla="*/ 66 w 304"/>
                  <a:gd name="T31" fmla="*/ 29 h 187"/>
                  <a:gd name="T32" fmla="*/ 66 w 304"/>
                  <a:gd name="T33"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187">
                    <a:moveTo>
                      <a:pt x="66" y="29"/>
                    </a:moveTo>
                    <a:lnTo>
                      <a:pt x="76" y="63"/>
                    </a:lnTo>
                    <a:lnTo>
                      <a:pt x="95" y="88"/>
                    </a:lnTo>
                    <a:lnTo>
                      <a:pt x="121" y="107"/>
                    </a:lnTo>
                    <a:lnTo>
                      <a:pt x="152" y="124"/>
                    </a:lnTo>
                    <a:lnTo>
                      <a:pt x="287" y="128"/>
                    </a:lnTo>
                    <a:lnTo>
                      <a:pt x="304" y="141"/>
                    </a:lnTo>
                    <a:lnTo>
                      <a:pt x="293" y="156"/>
                    </a:lnTo>
                    <a:lnTo>
                      <a:pt x="215" y="175"/>
                    </a:lnTo>
                    <a:lnTo>
                      <a:pt x="139" y="187"/>
                    </a:lnTo>
                    <a:lnTo>
                      <a:pt x="47" y="130"/>
                    </a:lnTo>
                    <a:lnTo>
                      <a:pt x="0" y="36"/>
                    </a:lnTo>
                    <a:lnTo>
                      <a:pt x="7" y="10"/>
                    </a:lnTo>
                    <a:lnTo>
                      <a:pt x="30" y="0"/>
                    </a:lnTo>
                    <a:lnTo>
                      <a:pt x="66" y="29"/>
                    </a:lnTo>
                    <a:lnTo>
                      <a:pt x="66" y="29"/>
                    </a:lnTo>
                    <a:lnTo>
                      <a:pt x="6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8" name="Freeform 65">
                <a:extLst>
                  <a:ext uri="{FF2B5EF4-FFF2-40B4-BE49-F238E27FC236}">
                    <a16:creationId xmlns:a16="http://schemas.microsoft.com/office/drawing/2014/main" id="{259527BB-E545-4C95-98E9-ABB12DEFF149}"/>
                  </a:ext>
                </a:extLst>
              </p:cNvPr>
              <p:cNvSpPr>
                <a:spLocks/>
              </p:cNvSpPr>
              <p:nvPr/>
            </p:nvSpPr>
            <p:spPr bwMode="auto">
              <a:xfrm>
                <a:off x="3228" y="2321"/>
                <a:ext cx="25" cy="83"/>
              </a:xfrm>
              <a:custGeom>
                <a:avLst/>
                <a:gdLst>
                  <a:gd name="T0" fmla="*/ 43 w 49"/>
                  <a:gd name="T1" fmla="*/ 17 h 167"/>
                  <a:gd name="T2" fmla="*/ 49 w 49"/>
                  <a:gd name="T3" fmla="*/ 71 h 167"/>
                  <a:gd name="T4" fmla="*/ 40 w 49"/>
                  <a:gd name="T5" fmla="*/ 152 h 167"/>
                  <a:gd name="T6" fmla="*/ 24 w 49"/>
                  <a:gd name="T7" fmla="*/ 167 h 167"/>
                  <a:gd name="T8" fmla="*/ 9 w 49"/>
                  <a:gd name="T9" fmla="*/ 152 h 167"/>
                  <a:gd name="T10" fmla="*/ 0 w 49"/>
                  <a:gd name="T11" fmla="*/ 71 h 167"/>
                  <a:gd name="T12" fmla="*/ 5 w 49"/>
                  <a:gd name="T13" fmla="*/ 17 h 167"/>
                  <a:gd name="T14" fmla="*/ 24 w 49"/>
                  <a:gd name="T15" fmla="*/ 0 h 167"/>
                  <a:gd name="T16" fmla="*/ 43 w 49"/>
                  <a:gd name="T17" fmla="*/ 17 h 167"/>
                  <a:gd name="T18" fmla="*/ 43 w 49"/>
                  <a:gd name="T19" fmla="*/ 17 h 167"/>
                  <a:gd name="T20" fmla="*/ 43 w 49"/>
                  <a:gd name="T21"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67">
                    <a:moveTo>
                      <a:pt x="43" y="17"/>
                    </a:moveTo>
                    <a:lnTo>
                      <a:pt x="49" y="71"/>
                    </a:lnTo>
                    <a:lnTo>
                      <a:pt x="40" y="152"/>
                    </a:lnTo>
                    <a:lnTo>
                      <a:pt x="24" y="167"/>
                    </a:lnTo>
                    <a:lnTo>
                      <a:pt x="9" y="152"/>
                    </a:lnTo>
                    <a:lnTo>
                      <a:pt x="0" y="71"/>
                    </a:lnTo>
                    <a:lnTo>
                      <a:pt x="5" y="17"/>
                    </a:lnTo>
                    <a:lnTo>
                      <a:pt x="24" y="0"/>
                    </a:lnTo>
                    <a:lnTo>
                      <a:pt x="43" y="17"/>
                    </a:lnTo>
                    <a:lnTo>
                      <a:pt x="43" y="17"/>
                    </a:lnTo>
                    <a:lnTo>
                      <a:pt x="4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9" name="Freeform 66">
                <a:extLst>
                  <a:ext uri="{FF2B5EF4-FFF2-40B4-BE49-F238E27FC236}">
                    <a16:creationId xmlns:a16="http://schemas.microsoft.com/office/drawing/2014/main" id="{956D1F76-9B99-4BD0-A1CB-1CBFC83304B7}"/>
                  </a:ext>
                </a:extLst>
              </p:cNvPr>
              <p:cNvSpPr>
                <a:spLocks/>
              </p:cNvSpPr>
              <p:nvPr/>
            </p:nvSpPr>
            <p:spPr bwMode="auto">
              <a:xfrm>
                <a:off x="2529" y="2148"/>
                <a:ext cx="33" cy="70"/>
              </a:xfrm>
              <a:custGeom>
                <a:avLst/>
                <a:gdLst>
                  <a:gd name="T0" fmla="*/ 51 w 66"/>
                  <a:gd name="T1" fmla="*/ 27 h 141"/>
                  <a:gd name="T2" fmla="*/ 66 w 66"/>
                  <a:gd name="T3" fmla="*/ 122 h 141"/>
                  <a:gd name="T4" fmla="*/ 57 w 66"/>
                  <a:gd name="T5" fmla="*/ 141 h 141"/>
                  <a:gd name="T6" fmla="*/ 38 w 66"/>
                  <a:gd name="T7" fmla="*/ 133 h 141"/>
                  <a:gd name="T8" fmla="*/ 0 w 66"/>
                  <a:gd name="T9" fmla="*/ 31 h 141"/>
                  <a:gd name="T10" fmla="*/ 5 w 66"/>
                  <a:gd name="T11" fmla="*/ 8 h 141"/>
                  <a:gd name="T12" fmla="*/ 20 w 66"/>
                  <a:gd name="T13" fmla="*/ 0 h 141"/>
                  <a:gd name="T14" fmla="*/ 51 w 66"/>
                  <a:gd name="T15" fmla="*/ 27 h 141"/>
                  <a:gd name="T16" fmla="*/ 51 w 66"/>
                  <a:gd name="T17" fmla="*/ 27 h 141"/>
                  <a:gd name="T18" fmla="*/ 51 w 66"/>
                  <a:gd name="T19" fmla="*/ 2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41">
                    <a:moveTo>
                      <a:pt x="51" y="27"/>
                    </a:moveTo>
                    <a:lnTo>
                      <a:pt x="66" y="122"/>
                    </a:lnTo>
                    <a:lnTo>
                      <a:pt x="57" y="141"/>
                    </a:lnTo>
                    <a:lnTo>
                      <a:pt x="38" y="133"/>
                    </a:lnTo>
                    <a:lnTo>
                      <a:pt x="0" y="31"/>
                    </a:lnTo>
                    <a:lnTo>
                      <a:pt x="5" y="8"/>
                    </a:lnTo>
                    <a:lnTo>
                      <a:pt x="20" y="0"/>
                    </a:lnTo>
                    <a:lnTo>
                      <a:pt x="51" y="27"/>
                    </a:lnTo>
                    <a:lnTo>
                      <a:pt x="51" y="27"/>
                    </a:lnTo>
                    <a:lnTo>
                      <a:pt x="5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0" name="Freeform 67">
                <a:extLst>
                  <a:ext uri="{FF2B5EF4-FFF2-40B4-BE49-F238E27FC236}">
                    <a16:creationId xmlns:a16="http://schemas.microsoft.com/office/drawing/2014/main" id="{9712D336-A5AD-4D41-9B17-45594A2BDFA1}"/>
                  </a:ext>
                </a:extLst>
              </p:cNvPr>
              <p:cNvSpPr>
                <a:spLocks/>
              </p:cNvSpPr>
              <p:nvPr/>
            </p:nvSpPr>
            <p:spPr bwMode="auto">
              <a:xfrm>
                <a:off x="2532" y="2105"/>
                <a:ext cx="606" cy="60"/>
              </a:xfrm>
              <a:custGeom>
                <a:avLst/>
                <a:gdLst>
                  <a:gd name="T0" fmla="*/ 2 w 1213"/>
                  <a:gd name="T1" fmla="*/ 87 h 119"/>
                  <a:gd name="T2" fmla="*/ 122 w 1213"/>
                  <a:gd name="T3" fmla="*/ 74 h 119"/>
                  <a:gd name="T4" fmla="*/ 616 w 1213"/>
                  <a:gd name="T5" fmla="*/ 19 h 119"/>
                  <a:gd name="T6" fmla="*/ 909 w 1213"/>
                  <a:gd name="T7" fmla="*/ 0 h 119"/>
                  <a:gd name="T8" fmla="*/ 1200 w 1213"/>
                  <a:gd name="T9" fmla="*/ 5 h 119"/>
                  <a:gd name="T10" fmla="*/ 1213 w 1213"/>
                  <a:gd name="T11" fmla="*/ 21 h 119"/>
                  <a:gd name="T12" fmla="*/ 1200 w 1213"/>
                  <a:gd name="T13" fmla="*/ 36 h 119"/>
                  <a:gd name="T14" fmla="*/ 593 w 1213"/>
                  <a:gd name="T15" fmla="*/ 70 h 119"/>
                  <a:gd name="T16" fmla="*/ 124 w 1213"/>
                  <a:gd name="T17" fmla="*/ 114 h 119"/>
                  <a:gd name="T18" fmla="*/ 25 w 1213"/>
                  <a:gd name="T19" fmla="*/ 119 h 119"/>
                  <a:gd name="T20" fmla="*/ 0 w 1213"/>
                  <a:gd name="T21" fmla="*/ 106 h 119"/>
                  <a:gd name="T22" fmla="*/ 2 w 1213"/>
                  <a:gd name="T23" fmla="*/ 87 h 119"/>
                  <a:gd name="T24" fmla="*/ 2 w 1213"/>
                  <a:gd name="T25" fmla="*/ 87 h 119"/>
                  <a:gd name="T26" fmla="*/ 2 w 1213"/>
                  <a:gd name="T27" fmla="*/ 8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3" h="119">
                    <a:moveTo>
                      <a:pt x="2" y="87"/>
                    </a:moveTo>
                    <a:lnTo>
                      <a:pt x="122" y="74"/>
                    </a:lnTo>
                    <a:lnTo>
                      <a:pt x="616" y="19"/>
                    </a:lnTo>
                    <a:lnTo>
                      <a:pt x="909" y="0"/>
                    </a:lnTo>
                    <a:lnTo>
                      <a:pt x="1200" y="5"/>
                    </a:lnTo>
                    <a:lnTo>
                      <a:pt x="1213" y="21"/>
                    </a:lnTo>
                    <a:lnTo>
                      <a:pt x="1200" y="36"/>
                    </a:lnTo>
                    <a:lnTo>
                      <a:pt x="593" y="70"/>
                    </a:lnTo>
                    <a:lnTo>
                      <a:pt x="124" y="114"/>
                    </a:lnTo>
                    <a:lnTo>
                      <a:pt x="25" y="119"/>
                    </a:lnTo>
                    <a:lnTo>
                      <a:pt x="0" y="106"/>
                    </a:lnTo>
                    <a:lnTo>
                      <a:pt x="2" y="87"/>
                    </a:lnTo>
                    <a:lnTo>
                      <a:pt x="2" y="87"/>
                    </a:lnTo>
                    <a:lnTo>
                      <a:pt x="2"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1" name="Freeform 68">
                <a:extLst>
                  <a:ext uri="{FF2B5EF4-FFF2-40B4-BE49-F238E27FC236}">
                    <a16:creationId xmlns:a16="http://schemas.microsoft.com/office/drawing/2014/main" id="{96B7F095-533A-4CCB-B8AB-2134A0111E9C}"/>
                  </a:ext>
                </a:extLst>
              </p:cNvPr>
              <p:cNvSpPr>
                <a:spLocks/>
              </p:cNvSpPr>
              <p:nvPr/>
            </p:nvSpPr>
            <p:spPr bwMode="auto">
              <a:xfrm>
                <a:off x="3121" y="2108"/>
                <a:ext cx="24" cy="80"/>
              </a:xfrm>
              <a:custGeom>
                <a:avLst/>
                <a:gdLst>
                  <a:gd name="T0" fmla="*/ 47 w 47"/>
                  <a:gd name="T1" fmla="*/ 25 h 160"/>
                  <a:gd name="T2" fmla="*/ 38 w 47"/>
                  <a:gd name="T3" fmla="*/ 147 h 160"/>
                  <a:gd name="T4" fmla="*/ 23 w 47"/>
                  <a:gd name="T5" fmla="*/ 160 h 160"/>
                  <a:gd name="T6" fmla="*/ 8 w 47"/>
                  <a:gd name="T7" fmla="*/ 147 h 160"/>
                  <a:gd name="T8" fmla="*/ 0 w 47"/>
                  <a:gd name="T9" fmla="*/ 25 h 160"/>
                  <a:gd name="T10" fmla="*/ 8 w 47"/>
                  <a:gd name="T11" fmla="*/ 6 h 160"/>
                  <a:gd name="T12" fmla="*/ 23 w 47"/>
                  <a:gd name="T13" fmla="*/ 0 h 160"/>
                  <a:gd name="T14" fmla="*/ 47 w 47"/>
                  <a:gd name="T15" fmla="*/ 25 h 160"/>
                  <a:gd name="T16" fmla="*/ 47 w 47"/>
                  <a:gd name="T17" fmla="*/ 25 h 160"/>
                  <a:gd name="T18" fmla="*/ 47 w 47"/>
                  <a:gd name="T19"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60">
                    <a:moveTo>
                      <a:pt x="47" y="25"/>
                    </a:moveTo>
                    <a:lnTo>
                      <a:pt x="38" y="147"/>
                    </a:lnTo>
                    <a:lnTo>
                      <a:pt x="23" y="160"/>
                    </a:lnTo>
                    <a:lnTo>
                      <a:pt x="8" y="147"/>
                    </a:lnTo>
                    <a:lnTo>
                      <a:pt x="0" y="25"/>
                    </a:lnTo>
                    <a:lnTo>
                      <a:pt x="8" y="6"/>
                    </a:lnTo>
                    <a:lnTo>
                      <a:pt x="23" y="0"/>
                    </a:lnTo>
                    <a:lnTo>
                      <a:pt x="47" y="25"/>
                    </a:lnTo>
                    <a:lnTo>
                      <a:pt x="47" y="25"/>
                    </a:lnTo>
                    <a:lnTo>
                      <a:pt x="47"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2" name="Freeform 69">
                <a:extLst>
                  <a:ext uri="{FF2B5EF4-FFF2-40B4-BE49-F238E27FC236}">
                    <a16:creationId xmlns:a16="http://schemas.microsoft.com/office/drawing/2014/main" id="{E743FBFA-48D3-4210-8A08-631895B9C2C2}"/>
                  </a:ext>
                </a:extLst>
              </p:cNvPr>
              <p:cNvSpPr>
                <a:spLocks/>
              </p:cNvSpPr>
              <p:nvPr/>
            </p:nvSpPr>
            <p:spPr bwMode="auto">
              <a:xfrm>
                <a:off x="2996" y="2139"/>
                <a:ext cx="23" cy="61"/>
              </a:xfrm>
              <a:custGeom>
                <a:avLst/>
                <a:gdLst>
                  <a:gd name="T0" fmla="*/ 46 w 46"/>
                  <a:gd name="T1" fmla="*/ 23 h 122"/>
                  <a:gd name="T2" fmla="*/ 38 w 46"/>
                  <a:gd name="T3" fmla="*/ 108 h 122"/>
                  <a:gd name="T4" fmla="*/ 23 w 46"/>
                  <a:gd name="T5" fmla="*/ 122 h 122"/>
                  <a:gd name="T6" fmla="*/ 9 w 46"/>
                  <a:gd name="T7" fmla="*/ 105 h 122"/>
                  <a:gd name="T8" fmla="*/ 0 w 46"/>
                  <a:gd name="T9" fmla="*/ 23 h 122"/>
                  <a:gd name="T10" fmla="*/ 7 w 46"/>
                  <a:gd name="T11" fmla="*/ 6 h 122"/>
                  <a:gd name="T12" fmla="*/ 23 w 46"/>
                  <a:gd name="T13" fmla="*/ 0 h 122"/>
                  <a:gd name="T14" fmla="*/ 46 w 46"/>
                  <a:gd name="T15" fmla="*/ 23 h 122"/>
                  <a:gd name="T16" fmla="*/ 46 w 46"/>
                  <a:gd name="T17" fmla="*/ 23 h 122"/>
                  <a:gd name="T18" fmla="*/ 46 w 46"/>
                  <a:gd name="T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22">
                    <a:moveTo>
                      <a:pt x="46" y="23"/>
                    </a:moveTo>
                    <a:lnTo>
                      <a:pt x="38" y="108"/>
                    </a:lnTo>
                    <a:lnTo>
                      <a:pt x="23" y="122"/>
                    </a:lnTo>
                    <a:lnTo>
                      <a:pt x="9" y="105"/>
                    </a:lnTo>
                    <a:lnTo>
                      <a:pt x="0" y="23"/>
                    </a:lnTo>
                    <a:lnTo>
                      <a:pt x="7" y="6"/>
                    </a:lnTo>
                    <a:lnTo>
                      <a:pt x="23" y="0"/>
                    </a:lnTo>
                    <a:lnTo>
                      <a:pt x="46" y="23"/>
                    </a:lnTo>
                    <a:lnTo>
                      <a:pt x="46" y="23"/>
                    </a:lnTo>
                    <a:lnTo>
                      <a:pt x="4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3" name="Freeform 70">
                <a:extLst>
                  <a:ext uri="{FF2B5EF4-FFF2-40B4-BE49-F238E27FC236}">
                    <a16:creationId xmlns:a16="http://schemas.microsoft.com/office/drawing/2014/main" id="{F4961BD2-6584-4118-ABC1-64EE1820C69A}"/>
                  </a:ext>
                </a:extLst>
              </p:cNvPr>
              <p:cNvSpPr>
                <a:spLocks/>
              </p:cNvSpPr>
              <p:nvPr/>
            </p:nvSpPr>
            <p:spPr bwMode="auto">
              <a:xfrm>
                <a:off x="2882" y="2138"/>
                <a:ext cx="29" cy="61"/>
              </a:xfrm>
              <a:custGeom>
                <a:avLst/>
                <a:gdLst>
                  <a:gd name="T0" fmla="*/ 57 w 57"/>
                  <a:gd name="T1" fmla="*/ 17 h 122"/>
                  <a:gd name="T2" fmla="*/ 47 w 57"/>
                  <a:gd name="T3" fmla="*/ 97 h 122"/>
                  <a:gd name="T4" fmla="*/ 32 w 57"/>
                  <a:gd name="T5" fmla="*/ 122 h 122"/>
                  <a:gd name="T6" fmla="*/ 17 w 57"/>
                  <a:gd name="T7" fmla="*/ 103 h 122"/>
                  <a:gd name="T8" fmla="*/ 0 w 57"/>
                  <a:gd name="T9" fmla="*/ 15 h 122"/>
                  <a:gd name="T10" fmla="*/ 9 w 57"/>
                  <a:gd name="T11" fmla="*/ 2 h 122"/>
                  <a:gd name="T12" fmla="*/ 28 w 57"/>
                  <a:gd name="T13" fmla="*/ 0 h 122"/>
                  <a:gd name="T14" fmla="*/ 57 w 57"/>
                  <a:gd name="T15" fmla="*/ 17 h 122"/>
                  <a:gd name="T16" fmla="*/ 57 w 57"/>
                  <a:gd name="T17" fmla="*/ 17 h 122"/>
                  <a:gd name="T18" fmla="*/ 57 w 57"/>
                  <a:gd name="T19" fmla="*/ 1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122">
                    <a:moveTo>
                      <a:pt x="57" y="17"/>
                    </a:moveTo>
                    <a:lnTo>
                      <a:pt x="47" y="97"/>
                    </a:lnTo>
                    <a:lnTo>
                      <a:pt x="32" y="122"/>
                    </a:lnTo>
                    <a:lnTo>
                      <a:pt x="17" y="103"/>
                    </a:lnTo>
                    <a:lnTo>
                      <a:pt x="0" y="15"/>
                    </a:lnTo>
                    <a:lnTo>
                      <a:pt x="9" y="2"/>
                    </a:lnTo>
                    <a:lnTo>
                      <a:pt x="28" y="0"/>
                    </a:lnTo>
                    <a:lnTo>
                      <a:pt x="57" y="17"/>
                    </a:lnTo>
                    <a:lnTo>
                      <a:pt x="57" y="17"/>
                    </a:lnTo>
                    <a:lnTo>
                      <a:pt x="5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4" name="Freeform 71">
                <a:extLst>
                  <a:ext uri="{FF2B5EF4-FFF2-40B4-BE49-F238E27FC236}">
                    <a16:creationId xmlns:a16="http://schemas.microsoft.com/office/drawing/2014/main" id="{75DAF2C5-F866-4C62-AD95-213989E9101A}"/>
                  </a:ext>
                </a:extLst>
              </p:cNvPr>
              <p:cNvSpPr>
                <a:spLocks/>
              </p:cNvSpPr>
              <p:nvPr/>
            </p:nvSpPr>
            <p:spPr bwMode="auto">
              <a:xfrm>
                <a:off x="2751" y="2134"/>
                <a:ext cx="27" cy="64"/>
              </a:xfrm>
              <a:custGeom>
                <a:avLst/>
                <a:gdLst>
                  <a:gd name="T0" fmla="*/ 54 w 54"/>
                  <a:gd name="T1" fmla="*/ 24 h 127"/>
                  <a:gd name="T2" fmla="*/ 48 w 54"/>
                  <a:gd name="T3" fmla="*/ 104 h 127"/>
                  <a:gd name="T4" fmla="*/ 31 w 54"/>
                  <a:gd name="T5" fmla="*/ 127 h 127"/>
                  <a:gd name="T6" fmla="*/ 12 w 54"/>
                  <a:gd name="T7" fmla="*/ 108 h 127"/>
                  <a:gd name="T8" fmla="*/ 0 w 54"/>
                  <a:gd name="T9" fmla="*/ 24 h 127"/>
                  <a:gd name="T10" fmla="*/ 8 w 54"/>
                  <a:gd name="T11" fmla="*/ 7 h 127"/>
                  <a:gd name="T12" fmla="*/ 27 w 54"/>
                  <a:gd name="T13" fmla="*/ 0 h 127"/>
                  <a:gd name="T14" fmla="*/ 54 w 54"/>
                  <a:gd name="T15" fmla="*/ 24 h 127"/>
                  <a:gd name="T16" fmla="*/ 54 w 54"/>
                  <a:gd name="T17" fmla="*/ 24 h 127"/>
                  <a:gd name="T18" fmla="*/ 54 w 54"/>
                  <a:gd name="T19"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27">
                    <a:moveTo>
                      <a:pt x="54" y="24"/>
                    </a:moveTo>
                    <a:lnTo>
                      <a:pt x="48" y="104"/>
                    </a:lnTo>
                    <a:lnTo>
                      <a:pt x="31" y="127"/>
                    </a:lnTo>
                    <a:lnTo>
                      <a:pt x="12" y="108"/>
                    </a:lnTo>
                    <a:lnTo>
                      <a:pt x="0" y="24"/>
                    </a:lnTo>
                    <a:lnTo>
                      <a:pt x="8" y="7"/>
                    </a:lnTo>
                    <a:lnTo>
                      <a:pt x="27" y="0"/>
                    </a:lnTo>
                    <a:lnTo>
                      <a:pt x="54" y="24"/>
                    </a:lnTo>
                    <a:lnTo>
                      <a:pt x="54" y="24"/>
                    </a:lnTo>
                    <a:lnTo>
                      <a:pt x="5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5" name="Freeform 72">
                <a:extLst>
                  <a:ext uri="{FF2B5EF4-FFF2-40B4-BE49-F238E27FC236}">
                    <a16:creationId xmlns:a16="http://schemas.microsoft.com/office/drawing/2014/main" id="{71A50240-C5C0-4355-A5A5-FA68D92E2C4E}"/>
                  </a:ext>
                </a:extLst>
              </p:cNvPr>
              <p:cNvSpPr>
                <a:spLocks/>
              </p:cNvSpPr>
              <p:nvPr/>
            </p:nvSpPr>
            <p:spPr bwMode="auto">
              <a:xfrm>
                <a:off x="2637" y="2141"/>
                <a:ext cx="29" cy="68"/>
              </a:xfrm>
              <a:custGeom>
                <a:avLst/>
                <a:gdLst>
                  <a:gd name="T0" fmla="*/ 57 w 57"/>
                  <a:gd name="T1" fmla="*/ 21 h 137"/>
                  <a:gd name="T2" fmla="*/ 54 w 57"/>
                  <a:gd name="T3" fmla="*/ 59 h 137"/>
                  <a:gd name="T4" fmla="*/ 54 w 57"/>
                  <a:gd name="T5" fmla="*/ 122 h 137"/>
                  <a:gd name="T6" fmla="*/ 38 w 57"/>
                  <a:gd name="T7" fmla="*/ 137 h 137"/>
                  <a:gd name="T8" fmla="*/ 23 w 57"/>
                  <a:gd name="T9" fmla="*/ 122 h 137"/>
                  <a:gd name="T10" fmla="*/ 8 w 57"/>
                  <a:gd name="T11" fmla="*/ 63 h 137"/>
                  <a:gd name="T12" fmla="*/ 0 w 57"/>
                  <a:gd name="T13" fmla="*/ 19 h 137"/>
                  <a:gd name="T14" fmla="*/ 8 w 57"/>
                  <a:gd name="T15" fmla="*/ 4 h 137"/>
                  <a:gd name="T16" fmla="*/ 29 w 57"/>
                  <a:gd name="T17" fmla="*/ 0 h 137"/>
                  <a:gd name="T18" fmla="*/ 57 w 57"/>
                  <a:gd name="T19" fmla="*/ 21 h 137"/>
                  <a:gd name="T20" fmla="*/ 57 w 57"/>
                  <a:gd name="T21" fmla="*/ 21 h 137"/>
                  <a:gd name="T22" fmla="*/ 57 w 57"/>
                  <a:gd name="T23" fmla="*/ 2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137">
                    <a:moveTo>
                      <a:pt x="57" y="21"/>
                    </a:moveTo>
                    <a:lnTo>
                      <a:pt x="54" y="59"/>
                    </a:lnTo>
                    <a:lnTo>
                      <a:pt x="54" y="122"/>
                    </a:lnTo>
                    <a:lnTo>
                      <a:pt x="38" y="137"/>
                    </a:lnTo>
                    <a:lnTo>
                      <a:pt x="23" y="122"/>
                    </a:lnTo>
                    <a:lnTo>
                      <a:pt x="8" y="63"/>
                    </a:lnTo>
                    <a:lnTo>
                      <a:pt x="0" y="19"/>
                    </a:lnTo>
                    <a:lnTo>
                      <a:pt x="8" y="4"/>
                    </a:lnTo>
                    <a:lnTo>
                      <a:pt x="29" y="0"/>
                    </a:lnTo>
                    <a:lnTo>
                      <a:pt x="57" y="21"/>
                    </a:lnTo>
                    <a:lnTo>
                      <a:pt x="57" y="21"/>
                    </a:lnTo>
                    <a:lnTo>
                      <a:pt x="57"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6" name="Freeform 73">
                <a:extLst>
                  <a:ext uri="{FF2B5EF4-FFF2-40B4-BE49-F238E27FC236}">
                    <a16:creationId xmlns:a16="http://schemas.microsoft.com/office/drawing/2014/main" id="{51EF9208-A0D6-4E14-B538-08CF30F69646}"/>
                  </a:ext>
                </a:extLst>
              </p:cNvPr>
              <p:cNvSpPr>
                <a:spLocks/>
              </p:cNvSpPr>
              <p:nvPr/>
            </p:nvSpPr>
            <p:spPr bwMode="auto">
              <a:xfrm>
                <a:off x="2971" y="1289"/>
                <a:ext cx="218" cy="93"/>
              </a:xfrm>
              <a:custGeom>
                <a:avLst/>
                <a:gdLst>
                  <a:gd name="T0" fmla="*/ 17 w 437"/>
                  <a:gd name="T1" fmla="*/ 0 h 184"/>
                  <a:gd name="T2" fmla="*/ 245 w 437"/>
                  <a:gd name="T3" fmla="*/ 9 h 184"/>
                  <a:gd name="T4" fmla="*/ 342 w 437"/>
                  <a:gd name="T5" fmla="*/ 44 h 184"/>
                  <a:gd name="T6" fmla="*/ 420 w 437"/>
                  <a:gd name="T7" fmla="*/ 116 h 184"/>
                  <a:gd name="T8" fmla="*/ 431 w 437"/>
                  <a:gd name="T9" fmla="*/ 139 h 184"/>
                  <a:gd name="T10" fmla="*/ 437 w 437"/>
                  <a:gd name="T11" fmla="*/ 165 h 184"/>
                  <a:gd name="T12" fmla="*/ 422 w 437"/>
                  <a:gd name="T13" fmla="*/ 184 h 184"/>
                  <a:gd name="T14" fmla="*/ 376 w 437"/>
                  <a:gd name="T15" fmla="*/ 173 h 184"/>
                  <a:gd name="T16" fmla="*/ 361 w 437"/>
                  <a:gd name="T17" fmla="*/ 154 h 184"/>
                  <a:gd name="T18" fmla="*/ 330 w 437"/>
                  <a:gd name="T19" fmla="*/ 116 h 184"/>
                  <a:gd name="T20" fmla="*/ 294 w 437"/>
                  <a:gd name="T21" fmla="*/ 85 h 184"/>
                  <a:gd name="T22" fmla="*/ 254 w 437"/>
                  <a:gd name="T23" fmla="*/ 64 h 184"/>
                  <a:gd name="T24" fmla="*/ 212 w 437"/>
                  <a:gd name="T25" fmla="*/ 49 h 184"/>
                  <a:gd name="T26" fmla="*/ 17 w 437"/>
                  <a:gd name="T27" fmla="*/ 30 h 184"/>
                  <a:gd name="T28" fmla="*/ 0 w 437"/>
                  <a:gd name="T29" fmla="*/ 15 h 184"/>
                  <a:gd name="T30" fmla="*/ 17 w 437"/>
                  <a:gd name="T31" fmla="*/ 0 h 184"/>
                  <a:gd name="T32" fmla="*/ 17 w 437"/>
                  <a:gd name="T33" fmla="*/ 0 h 184"/>
                  <a:gd name="T34" fmla="*/ 17 w 437"/>
                  <a:gd name="T3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184">
                    <a:moveTo>
                      <a:pt x="17" y="0"/>
                    </a:moveTo>
                    <a:lnTo>
                      <a:pt x="245" y="9"/>
                    </a:lnTo>
                    <a:lnTo>
                      <a:pt x="342" y="44"/>
                    </a:lnTo>
                    <a:lnTo>
                      <a:pt x="420" y="116"/>
                    </a:lnTo>
                    <a:lnTo>
                      <a:pt x="431" y="139"/>
                    </a:lnTo>
                    <a:lnTo>
                      <a:pt x="437" y="165"/>
                    </a:lnTo>
                    <a:lnTo>
                      <a:pt x="422" y="184"/>
                    </a:lnTo>
                    <a:lnTo>
                      <a:pt x="376" y="173"/>
                    </a:lnTo>
                    <a:lnTo>
                      <a:pt x="361" y="154"/>
                    </a:lnTo>
                    <a:lnTo>
                      <a:pt x="330" y="116"/>
                    </a:lnTo>
                    <a:lnTo>
                      <a:pt x="294" y="85"/>
                    </a:lnTo>
                    <a:lnTo>
                      <a:pt x="254" y="64"/>
                    </a:lnTo>
                    <a:lnTo>
                      <a:pt x="212" y="49"/>
                    </a:lnTo>
                    <a:lnTo>
                      <a:pt x="17" y="30"/>
                    </a:lnTo>
                    <a:lnTo>
                      <a:pt x="0" y="15"/>
                    </a:lnTo>
                    <a:lnTo>
                      <a:pt x="17"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7" name="Freeform 74">
                <a:extLst>
                  <a:ext uri="{FF2B5EF4-FFF2-40B4-BE49-F238E27FC236}">
                    <a16:creationId xmlns:a16="http://schemas.microsoft.com/office/drawing/2014/main" id="{1B5A097A-C61D-4B48-9805-A4BED3B3ED0F}"/>
                  </a:ext>
                </a:extLst>
              </p:cNvPr>
              <p:cNvSpPr>
                <a:spLocks/>
              </p:cNvSpPr>
              <p:nvPr/>
            </p:nvSpPr>
            <p:spPr bwMode="auto">
              <a:xfrm>
                <a:off x="2364" y="1575"/>
                <a:ext cx="175" cy="496"/>
              </a:xfrm>
              <a:custGeom>
                <a:avLst/>
                <a:gdLst>
                  <a:gd name="T0" fmla="*/ 66 w 349"/>
                  <a:gd name="T1" fmla="*/ 30 h 992"/>
                  <a:gd name="T2" fmla="*/ 80 w 349"/>
                  <a:gd name="T3" fmla="*/ 152 h 992"/>
                  <a:gd name="T4" fmla="*/ 100 w 349"/>
                  <a:gd name="T5" fmla="*/ 276 h 992"/>
                  <a:gd name="T6" fmla="*/ 140 w 349"/>
                  <a:gd name="T7" fmla="*/ 367 h 992"/>
                  <a:gd name="T8" fmla="*/ 235 w 349"/>
                  <a:gd name="T9" fmla="*/ 605 h 992"/>
                  <a:gd name="T10" fmla="*/ 289 w 349"/>
                  <a:gd name="T11" fmla="*/ 762 h 992"/>
                  <a:gd name="T12" fmla="*/ 349 w 349"/>
                  <a:gd name="T13" fmla="*/ 943 h 992"/>
                  <a:gd name="T14" fmla="*/ 348 w 349"/>
                  <a:gd name="T15" fmla="*/ 975 h 992"/>
                  <a:gd name="T16" fmla="*/ 323 w 349"/>
                  <a:gd name="T17" fmla="*/ 992 h 992"/>
                  <a:gd name="T18" fmla="*/ 294 w 349"/>
                  <a:gd name="T19" fmla="*/ 992 h 992"/>
                  <a:gd name="T20" fmla="*/ 273 w 349"/>
                  <a:gd name="T21" fmla="*/ 968 h 992"/>
                  <a:gd name="T22" fmla="*/ 218 w 349"/>
                  <a:gd name="T23" fmla="*/ 785 h 992"/>
                  <a:gd name="T24" fmla="*/ 180 w 349"/>
                  <a:gd name="T25" fmla="*/ 622 h 992"/>
                  <a:gd name="T26" fmla="*/ 70 w 349"/>
                  <a:gd name="T27" fmla="*/ 283 h 992"/>
                  <a:gd name="T28" fmla="*/ 30 w 349"/>
                  <a:gd name="T29" fmla="*/ 158 h 992"/>
                  <a:gd name="T30" fmla="*/ 0 w 349"/>
                  <a:gd name="T31" fmla="*/ 32 h 992"/>
                  <a:gd name="T32" fmla="*/ 9 w 349"/>
                  <a:gd name="T33" fmla="*/ 8 h 992"/>
                  <a:gd name="T34" fmla="*/ 32 w 349"/>
                  <a:gd name="T35" fmla="*/ 0 h 992"/>
                  <a:gd name="T36" fmla="*/ 66 w 349"/>
                  <a:gd name="T37" fmla="*/ 30 h 992"/>
                  <a:gd name="T38" fmla="*/ 66 w 349"/>
                  <a:gd name="T39" fmla="*/ 3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992">
                    <a:moveTo>
                      <a:pt x="66" y="30"/>
                    </a:moveTo>
                    <a:lnTo>
                      <a:pt x="80" y="152"/>
                    </a:lnTo>
                    <a:lnTo>
                      <a:pt x="100" y="276"/>
                    </a:lnTo>
                    <a:lnTo>
                      <a:pt x="140" y="367"/>
                    </a:lnTo>
                    <a:lnTo>
                      <a:pt x="235" y="605"/>
                    </a:lnTo>
                    <a:lnTo>
                      <a:pt x="289" y="762"/>
                    </a:lnTo>
                    <a:lnTo>
                      <a:pt x="349" y="943"/>
                    </a:lnTo>
                    <a:lnTo>
                      <a:pt x="348" y="975"/>
                    </a:lnTo>
                    <a:lnTo>
                      <a:pt x="323" y="992"/>
                    </a:lnTo>
                    <a:lnTo>
                      <a:pt x="294" y="992"/>
                    </a:lnTo>
                    <a:lnTo>
                      <a:pt x="273" y="968"/>
                    </a:lnTo>
                    <a:lnTo>
                      <a:pt x="218" y="785"/>
                    </a:lnTo>
                    <a:lnTo>
                      <a:pt x="180" y="622"/>
                    </a:lnTo>
                    <a:lnTo>
                      <a:pt x="70" y="283"/>
                    </a:lnTo>
                    <a:lnTo>
                      <a:pt x="30" y="158"/>
                    </a:lnTo>
                    <a:lnTo>
                      <a:pt x="0" y="32"/>
                    </a:lnTo>
                    <a:lnTo>
                      <a:pt x="9" y="8"/>
                    </a:lnTo>
                    <a:lnTo>
                      <a:pt x="32" y="0"/>
                    </a:lnTo>
                    <a:lnTo>
                      <a:pt x="66" y="30"/>
                    </a:lnTo>
                    <a:lnTo>
                      <a:pt x="6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8" name="Freeform 75">
                <a:extLst>
                  <a:ext uri="{FF2B5EF4-FFF2-40B4-BE49-F238E27FC236}">
                    <a16:creationId xmlns:a16="http://schemas.microsoft.com/office/drawing/2014/main" id="{222CFA34-D809-4377-9BAC-8BA604F8C939}"/>
                  </a:ext>
                </a:extLst>
              </p:cNvPr>
              <p:cNvSpPr>
                <a:spLocks/>
              </p:cNvSpPr>
              <p:nvPr/>
            </p:nvSpPr>
            <p:spPr bwMode="auto">
              <a:xfrm>
                <a:off x="2537" y="1998"/>
                <a:ext cx="624" cy="92"/>
              </a:xfrm>
              <a:custGeom>
                <a:avLst/>
                <a:gdLst>
                  <a:gd name="T0" fmla="*/ 38 w 1247"/>
                  <a:gd name="T1" fmla="*/ 133 h 182"/>
                  <a:gd name="T2" fmla="*/ 264 w 1247"/>
                  <a:gd name="T3" fmla="*/ 102 h 182"/>
                  <a:gd name="T4" fmla="*/ 477 w 1247"/>
                  <a:gd name="T5" fmla="*/ 83 h 182"/>
                  <a:gd name="T6" fmla="*/ 842 w 1247"/>
                  <a:gd name="T7" fmla="*/ 34 h 182"/>
                  <a:gd name="T8" fmla="*/ 1013 w 1247"/>
                  <a:gd name="T9" fmla="*/ 11 h 182"/>
                  <a:gd name="T10" fmla="*/ 1207 w 1247"/>
                  <a:gd name="T11" fmla="*/ 0 h 182"/>
                  <a:gd name="T12" fmla="*/ 1237 w 1247"/>
                  <a:gd name="T13" fmla="*/ 13 h 182"/>
                  <a:gd name="T14" fmla="*/ 1247 w 1247"/>
                  <a:gd name="T15" fmla="*/ 38 h 182"/>
                  <a:gd name="T16" fmla="*/ 1237 w 1247"/>
                  <a:gd name="T17" fmla="*/ 64 h 182"/>
                  <a:gd name="T18" fmla="*/ 1207 w 1247"/>
                  <a:gd name="T19" fmla="*/ 76 h 182"/>
                  <a:gd name="T20" fmla="*/ 846 w 1247"/>
                  <a:gd name="T21" fmla="*/ 104 h 182"/>
                  <a:gd name="T22" fmla="*/ 676 w 1247"/>
                  <a:gd name="T23" fmla="*/ 129 h 182"/>
                  <a:gd name="T24" fmla="*/ 483 w 1247"/>
                  <a:gd name="T25" fmla="*/ 148 h 182"/>
                  <a:gd name="T26" fmla="*/ 0 w 1247"/>
                  <a:gd name="T27" fmla="*/ 182 h 182"/>
                  <a:gd name="T28" fmla="*/ 3 w 1247"/>
                  <a:gd name="T29" fmla="*/ 161 h 182"/>
                  <a:gd name="T30" fmla="*/ 38 w 1247"/>
                  <a:gd name="T31" fmla="*/ 133 h 182"/>
                  <a:gd name="T32" fmla="*/ 38 w 1247"/>
                  <a:gd name="T33" fmla="*/ 133 h 182"/>
                  <a:gd name="T34" fmla="*/ 38 w 1247"/>
                  <a:gd name="T35" fmla="*/ 13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7" h="182">
                    <a:moveTo>
                      <a:pt x="38" y="133"/>
                    </a:moveTo>
                    <a:lnTo>
                      <a:pt x="264" y="102"/>
                    </a:lnTo>
                    <a:lnTo>
                      <a:pt x="477" y="83"/>
                    </a:lnTo>
                    <a:lnTo>
                      <a:pt x="842" y="34"/>
                    </a:lnTo>
                    <a:lnTo>
                      <a:pt x="1013" y="11"/>
                    </a:lnTo>
                    <a:lnTo>
                      <a:pt x="1207" y="0"/>
                    </a:lnTo>
                    <a:lnTo>
                      <a:pt x="1237" y="13"/>
                    </a:lnTo>
                    <a:lnTo>
                      <a:pt x="1247" y="38"/>
                    </a:lnTo>
                    <a:lnTo>
                      <a:pt x="1237" y="64"/>
                    </a:lnTo>
                    <a:lnTo>
                      <a:pt x="1207" y="76"/>
                    </a:lnTo>
                    <a:lnTo>
                      <a:pt x="846" y="104"/>
                    </a:lnTo>
                    <a:lnTo>
                      <a:pt x="676" y="129"/>
                    </a:lnTo>
                    <a:lnTo>
                      <a:pt x="483" y="148"/>
                    </a:lnTo>
                    <a:lnTo>
                      <a:pt x="0" y="182"/>
                    </a:lnTo>
                    <a:lnTo>
                      <a:pt x="3" y="161"/>
                    </a:lnTo>
                    <a:lnTo>
                      <a:pt x="38" y="133"/>
                    </a:lnTo>
                    <a:lnTo>
                      <a:pt x="38" y="133"/>
                    </a:lnTo>
                    <a:lnTo>
                      <a:pt x="38"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9" name="Freeform 76">
                <a:extLst>
                  <a:ext uri="{FF2B5EF4-FFF2-40B4-BE49-F238E27FC236}">
                    <a16:creationId xmlns:a16="http://schemas.microsoft.com/office/drawing/2014/main" id="{CA2B58DD-0522-4D27-B581-5B4140C3FF7B}"/>
                  </a:ext>
                </a:extLst>
              </p:cNvPr>
              <p:cNvSpPr>
                <a:spLocks/>
              </p:cNvSpPr>
              <p:nvPr/>
            </p:nvSpPr>
            <p:spPr bwMode="auto">
              <a:xfrm>
                <a:off x="3120" y="1265"/>
                <a:ext cx="129" cy="772"/>
              </a:xfrm>
              <a:custGeom>
                <a:avLst/>
                <a:gdLst>
                  <a:gd name="T0" fmla="*/ 243 w 259"/>
                  <a:gd name="T1" fmla="*/ 21 h 1546"/>
                  <a:gd name="T2" fmla="*/ 259 w 259"/>
                  <a:gd name="T3" fmla="*/ 166 h 1546"/>
                  <a:gd name="T4" fmla="*/ 247 w 259"/>
                  <a:gd name="T5" fmla="*/ 398 h 1546"/>
                  <a:gd name="T6" fmla="*/ 219 w 259"/>
                  <a:gd name="T7" fmla="*/ 597 h 1546"/>
                  <a:gd name="T8" fmla="*/ 181 w 259"/>
                  <a:gd name="T9" fmla="*/ 797 h 1546"/>
                  <a:gd name="T10" fmla="*/ 139 w 259"/>
                  <a:gd name="T11" fmla="*/ 1031 h 1546"/>
                  <a:gd name="T12" fmla="*/ 108 w 259"/>
                  <a:gd name="T13" fmla="*/ 1278 h 1546"/>
                  <a:gd name="T14" fmla="*/ 97 w 259"/>
                  <a:gd name="T15" fmla="*/ 1396 h 1546"/>
                  <a:gd name="T16" fmla="*/ 76 w 259"/>
                  <a:gd name="T17" fmla="*/ 1513 h 1546"/>
                  <a:gd name="T18" fmla="*/ 61 w 259"/>
                  <a:gd name="T19" fmla="*/ 1540 h 1546"/>
                  <a:gd name="T20" fmla="*/ 32 w 259"/>
                  <a:gd name="T21" fmla="*/ 1546 h 1546"/>
                  <a:gd name="T22" fmla="*/ 0 w 259"/>
                  <a:gd name="T23" fmla="*/ 1502 h 1546"/>
                  <a:gd name="T24" fmla="*/ 27 w 259"/>
                  <a:gd name="T25" fmla="*/ 1274 h 1546"/>
                  <a:gd name="T26" fmla="*/ 61 w 259"/>
                  <a:gd name="T27" fmla="*/ 1017 h 1546"/>
                  <a:gd name="T28" fmla="*/ 84 w 259"/>
                  <a:gd name="T29" fmla="*/ 896 h 1546"/>
                  <a:gd name="T30" fmla="*/ 106 w 259"/>
                  <a:gd name="T31" fmla="*/ 785 h 1546"/>
                  <a:gd name="T32" fmla="*/ 152 w 259"/>
                  <a:gd name="T33" fmla="*/ 584 h 1546"/>
                  <a:gd name="T34" fmla="*/ 202 w 259"/>
                  <a:gd name="T35" fmla="*/ 151 h 1546"/>
                  <a:gd name="T36" fmla="*/ 184 w 259"/>
                  <a:gd name="T37" fmla="*/ 65 h 1546"/>
                  <a:gd name="T38" fmla="*/ 194 w 259"/>
                  <a:gd name="T39" fmla="*/ 31 h 1546"/>
                  <a:gd name="T40" fmla="*/ 215 w 259"/>
                  <a:gd name="T41" fmla="*/ 6 h 1546"/>
                  <a:gd name="T42" fmla="*/ 234 w 259"/>
                  <a:gd name="T43" fmla="*/ 0 h 1546"/>
                  <a:gd name="T44" fmla="*/ 243 w 259"/>
                  <a:gd name="T45" fmla="*/ 21 h 1546"/>
                  <a:gd name="T46" fmla="*/ 243 w 259"/>
                  <a:gd name="T47" fmla="*/ 21 h 1546"/>
                  <a:gd name="T48" fmla="*/ 243 w 259"/>
                  <a:gd name="T49" fmla="*/ 21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546">
                    <a:moveTo>
                      <a:pt x="243" y="21"/>
                    </a:moveTo>
                    <a:lnTo>
                      <a:pt x="259" y="166"/>
                    </a:lnTo>
                    <a:lnTo>
                      <a:pt x="247" y="398"/>
                    </a:lnTo>
                    <a:lnTo>
                      <a:pt x="219" y="597"/>
                    </a:lnTo>
                    <a:lnTo>
                      <a:pt x="181" y="797"/>
                    </a:lnTo>
                    <a:lnTo>
                      <a:pt x="139" y="1031"/>
                    </a:lnTo>
                    <a:lnTo>
                      <a:pt x="108" y="1278"/>
                    </a:lnTo>
                    <a:lnTo>
                      <a:pt x="97" y="1396"/>
                    </a:lnTo>
                    <a:lnTo>
                      <a:pt x="76" y="1513"/>
                    </a:lnTo>
                    <a:lnTo>
                      <a:pt x="61" y="1540"/>
                    </a:lnTo>
                    <a:lnTo>
                      <a:pt x="32" y="1546"/>
                    </a:lnTo>
                    <a:lnTo>
                      <a:pt x="0" y="1502"/>
                    </a:lnTo>
                    <a:lnTo>
                      <a:pt x="27" y="1274"/>
                    </a:lnTo>
                    <a:lnTo>
                      <a:pt x="61" y="1017"/>
                    </a:lnTo>
                    <a:lnTo>
                      <a:pt x="84" y="896"/>
                    </a:lnTo>
                    <a:lnTo>
                      <a:pt x="106" y="785"/>
                    </a:lnTo>
                    <a:lnTo>
                      <a:pt x="152" y="584"/>
                    </a:lnTo>
                    <a:lnTo>
                      <a:pt x="202" y="151"/>
                    </a:lnTo>
                    <a:lnTo>
                      <a:pt x="184" y="65"/>
                    </a:lnTo>
                    <a:lnTo>
                      <a:pt x="194" y="31"/>
                    </a:lnTo>
                    <a:lnTo>
                      <a:pt x="215" y="6"/>
                    </a:lnTo>
                    <a:lnTo>
                      <a:pt x="234" y="0"/>
                    </a:lnTo>
                    <a:lnTo>
                      <a:pt x="243" y="21"/>
                    </a:lnTo>
                    <a:lnTo>
                      <a:pt x="243" y="21"/>
                    </a:lnTo>
                    <a:lnTo>
                      <a:pt x="243"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0" name="Freeform 77">
                <a:extLst>
                  <a:ext uri="{FF2B5EF4-FFF2-40B4-BE49-F238E27FC236}">
                    <a16:creationId xmlns:a16="http://schemas.microsoft.com/office/drawing/2014/main" id="{18F7B606-70B0-4B70-8C47-BB31AE482D3C}"/>
                  </a:ext>
                </a:extLst>
              </p:cNvPr>
              <p:cNvSpPr>
                <a:spLocks/>
              </p:cNvSpPr>
              <p:nvPr/>
            </p:nvSpPr>
            <p:spPr bwMode="auto">
              <a:xfrm>
                <a:off x="1960" y="2605"/>
                <a:ext cx="220" cy="252"/>
              </a:xfrm>
              <a:custGeom>
                <a:avLst/>
                <a:gdLst>
                  <a:gd name="T0" fmla="*/ 439 w 439"/>
                  <a:gd name="T1" fmla="*/ 20 h 503"/>
                  <a:gd name="T2" fmla="*/ 325 w 439"/>
                  <a:gd name="T3" fmla="*/ 134 h 503"/>
                  <a:gd name="T4" fmla="*/ 235 w 439"/>
                  <a:gd name="T5" fmla="*/ 245 h 503"/>
                  <a:gd name="T6" fmla="*/ 150 w 439"/>
                  <a:gd name="T7" fmla="*/ 361 h 503"/>
                  <a:gd name="T8" fmla="*/ 55 w 439"/>
                  <a:gd name="T9" fmla="*/ 490 h 503"/>
                  <a:gd name="T10" fmla="*/ 30 w 439"/>
                  <a:gd name="T11" fmla="*/ 503 h 503"/>
                  <a:gd name="T12" fmla="*/ 5 w 439"/>
                  <a:gd name="T13" fmla="*/ 496 h 503"/>
                  <a:gd name="T14" fmla="*/ 0 w 439"/>
                  <a:gd name="T15" fmla="*/ 446 h 503"/>
                  <a:gd name="T16" fmla="*/ 100 w 439"/>
                  <a:gd name="T17" fmla="*/ 321 h 503"/>
                  <a:gd name="T18" fmla="*/ 197 w 439"/>
                  <a:gd name="T19" fmla="*/ 214 h 503"/>
                  <a:gd name="T20" fmla="*/ 300 w 439"/>
                  <a:gd name="T21" fmla="*/ 112 h 503"/>
                  <a:gd name="T22" fmla="*/ 418 w 439"/>
                  <a:gd name="T23" fmla="*/ 0 h 503"/>
                  <a:gd name="T24" fmla="*/ 439 w 439"/>
                  <a:gd name="T25" fmla="*/ 0 h 503"/>
                  <a:gd name="T26" fmla="*/ 439 w 439"/>
                  <a:gd name="T27" fmla="*/ 20 h 503"/>
                  <a:gd name="T28" fmla="*/ 439 w 439"/>
                  <a:gd name="T29" fmla="*/ 2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503">
                    <a:moveTo>
                      <a:pt x="439" y="20"/>
                    </a:moveTo>
                    <a:lnTo>
                      <a:pt x="325" y="134"/>
                    </a:lnTo>
                    <a:lnTo>
                      <a:pt x="235" y="245"/>
                    </a:lnTo>
                    <a:lnTo>
                      <a:pt x="150" y="361"/>
                    </a:lnTo>
                    <a:lnTo>
                      <a:pt x="55" y="490"/>
                    </a:lnTo>
                    <a:lnTo>
                      <a:pt x="30" y="503"/>
                    </a:lnTo>
                    <a:lnTo>
                      <a:pt x="5" y="496"/>
                    </a:lnTo>
                    <a:lnTo>
                      <a:pt x="0" y="446"/>
                    </a:lnTo>
                    <a:lnTo>
                      <a:pt x="100" y="321"/>
                    </a:lnTo>
                    <a:lnTo>
                      <a:pt x="197" y="214"/>
                    </a:lnTo>
                    <a:lnTo>
                      <a:pt x="300" y="112"/>
                    </a:lnTo>
                    <a:lnTo>
                      <a:pt x="418" y="0"/>
                    </a:lnTo>
                    <a:lnTo>
                      <a:pt x="439" y="0"/>
                    </a:lnTo>
                    <a:lnTo>
                      <a:pt x="439" y="20"/>
                    </a:lnTo>
                    <a:lnTo>
                      <a:pt x="4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1" name="Freeform 78">
                <a:extLst>
                  <a:ext uri="{FF2B5EF4-FFF2-40B4-BE49-F238E27FC236}">
                    <a16:creationId xmlns:a16="http://schemas.microsoft.com/office/drawing/2014/main" id="{C9D71AF5-56D3-4498-A84E-588B70A1B999}"/>
                  </a:ext>
                </a:extLst>
              </p:cNvPr>
              <p:cNvSpPr>
                <a:spLocks/>
              </p:cNvSpPr>
              <p:nvPr/>
            </p:nvSpPr>
            <p:spPr bwMode="auto">
              <a:xfrm>
                <a:off x="1635" y="1112"/>
                <a:ext cx="1116" cy="970"/>
              </a:xfrm>
              <a:custGeom>
                <a:avLst/>
                <a:gdLst>
                  <a:gd name="T0" fmla="*/ 2231 w 2231"/>
                  <a:gd name="T1" fmla="*/ 135 h 1941"/>
                  <a:gd name="T2" fmla="*/ 2134 w 2231"/>
                  <a:gd name="T3" fmla="*/ 103 h 1941"/>
                  <a:gd name="T4" fmla="*/ 1925 w 2231"/>
                  <a:gd name="T5" fmla="*/ 42 h 1941"/>
                  <a:gd name="T6" fmla="*/ 1659 w 2231"/>
                  <a:gd name="T7" fmla="*/ 0 h 1941"/>
                  <a:gd name="T8" fmla="*/ 1338 w 2231"/>
                  <a:gd name="T9" fmla="*/ 17 h 1941"/>
                  <a:gd name="T10" fmla="*/ 1034 w 2231"/>
                  <a:gd name="T11" fmla="*/ 92 h 1941"/>
                  <a:gd name="T12" fmla="*/ 891 w 2231"/>
                  <a:gd name="T13" fmla="*/ 145 h 1941"/>
                  <a:gd name="T14" fmla="*/ 750 w 2231"/>
                  <a:gd name="T15" fmla="*/ 219 h 1941"/>
                  <a:gd name="T16" fmla="*/ 604 w 2231"/>
                  <a:gd name="T17" fmla="*/ 316 h 1941"/>
                  <a:gd name="T18" fmla="*/ 467 w 2231"/>
                  <a:gd name="T19" fmla="*/ 438 h 1941"/>
                  <a:gd name="T20" fmla="*/ 351 w 2231"/>
                  <a:gd name="T21" fmla="*/ 559 h 1941"/>
                  <a:gd name="T22" fmla="*/ 268 w 2231"/>
                  <a:gd name="T23" fmla="*/ 666 h 1941"/>
                  <a:gd name="T24" fmla="*/ 178 w 2231"/>
                  <a:gd name="T25" fmla="*/ 835 h 1941"/>
                  <a:gd name="T26" fmla="*/ 116 w 2231"/>
                  <a:gd name="T27" fmla="*/ 1042 h 1941"/>
                  <a:gd name="T28" fmla="*/ 78 w 2231"/>
                  <a:gd name="T29" fmla="*/ 1169 h 1941"/>
                  <a:gd name="T30" fmla="*/ 36 w 2231"/>
                  <a:gd name="T31" fmla="*/ 1405 h 1941"/>
                  <a:gd name="T32" fmla="*/ 0 w 2231"/>
                  <a:gd name="T33" fmla="*/ 1781 h 1941"/>
                  <a:gd name="T34" fmla="*/ 51 w 2231"/>
                  <a:gd name="T35" fmla="*/ 1774 h 1941"/>
                  <a:gd name="T36" fmla="*/ 100 w 2231"/>
                  <a:gd name="T37" fmla="*/ 1776 h 1941"/>
                  <a:gd name="T38" fmla="*/ 110 w 2231"/>
                  <a:gd name="T39" fmla="*/ 1941 h 1941"/>
                  <a:gd name="T40" fmla="*/ 142 w 2231"/>
                  <a:gd name="T41" fmla="*/ 1941 h 1941"/>
                  <a:gd name="T42" fmla="*/ 148 w 2231"/>
                  <a:gd name="T43" fmla="*/ 1789 h 1941"/>
                  <a:gd name="T44" fmla="*/ 167 w 2231"/>
                  <a:gd name="T45" fmla="*/ 1521 h 1941"/>
                  <a:gd name="T46" fmla="*/ 197 w 2231"/>
                  <a:gd name="T47" fmla="*/ 1365 h 1941"/>
                  <a:gd name="T48" fmla="*/ 233 w 2231"/>
                  <a:gd name="T49" fmla="*/ 1209 h 1941"/>
                  <a:gd name="T50" fmla="*/ 308 w 2231"/>
                  <a:gd name="T51" fmla="*/ 989 h 1941"/>
                  <a:gd name="T52" fmla="*/ 404 w 2231"/>
                  <a:gd name="T53" fmla="*/ 825 h 1941"/>
                  <a:gd name="T54" fmla="*/ 538 w 2231"/>
                  <a:gd name="T55" fmla="*/ 658 h 1941"/>
                  <a:gd name="T56" fmla="*/ 650 w 2231"/>
                  <a:gd name="T57" fmla="*/ 540 h 1941"/>
                  <a:gd name="T58" fmla="*/ 827 w 2231"/>
                  <a:gd name="T59" fmla="*/ 394 h 1941"/>
                  <a:gd name="T60" fmla="*/ 1022 w 2231"/>
                  <a:gd name="T61" fmla="*/ 308 h 1941"/>
                  <a:gd name="T62" fmla="*/ 1203 w 2231"/>
                  <a:gd name="T63" fmla="*/ 244 h 1941"/>
                  <a:gd name="T64" fmla="*/ 1408 w 2231"/>
                  <a:gd name="T65" fmla="*/ 194 h 1941"/>
                  <a:gd name="T66" fmla="*/ 1678 w 2231"/>
                  <a:gd name="T67" fmla="*/ 158 h 1941"/>
                  <a:gd name="T68" fmla="*/ 1884 w 2231"/>
                  <a:gd name="T69" fmla="*/ 173 h 1941"/>
                  <a:gd name="T70" fmla="*/ 2032 w 2231"/>
                  <a:gd name="T71" fmla="*/ 194 h 1941"/>
                  <a:gd name="T72" fmla="*/ 2231 w 2231"/>
                  <a:gd name="T73" fmla="*/ 135 h 1941"/>
                  <a:gd name="T74" fmla="*/ 2231 w 2231"/>
                  <a:gd name="T75" fmla="*/ 135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31" h="1941">
                    <a:moveTo>
                      <a:pt x="2231" y="135"/>
                    </a:moveTo>
                    <a:lnTo>
                      <a:pt x="2134" y="103"/>
                    </a:lnTo>
                    <a:lnTo>
                      <a:pt x="1925" y="42"/>
                    </a:lnTo>
                    <a:lnTo>
                      <a:pt x="1659" y="0"/>
                    </a:lnTo>
                    <a:lnTo>
                      <a:pt x="1338" y="17"/>
                    </a:lnTo>
                    <a:lnTo>
                      <a:pt x="1034" y="92"/>
                    </a:lnTo>
                    <a:lnTo>
                      <a:pt x="891" y="145"/>
                    </a:lnTo>
                    <a:lnTo>
                      <a:pt x="750" y="219"/>
                    </a:lnTo>
                    <a:lnTo>
                      <a:pt x="604" y="316"/>
                    </a:lnTo>
                    <a:lnTo>
                      <a:pt x="467" y="438"/>
                    </a:lnTo>
                    <a:lnTo>
                      <a:pt x="351" y="559"/>
                    </a:lnTo>
                    <a:lnTo>
                      <a:pt x="268" y="666"/>
                    </a:lnTo>
                    <a:lnTo>
                      <a:pt x="178" y="835"/>
                    </a:lnTo>
                    <a:lnTo>
                      <a:pt x="116" y="1042"/>
                    </a:lnTo>
                    <a:lnTo>
                      <a:pt x="78" y="1169"/>
                    </a:lnTo>
                    <a:lnTo>
                      <a:pt x="36" y="1405"/>
                    </a:lnTo>
                    <a:lnTo>
                      <a:pt x="0" y="1781"/>
                    </a:lnTo>
                    <a:lnTo>
                      <a:pt x="51" y="1774"/>
                    </a:lnTo>
                    <a:lnTo>
                      <a:pt x="100" y="1776"/>
                    </a:lnTo>
                    <a:lnTo>
                      <a:pt x="110" y="1941"/>
                    </a:lnTo>
                    <a:lnTo>
                      <a:pt x="142" y="1941"/>
                    </a:lnTo>
                    <a:lnTo>
                      <a:pt x="148" y="1789"/>
                    </a:lnTo>
                    <a:lnTo>
                      <a:pt x="167" y="1521"/>
                    </a:lnTo>
                    <a:lnTo>
                      <a:pt x="197" y="1365"/>
                    </a:lnTo>
                    <a:lnTo>
                      <a:pt x="233" y="1209"/>
                    </a:lnTo>
                    <a:lnTo>
                      <a:pt x="308" y="989"/>
                    </a:lnTo>
                    <a:lnTo>
                      <a:pt x="404" y="825"/>
                    </a:lnTo>
                    <a:lnTo>
                      <a:pt x="538" y="658"/>
                    </a:lnTo>
                    <a:lnTo>
                      <a:pt x="650" y="540"/>
                    </a:lnTo>
                    <a:lnTo>
                      <a:pt x="827" y="394"/>
                    </a:lnTo>
                    <a:lnTo>
                      <a:pt x="1022" y="308"/>
                    </a:lnTo>
                    <a:lnTo>
                      <a:pt x="1203" y="244"/>
                    </a:lnTo>
                    <a:lnTo>
                      <a:pt x="1408" y="194"/>
                    </a:lnTo>
                    <a:lnTo>
                      <a:pt x="1678" y="158"/>
                    </a:lnTo>
                    <a:lnTo>
                      <a:pt x="1884" y="173"/>
                    </a:lnTo>
                    <a:lnTo>
                      <a:pt x="2032" y="194"/>
                    </a:lnTo>
                    <a:lnTo>
                      <a:pt x="2231" y="135"/>
                    </a:lnTo>
                    <a:lnTo>
                      <a:pt x="2231"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2" name="Freeform 79">
                <a:extLst>
                  <a:ext uri="{FF2B5EF4-FFF2-40B4-BE49-F238E27FC236}">
                    <a16:creationId xmlns:a16="http://schemas.microsoft.com/office/drawing/2014/main" id="{DEC629CF-D5B7-4B6D-8655-BBBB0E534AD8}"/>
                  </a:ext>
                </a:extLst>
              </p:cNvPr>
              <p:cNvSpPr>
                <a:spLocks/>
              </p:cNvSpPr>
              <p:nvPr/>
            </p:nvSpPr>
            <p:spPr bwMode="auto">
              <a:xfrm>
                <a:off x="3386" y="1673"/>
                <a:ext cx="772" cy="1154"/>
              </a:xfrm>
              <a:custGeom>
                <a:avLst/>
                <a:gdLst>
                  <a:gd name="T0" fmla="*/ 59 w 1544"/>
                  <a:gd name="T1" fmla="*/ 0 h 2307"/>
                  <a:gd name="T2" fmla="*/ 109 w 1544"/>
                  <a:gd name="T3" fmla="*/ 47 h 2307"/>
                  <a:gd name="T4" fmla="*/ 227 w 1544"/>
                  <a:gd name="T5" fmla="*/ 131 h 2307"/>
                  <a:gd name="T6" fmla="*/ 318 w 1544"/>
                  <a:gd name="T7" fmla="*/ 184 h 2307"/>
                  <a:gd name="T8" fmla="*/ 413 w 1544"/>
                  <a:gd name="T9" fmla="*/ 228 h 2307"/>
                  <a:gd name="T10" fmla="*/ 529 w 1544"/>
                  <a:gd name="T11" fmla="*/ 279 h 2307"/>
                  <a:gd name="T12" fmla="*/ 660 w 1544"/>
                  <a:gd name="T13" fmla="*/ 334 h 2307"/>
                  <a:gd name="T14" fmla="*/ 793 w 1544"/>
                  <a:gd name="T15" fmla="*/ 391 h 2307"/>
                  <a:gd name="T16" fmla="*/ 920 w 1544"/>
                  <a:gd name="T17" fmla="*/ 452 h 2307"/>
                  <a:gd name="T18" fmla="*/ 1034 w 1544"/>
                  <a:gd name="T19" fmla="*/ 513 h 2307"/>
                  <a:gd name="T20" fmla="*/ 1152 w 1544"/>
                  <a:gd name="T21" fmla="*/ 600 h 2307"/>
                  <a:gd name="T22" fmla="*/ 1257 w 1544"/>
                  <a:gd name="T23" fmla="*/ 728 h 2307"/>
                  <a:gd name="T24" fmla="*/ 1342 w 1544"/>
                  <a:gd name="T25" fmla="*/ 859 h 2307"/>
                  <a:gd name="T26" fmla="*/ 1411 w 1544"/>
                  <a:gd name="T27" fmla="*/ 996 h 2307"/>
                  <a:gd name="T28" fmla="*/ 1504 w 1544"/>
                  <a:gd name="T29" fmla="*/ 1243 h 2307"/>
                  <a:gd name="T30" fmla="*/ 1534 w 1544"/>
                  <a:gd name="T31" fmla="*/ 1380 h 2307"/>
                  <a:gd name="T32" fmla="*/ 1544 w 1544"/>
                  <a:gd name="T33" fmla="*/ 1587 h 2307"/>
                  <a:gd name="T34" fmla="*/ 1504 w 1544"/>
                  <a:gd name="T35" fmla="*/ 1811 h 2307"/>
                  <a:gd name="T36" fmla="*/ 1443 w 1544"/>
                  <a:gd name="T37" fmla="*/ 1948 h 2307"/>
                  <a:gd name="T38" fmla="*/ 1392 w 1544"/>
                  <a:gd name="T39" fmla="*/ 2045 h 2307"/>
                  <a:gd name="T40" fmla="*/ 1289 w 1544"/>
                  <a:gd name="T41" fmla="*/ 2220 h 2307"/>
                  <a:gd name="T42" fmla="*/ 1227 w 1544"/>
                  <a:gd name="T43" fmla="*/ 2307 h 2307"/>
                  <a:gd name="T44" fmla="*/ 1101 w 1544"/>
                  <a:gd name="T45" fmla="*/ 2178 h 2307"/>
                  <a:gd name="T46" fmla="*/ 1166 w 1544"/>
                  <a:gd name="T47" fmla="*/ 2077 h 2307"/>
                  <a:gd name="T48" fmla="*/ 1223 w 1544"/>
                  <a:gd name="T49" fmla="*/ 1969 h 2307"/>
                  <a:gd name="T50" fmla="*/ 1280 w 1544"/>
                  <a:gd name="T51" fmla="*/ 1806 h 2307"/>
                  <a:gd name="T52" fmla="*/ 1318 w 1544"/>
                  <a:gd name="T53" fmla="*/ 1650 h 2307"/>
                  <a:gd name="T54" fmla="*/ 1339 w 1544"/>
                  <a:gd name="T55" fmla="*/ 1414 h 2307"/>
                  <a:gd name="T56" fmla="*/ 1331 w 1544"/>
                  <a:gd name="T57" fmla="*/ 1283 h 2307"/>
                  <a:gd name="T58" fmla="*/ 1289 w 1544"/>
                  <a:gd name="T59" fmla="*/ 1131 h 2307"/>
                  <a:gd name="T60" fmla="*/ 1242 w 1544"/>
                  <a:gd name="T61" fmla="*/ 1005 h 2307"/>
                  <a:gd name="T62" fmla="*/ 1173 w 1544"/>
                  <a:gd name="T63" fmla="*/ 884 h 2307"/>
                  <a:gd name="T64" fmla="*/ 1084 w 1544"/>
                  <a:gd name="T65" fmla="*/ 764 h 2307"/>
                  <a:gd name="T66" fmla="*/ 972 w 1544"/>
                  <a:gd name="T67" fmla="*/ 640 h 2307"/>
                  <a:gd name="T68" fmla="*/ 861 w 1544"/>
                  <a:gd name="T69" fmla="*/ 541 h 2307"/>
                  <a:gd name="T70" fmla="*/ 751 w 1544"/>
                  <a:gd name="T71" fmla="*/ 483 h 2307"/>
                  <a:gd name="T72" fmla="*/ 557 w 1544"/>
                  <a:gd name="T73" fmla="*/ 424 h 2307"/>
                  <a:gd name="T74" fmla="*/ 420 w 1544"/>
                  <a:gd name="T75" fmla="*/ 395 h 2307"/>
                  <a:gd name="T76" fmla="*/ 285 w 1544"/>
                  <a:gd name="T77" fmla="*/ 365 h 2307"/>
                  <a:gd name="T78" fmla="*/ 166 w 1544"/>
                  <a:gd name="T79" fmla="*/ 329 h 2307"/>
                  <a:gd name="T80" fmla="*/ 67 w 1544"/>
                  <a:gd name="T81" fmla="*/ 279 h 2307"/>
                  <a:gd name="T82" fmla="*/ 0 w 1544"/>
                  <a:gd name="T83" fmla="*/ 213 h 2307"/>
                  <a:gd name="T84" fmla="*/ 59 w 1544"/>
                  <a:gd name="T85" fmla="*/ 0 h 2307"/>
                  <a:gd name="T86" fmla="*/ 59 w 1544"/>
                  <a:gd name="T87" fmla="*/ 0 h 2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4" h="2307">
                    <a:moveTo>
                      <a:pt x="59" y="0"/>
                    </a:moveTo>
                    <a:lnTo>
                      <a:pt x="109" y="47"/>
                    </a:lnTo>
                    <a:lnTo>
                      <a:pt x="227" y="131"/>
                    </a:lnTo>
                    <a:lnTo>
                      <a:pt x="318" y="184"/>
                    </a:lnTo>
                    <a:lnTo>
                      <a:pt x="413" y="228"/>
                    </a:lnTo>
                    <a:lnTo>
                      <a:pt x="529" y="279"/>
                    </a:lnTo>
                    <a:lnTo>
                      <a:pt x="660" y="334"/>
                    </a:lnTo>
                    <a:lnTo>
                      <a:pt x="793" y="391"/>
                    </a:lnTo>
                    <a:lnTo>
                      <a:pt x="920" y="452"/>
                    </a:lnTo>
                    <a:lnTo>
                      <a:pt x="1034" y="513"/>
                    </a:lnTo>
                    <a:lnTo>
                      <a:pt x="1152" y="600"/>
                    </a:lnTo>
                    <a:lnTo>
                      <a:pt x="1257" y="728"/>
                    </a:lnTo>
                    <a:lnTo>
                      <a:pt x="1342" y="859"/>
                    </a:lnTo>
                    <a:lnTo>
                      <a:pt x="1411" y="996"/>
                    </a:lnTo>
                    <a:lnTo>
                      <a:pt x="1504" y="1243"/>
                    </a:lnTo>
                    <a:lnTo>
                      <a:pt x="1534" y="1380"/>
                    </a:lnTo>
                    <a:lnTo>
                      <a:pt x="1544" y="1587"/>
                    </a:lnTo>
                    <a:lnTo>
                      <a:pt x="1504" y="1811"/>
                    </a:lnTo>
                    <a:lnTo>
                      <a:pt x="1443" y="1948"/>
                    </a:lnTo>
                    <a:lnTo>
                      <a:pt x="1392" y="2045"/>
                    </a:lnTo>
                    <a:lnTo>
                      <a:pt x="1289" y="2220"/>
                    </a:lnTo>
                    <a:lnTo>
                      <a:pt x="1227" y="2307"/>
                    </a:lnTo>
                    <a:lnTo>
                      <a:pt x="1101" y="2178"/>
                    </a:lnTo>
                    <a:lnTo>
                      <a:pt x="1166" y="2077"/>
                    </a:lnTo>
                    <a:lnTo>
                      <a:pt x="1223" y="1969"/>
                    </a:lnTo>
                    <a:lnTo>
                      <a:pt x="1280" y="1806"/>
                    </a:lnTo>
                    <a:lnTo>
                      <a:pt x="1318" y="1650"/>
                    </a:lnTo>
                    <a:lnTo>
                      <a:pt x="1339" y="1414"/>
                    </a:lnTo>
                    <a:lnTo>
                      <a:pt x="1331" y="1283"/>
                    </a:lnTo>
                    <a:lnTo>
                      <a:pt x="1289" y="1131"/>
                    </a:lnTo>
                    <a:lnTo>
                      <a:pt x="1242" y="1005"/>
                    </a:lnTo>
                    <a:lnTo>
                      <a:pt x="1173" y="884"/>
                    </a:lnTo>
                    <a:lnTo>
                      <a:pt x="1084" y="764"/>
                    </a:lnTo>
                    <a:lnTo>
                      <a:pt x="972" y="640"/>
                    </a:lnTo>
                    <a:lnTo>
                      <a:pt x="861" y="541"/>
                    </a:lnTo>
                    <a:lnTo>
                      <a:pt x="751" y="483"/>
                    </a:lnTo>
                    <a:lnTo>
                      <a:pt x="557" y="424"/>
                    </a:lnTo>
                    <a:lnTo>
                      <a:pt x="420" y="395"/>
                    </a:lnTo>
                    <a:lnTo>
                      <a:pt x="285" y="365"/>
                    </a:lnTo>
                    <a:lnTo>
                      <a:pt x="166" y="329"/>
                    </a:lnTo>
                    <a:lnTo>
                      <a:pt x="67" y="279"/>
                    </a:lnTo>
                    <a:lnTo>
                      <a:pt x="0" y="213"/>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3" name="Freeform 80">
                <a:extLst>
                  <a:ext uri="{FF2B5EF4-FFF2-40B4-BE49-F238E27FC236}">
                    <a16:creationId xmlns:a16="http://schemas.microsoft.com/office/drawing/2014/main" id="{4E39FCD5-0798-480E-BCA1-E829B0B92614}"/>
                  </a:ext>
                </a:extLst>
              </p:cNvPr>
              <p:cNvSpPr>
                <a:spLocks/>
              </p:cNvSpPr>
              <p:nvPr/>
            </p:nvSpPr>
            <p:spPr bwMode="auto">
              <a:xfrm>
                <a:off x="1950" y="2840"/>
                <a:ext cx="64" cy="89"/>
              </a:xfrm>
              <a:custGeom>
                <a:avLst/>
                <a:gdLst>
                  <a:gd name="T0" fmla="*/ 64 w 127"/>
                  <a:gd name="T1" fmla="*/ 15 h 179"/>
                  <a:gd name="T2" fmla="*/ 123 w 127"/>
                  <a:gd name="T3" fmla="*/ 135 h 179"/>
                  <a:gd name="T4" fmla="*/ 127 w 127"/>
                  <a:gd name="T5" fmla="*/ 162 h 179"/>
                  <a:gd name="T6" fmla="*/ 112 w 127"/>
                  <a:gd name="T7" fmla="*/ 179 h 179"/>
                  <a:gd name="T8" fmla="*/ 68 w 127"/>
                  <a:gd name="T9" fmla="*/ 167 h 179"/>
                  <a:gd name="T10" fmla="*/ 2 w 127"/>
                  <a:gd name="T11" fmla="*/ 48 h 179"/>
                  <a:gd name="T12" fmla="*/ 0 w 127"/>
                  <a:gd name="T13" fmla="*/ 19 h 179"/>
                  <a:gd name="T14" fmla="*/ 17 w 127"/>
                  <a:gd name="T15" fmla="*/ 0 h 179"/>
                  <a:gd name="T16" fmla="*/ 64 w 127"/>
                  <a:gd name="T17" fmla="*/ 15 h 179"/>
                  <a:gd name="T18" fmla="*/ 64 w 127"/>
                  <a:gd name="T19" fmla="*/ 15 h 179"/>
                  <a:gd name="T20" fmla="*/ 64 w 127"/>
                  <a:gd name="T21"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179">
                    <a:moveTo>
                      <a:pt x="64" y="15"/>
                    </a:moveTo>
                    <a:lnTo>
                      <a:pt x="123" y="135"/>
                    </a:lnTo>
                    <a:lnTo>
                      <a:pt x="127" y="162"/>
                    </a:lnTo>
                    <a:lnTo>
                      <a:pt x="112" y="179"/>
                    </a:lnTo>
                    <a:lnTo>
                      <a:pt x="68" y="167"/>
                    </a:lnTo>
                    <a:lnTo>
                      <a:pt x="2" y="48"/>
                    </a:lnTo>
                    <a:lnTo>
                      <a:pt x="0" y="19"/>
                    </a:lnTo>
                    <a:lnTo>
                      <a:pt x="17" y="0"/>
                    </a:lnTo>
                    <a:lnTo>
                      <a:pt x="64" y="15"/>
                    </a:lnTo>
                    <a:lnTo>
                      <a:pt x="64" y="15"/>
                    </a:lnTo>
                    <a:lnTo>
                      <a:pt x="6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4" name="Freeform 81">
                <a:extLst>
                  <a:ext uri="{FF2B5EF4-FFF2-40B4-BE49-F238E27FC236}">
                    <a16:creationId xmlns:a16="http://schemas.microsoft.com/office/drawing/2014/main" id="{89291C53-187F-4E0C-ADEF-40D7C0E4A26D}"/>
                  </a:ext>
                </a:extLst>
              </p:cNvPr>
              <p:cNvSpPr>
                <a:spLocks/>
              </p:cNvSpPr>
              <p:nvPr/>
            </p:nvSpPr>
            <p:spPr bwMode="auto">
              <a:xfrm>
                <a:off x="2336" y="2923"/>
                <a:ext cx="1531" cy="310"/>
              </a:xfrm>
              <a:custGeom>
                <a:avLst/>
                <a:gdLst>
                  <a:gd name="T0" fmla="*/ 998 w 3062"/>
                  <a:gd name="T1" fmla="*/ 73 h 620"/>
                  <a:gd name="T2" fmla="*/ 1154 w 3062"/>
                  <a:gd name="T3" fmla="*/ 124 h 620"/>
                  <a:gd name="T4" fmla="*/ 1342 w 3062"/>
                  <a:gd name="T5" fmla="*/ 188 h 620"/>
                  <a:gd name="T6" fmla="*/ 1501 w 3062"/>
                  <a:gd name="T7" fmla="*/ 268 h 620"/>
                  <a:gd name="T8" fmla="*/ 1661 w 3062"/>
                  <a:gd name="T9" fmla="*/ 350 h 620"/>
                  <a:gd name="T10" fmla="*/ 1806 w 3062"/>
                  <a:gd name="T11" fmla="*/ 413 h 620"/>
                  <a:gd name="T12" fmla="*/ 1925 w 3062"/>
                  <a:gd name="T13" fmla="*/ 460 h 620"/>
                  <a:gd name="T14" fmla="*/ 2127 w 3062"/>
                  <a:gd name="T15" fmla="*/ 496 h 620"/>
                  <a:gd name="T16" fmla="*/ 2275 w 3062"/>
                  <a:gd name="T17" fmla="*/ 515 h 620"/>
                  <a:gd name="T18" fmla="*/ 2441 w 3062"/>
                  <a:gd name="T19" fmla="*/ 500 h 620"/>
                  <a:gd name="T20" fmla="*/ 2538 w 3062"/>
                  <a:gd name="T21" fmla="*/ 470 h 620"/>
                  <a:gd name="T22" fmla="*/ 2625 w 3062"/>
                  <a:gd name="T23" fmla="*/ 417 h 620"/>
                  <a:gd name="T24" fmla="*/ 2726 w 3062"/>
                  <a:gd name="T25" fmla="*/ 344 h 620"/>
                  <a:gd name="T26" fmla="*/ 2781 w 3062"/>
                  <a:gd name="T27" fmla="*/ 278 h 620"/>
                  <a:gd name="T28" fmla="*/ 2842 w 3062"/>
                  <a:gd name="T29" fmla="*/ 221 h 620"/>
                  <a:gd name="T30" fmla="*/ 2904 w 3062"/>
                  <a:gd name="T31" fmla="*/ 141 h 620"/>
                  <a:gd name="T32" fmla="*/ 3062 w 3062"/>
                  <a:gd name="T33" fmla="*/ 187 h 620"/>
                  <a:gd name="T34" fmla="*/ 3005 w 3062"/>
                  <a:gd name="T35" fmla="*/ 274 h 620"/>
                  <a:gd name="T36" fmla="*/ 2952 w 3062"/>
                  <a:gd name="T37" fmla="*/ 337 h 620"/>
                  <a:gd name="T38" fmla="*/ 2885 w 3062"/>
                  <a:gd name="T39" fmla="*/ 401 h 620"/>
                  <a:gd name="T40" fmla="*/ 2808 w 3062"/>
                  <a:gd name="T41" fmla="*/ 462 h 620"/>
                  <a:gd name="T42" fmla="*/ 2724 w 3062"/>
                  <a:gd name="T43" fmla="*/ 512 h 620"/>
                  <a:gd name="T44" fmla="*/ 2635 w 3062"/>
                  <a:gd name="T45" fmla="*/ 552 h 620"/>
                  <a:gd name="T46" fmla="*/ 2536 w 3062"/>
                  <a:gd name="T47" fmla="*/ 582 h 620"/>
                  <a:gd name="T48" fmla="*/ 2433 w 3062"/>
                  <a:gd name="T49" fmla="*/ 601 h 620"/>
                  <a:gd name="T50" fmla="*/ 2308 w 3062"/>
                  <a:gd name="T51" fmla="*/ 614 h 620"/>
                  <a:gd name="T52" fmla="*/ 2155 w 3062"/>
                  <a:gd name="T53" fmla="*/ 620 h 620"/>
                  <a:gd name="T54" fmla="*/ 1887 w 3062"/>
                  <a:gd name="T55" fmla="*/ 595 h 620"/>
                  <a:gd name="T56" fmla="*/ 1671 w 3062"/>
                  <a:gd name="T57" fmla="*/ 533 h 620"/>
                  <a:gd name="T58" fmla="*/ 1481 w 3062"/>
                  <a:gd name="T59" fmla="*/ 457 h 620"/>
                  <a:gd name="T60" fmla="*/ 1327 w 3062"/>
                  <a:gd name="T61" fmla="*/ 388 h 620"/>
                  <a:gd name="T62" fmla="*/ 1180 w 3062"/>
                  <a:gd name="T63" fmla="*/ 322 h 620"/>
                  <a:gd name="T64" fmla="*/ 1028 w 3062"/>
                  <a:gd name="T65" fmla="*/ 255 h 620"/>
                  <a:gd name="T66" fmla="*/ 861 w 3062"/>
                  <a:gd name="T67" fmla="*/ 185 h 620"/>
                  <a:gd name="T68" fmla="*/ 699 w 3062"/>
                  <a:gd name="T69" fmla="*/ 122 h 620"/>
                  <a:gd name="T70" fmla="*/ 557 w 3062"/>
                  <a:gd name="T71" fmla="*/ 73 h 620"/>
                  <a:gd name="T72" fmla="*/ 387 w 3062"/>
                  <a:gd name="T73" fmla="*/ 44 h 620"/>
                  <a:gd name="T74" fmla="*/ 186 w 3062"/>
                  <a:gd name="T75" fmla="*/ 23 h 620"/>
                  <a:gd name="T76" fmla="*/ 0 w 3062"/>
                  <a:gd name="T77" fmla="*/ 0 h 620"/>
                  <a:gd name="T78" fmla="*/ 456 w 3062"/>
                  <a:gd name="T79" fmla="*/ 10 h 620"/>
                  <a:gd name="T80" fmla="*/ 851 w 3062"/>
                  <a:gd name="T81" fmla="*/ 27 h 620"/>
                  <a:gd name="T82" fmla="*/ 998 w 3062"/>
                  <a:gd name="T83" fmla="*/ 73 h 620"/>
                  <a:gd name="T84" fmla="*/ 998 w 3062"/>
                  <a:gd name="T85" fmla="*/ 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2" h="620">
                    <a:moveTo>
                      <a:pt x="998" y="73"/>
                    </a:moveTo>
                    <a:lnTo>
                      <a:pt x="1154" y="124"/>
                    </a:lnTo>
                    <a:lnTo>
                      <a:pt x="1342" y="188"/>
                    </a:lnTo>
                    <a:lnTo>
                      <a:pt x="1501" y="268"/>
                    </a:lnTo>
                    <a:lnTo>
                      <a:pt x="1661" y="350"/>
                    </a:lnTo>
                    <a:lnTo>
                      <a:pt x="1806" y="413"/>
                    </a:lnTo>
                    <a:lnTo>
                      <a:pt x="1925" y="460"/>
                    </a:lnTo>
                    <a:lnTo>
                      <a:pt x="2127" y="496"/>
                    </a:lnTo>
                    <a:lnTo>
                      <a:pt x="2275" y="515"/>
                    </a:lnTo>
                    <a:lnTo>
                      <a:pt x="2441" y="500"/>
                    </a:lnTo>
                    <a:lnTo>
                      <a:pt x="2538" y="470"/>
                    </a:lnTo>
                    <a:lnTo>
                      <a:pt x="2625" y="417"/>
                    </a:lnTo>
                    <a:lnTo>
                      <a:pt x="2726" y="344"/>
                    </a:lnTo>
                    <a:lnTo>
                      <a:pt x="2781" y="278"/>
                    </a:lnTo>
                    <a:lnTo>
                      <a:pt x="2842" y="221"/>
                    </a:lnTo>
                    <a:lnTo>
                      <a:pt x="2904" y="141"/>
                    </a:lnTo>
                    <a:lnTo>
                      <a:pt x="3062" y="187"/>
                    </a:lnTo>
                    <a:lnTo>
                      <a:pt x="3005" y="274"/>
                    </a:lnTo>
                    <a:lnTo>
                      <a:pt x="2952" y="337"/>
                    </a:lnTo>
                    <a:lnTo>
                      <a:pt x="2885" y="401"/>
                    </a:lnTo>
                    <a:lnTo>
                      <a:pt x="2808" y="462"/>
                    </a:lnTo>
                    <a:lnTo>
                      <a:pt x="2724" y="512"/>
                    </a:lnTo>
                    <a:lnTo>
                      <a:pt x="2635" y="552"/>
                    </a:lnTo>
                    <a:lnTo>
                      <a:pt x="2536" y="582"/>
                    </a:lnTo>
                    <a:lnTo>
                      <a:pt x="2433" y="601"/>
                    </a:lnTo>
                    <a:lnTo>
                      <a:pt x="2308" y="614"/>
                    </a:lnTo>
                    <a:lnTo>
                      <a:pt x="2155" y="620"/>
                    </a:lnTo>
                    <a:lnTo>
                      <a:pt x="1887" y="595"/>
                    </a:lnTo>
                    <a:lnTo>
                      <a:pt x="1671" y="533"/>
                    </a:lnTo>
                    <a:lnTo>
                      <a:pt x="1481" y="457"/>
                    </a:lnTo>
                    <a:lnTo>
                      <a:pt x="1327" y="388"/>
                    </a:lnTo>
                    <a:lnTo>
                      <a:pt x="1180" y="322"/>
                    </a:lnTo>
                    <a:lnTo>
                      <a:pt x="1028" y="255"/>
                    </a:lnTo>
                    <a:lnTo>
                      <a:pt x="861" y="185"/>
                    </a:lnTo>
                    <a:lnTo>
                      <a:pt x="699" y="122"/>
                    </a:lnTo>
                    <a:lnTo>
                      <a:pt x="557" y="73"/>
                    </a:lnTo>
                    <a:lnTo>
                      <a:pt x="387" y="44"/>
                    </a:lnTo>
                    <a:lnTo>
                      <a:pt x="186" y="23"/>
                    </a:lnTo>
                    <a:lnTo>
                      <a:pt x="0" y="0"/>
                    </a:lnTo>
                    <a:lnTo>
                      <a:pt x="456" y="10"/>
                    </a:lnTo>
                    <a:lnTo>
                      <a:pt x="851" y="27"/>
                    </a:lnTo>
                    <a:lnTo>
                      <a:pt x="998" y="73"/>
                    </a:lnTo>
                    <a:lnTo>
                      <a:pt x="99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5" name="Freeform 82">
                <a:extLst>
                  <a:ext uri="{FF2B5EF4-FFF2-40B4-BE49-F238E27FC236}">
                    <a16:creationId xmlns:a16="http://schemas.microsoft.com/office/drawing/2014/main" id="{A5D629B6-C1FB-49A8-BD7D-4467729CA78B}"/>
                  </a:ext>
                </a:extLst>
              </p:cNvPr>
              <p:cNvSpPr>
                <a:spLocks/>
              </p:cNvSpPr>
              <p:nvPr/>
            </p:nvSpPr>
            <p:spPr bwMode="auto">
              <a:xfrm>
                <a:off x="2363" y="1257"/>
                <a:ext cx="853" cy="234"/>
              </a:xfrm>
              <a:custGeom>
                <a:avLst/>
                <a:gdLst>
                  <a:gd name="T0" fmla="*/ 1692 w 1705"/>
                  <a:gd name="T1" fmla="*/ 31 h 468"/>
                  <a:gd name="T2" fmla="*/ 1483 w 1705"/>
                  <a:gd name="T3" fmla="*/ 61 h 468"/>
                  <a:gd name="T4" fmla="*/ 1300 w 1705"/>
                  <a:gd name="T5" fmla="*/ 86 h 468"/>
                  <a:gd name="T6" fmla="*/ 912 w 1705"/>
                  <a:gd name="T7" fmla="*/ 145 h 468"/>
                  <a:gd name="T8" fmla="*/ 705 w 1705"/>
                  <a:gd name="T9" fmla="*/ 198 h 468"/>
                  <a:gd name="T10" fmla="*/ 504 w 1705"/>
                  <a:gd name="T11" fmla="*/ 261 h 468"/>
                  <a:gd name="T12" fmla="*/ 374 w 1705"/>
                  <a:gd name="T13" fmla="*/ 295 h 468"/>
                  <a:gd name="T14" fmla="*/ 262 w 1705"/>
                  <a:gd name="T15" fmla="*/ 329 h 468"/>
                  <a:gd name="T16" fmla="*/ 159 w 1705"/>
                  <a:gd name="T17" fmla="*/ 378 h 468"/>
                  <a:gd name="T18" fmla="*/ 57 w 1705"/>
                  <a:gd name="T19" fmla="*/ 456 h 468"/>
                  <a:gd name="T20" fmla="*/ 32 w 1705"/>
                  <a:gd name="T21" fmla="*/ 468 h 468"/>
                  <a:gd name="T22" fmla="*/ 9 w 1705"/>
                  <a:gd name="T23" fmla="*/ 456 h 468"/>
                  <a:gd name="T24" fmla="*/ 0 w 1705"/>
                  <a:gd name="T25" fmla="*/ 435 h 468"/>
                  <a:gd name="T26" fmla="*/ 9 w 1705"/>
                  <a:gd name="T27" fmla="*/ 411 h 468"/>
                  <a:gd name="T28" fmla="*/ 64 w 1705"/>
                  <a:gd name="T29" fmla="*/ 363 h 468"/>
                  <a:gd name="T30" fmla="*/ 118 w 1705"/>
                  <a:gd name="T31" fmla="*/ 325 h 468"/>
                  <a:gd name="T32" fmla="*/ 228 w 1705"/>
                  <a:gd name="T33" fmla="*/ 272 h 468"/>
                  <a:gd name="T34" fmla="*/ 348 w 1705"/>
                  <a:gd name="T35" fmla="*/ 234 h 468"/>
                  <a:gd name="T36" fmla="*/ 485 w 1705"/>
                  <a:gd name="T37" fmla="*/ 198 h 468"/>
                  <a:gd name="T38" fmla="*/ 690 w 1705"/>
                  <a:gd name="T39" fmla="*/ 135 h 468"/>
                  <a:gd name="T40" fmla="*/ 899 w 1705"/>
                  <a:gd name="T41" fmla="*/ 84 h 468"/>
                  <a:gd name="T42" fmla="*/ 1283 w 1705"/>
                  <a:gd name="T43" fmla="*/ 21 h 468"/>
                  <a:gd name="T44" fmla="*/ 1467 w 1705"/>
                  <a:gd name="T45" fmla="*/ 6 h 468"/>
                  <a:gd name="T46" fmla="*/ 1686 w 1705"/>
                  <a:gd name="T47" fmla="*/ 0 h 468"/>
                  <a:gd name="T48" fmla="*/ 1705 w 1705"/>
                  <a:gd name="T49" fmla="*/ 13 h 468"/>
                  <a:gd name="T50" fmla="*/ 1692 w 1705"/>
                  <a:gd name="T51" fmla="*/ 31 h 468"/>
                  <a:gd name="T52" fmla="*/ 1692 w 1705"/>
                  <a:gd name="T53" fmla="*/ 3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5" h="468">
                    <a:moveTo>
                      <a:pt x="1692" y="31"/>
                    </a:moveTo>
                    <a:lnTo>
                      <a:pt x="1483" y="61"/>
                    </a:lnTo>
                    <a:lnTo>
                      <a:pt x="1300" y="86"/>
                    </a:lnTo>
                    <a:lnTo>
                      <a:pt x="912" y="145"/>
                    </a:lnTo>
                    <a:lnTo>
                      <a:pt x="705" y="198"/>
                    </a:lnTo>
                    <a:lnTo>
                      <a:pt x="504" y="261"/>
                    </a:lnTo>
                    <a:lnTo>
                      <a:pt x="374" y="295"/>
                    </a:lnTo>
                    <a:lnTo>
                      <a:pt x="262" y="329"/>
                    </a:lnTo>
                    <a:lnTo>
                      <a:pt x="159" y="378"/>
                    </a:lnTo>
                    <a:lnTo>
                      <a:pt x="57" y="456"/>
                    </a:lnTo>
                    <a:lnTo>
                      <a:pt x="32" y="468"/>
                    </a:lnTo>
                    <a:lnTo>
                      <a:pt x="9" y="456"/>
                    </a:lnTo>
                    <a:lnTo>
                      <a:pt x="0" y="435"/>
                    </a:lnTo>
                    <a:lnTo>
                      <a:pt x="9" y="411"/>
                    </a:lnTo>
                    <a:lnTo>
                      <a:pt x="64" y="363"/>
                    </a:lnTo>
                    <a:lnTo>
                      <a:pt x="118" y="325"/>
                    </a:lnTo>
                    <a:lnTo>
                      <a:pt x="228" y="272"/>
                    </a:lnTo>
                    <a:lnTo>
                      <a:pt x="348" y="234"/>
                    </a:lnTo>
                    <a:lnTo>
                      <a:pt x="485" y="198"/>
                    </a:lnTo>
                    <a:lnTo>
                      <a:pt x="690" y="135"/>
                    </a:lnTo>
                    <a:lnTo>
                      <a:pt x="899" y="84"/>
                    </a:lnTo>
                    <a:lnTo>
                      <a:pt x="1283" y="21"/>
                    </a:lnTo>
                    <a:lnTo>
                      <a:pt x="1467" y="6"/>
                    </a:lnTo>
                    <a:lnTo>
                      <a:pt x="1686" y="0"/>
                    </a:lnTo>
                    <a:lnTo>
                      <a:pt x="1705" y="13"/>
                    </a:lnTo>
                    <a:lnTo>
                      <a:pt x="1692" y="31"/>
                    </a:lnTo>
                    <a:lnTo>
                      <a:pt x="169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6" name="Freeform 83">
                <a:extLst>
                  <a:ext uri="{FF2B5EF4-FFF2-40B4-BE49-F238E27FC236}">
                    <a16:creationId xmlns:a16="http://schemas.microsoft.com/office/drawing/2014/main" id="{B550FA1C-E09F-4A57-A79D-DBE414D18EA2}"/>
                  </a:ext>
                </a:extLst>
              </p:cNvPr>
              <p:cNvSpPr>
                <a:spLocks/>
              </p:cNvSpPr>
              <p:nvPr/>
            </p:nvSpPr>
            <p:spPr bwMode="auto">
              <a:xfrm>
                <a:off x="2419" y="1326"/>
                <a:ext cx="348" cy="390"/>
              </a:xfrm>
              <a:custGeom>
                <a:avLst/>
                <a:gdLst>
                  <a:gd name="T0" fmla="*/ 46 w 698"/>
                  <a:gd name="T1" fmla="*/ 770 h 781"/>
                  <a:gd name="T2" fmla="*/ 0 w 698"/>
                  <a:gd name="T3" fmla="*/ 460 h 781"/>
                  <a:gd name="T4" fmla="*/ 8 w 698"/>
                  <a:gd name="T5" fmla="*/ 392 h 781"/>
                  <a:gd name="T6" fmla="*/ 29 w 698"/>
                  <a:gd name="T7" fmla="*/ 323 h 781"/>
                  <a:gd name="T8" fmla="*/ 63 w 698"/>
                  <a:gd name="T9" fmla="*/ 260 h 781"/>
                  <a:gd name="T10" fmla="*/ 112 w 698"/>
                  <a:gd name="T11" fmla="*/ 198 h 781"/>
                  <a:gd name="T12" fmla="*/ 213 w 698"/>
                  <a:gd name="T13" fmla="*/ 139 h 781"/>
                  <a:gd name="T14" fmla="*/ 333 w 698"/>
                  <a:gd name="T15" fmla="*/ 93 h 781"/>
                  <a:gd name="T16" fmla="*/ 441 w 698"/>
                  <a:gd name="T17" fmla="*/ 61 h 781"/>
                  <a:gd name="T18" fmla="*/ 551 w 698"/>
                  <a:gd name="T19" fmla="*/ 32 h 781"/>
                  <a:gd name="T20" fmla="*/ 679 w 698"/>
                  <a:gd name="T21" fmla="*/ 0 h 781"/>
                  <a:gd name="T22" fmla="*/ 698 w 698"/>
                  <a:gd name="T23" fmla="*/ 10 h 781"/>
                  <a:gd name="T24" fmla="*/ 688 w 698"/>
                  <a:gd name="T25" fmla="*/ 29 h 781"/>
                  <a:gd name="T26" fmla="*/ 565 w 698"/>
                  <a:gd name="T27" fmla="*/ 68 h 781"/>
                  <a:gd name="T28" fmla="*/ 462 w 698"/>
                  <a:gd name="T29" fmla="*/ 110 h 781"/>
                  <a:gd name="T30" fmla="*/ 359 w 698"/>
                  <a:gd name="T31" fmla="*/ 156 h 781"/>
                  <a:gd name="T32" fmla="*/ 243 w 698"/>
                  <a:gd name="T33" fmla="*/ 207 h 781"/>
                  <a:gd name="T34" fmla="*/ 165 w 698"/>
                  <a:gd name="T35" fmla="*/ 253 h 781"/>
                  <a:gd name="T36" fmla="*/ 118 w 698"/>
                  <a:gd name="T37" fmla="*/ 310 h 781"/>
                  <a:gd name="T38" fmla="*/ 84 w 698"/>
                  <a:gd name="T39" fmla="*/ 367 h 781"/>
                  <a:gd name="T40" fmla="*/ 49 w 698"/>
                  <a:gd name="T41" fmla="*/ 489 h 781"/>
                  <a:gd name="T42" fmla="*/ 51 w 698"/>
                  <a:gd name="T43" fmla="*/ 618 h 781"/>
                  <a:gd name="T44" fmla="*/ 76 w 698"/>
                  <a:gd name="T45" fmla="*/ 762 h 781"/>
                  <a:gd name="T46" fmla="*/ 65 w 698"/>
                  <a:gd name="T47" fmla="*/ 781 h 781"/>
                  <a:gd name="T48" fmla="*/ 46 w 698"/>
                  <a:gd name="T49" fmla="*/ 770 h 781"/>
                  <a:gd name="T50" fmla="*/ 46 w 698"/>
                  <a:gd name="T51" fmla="*/ 7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8" h="781">
                    <a:moveTo>
                      <a:pt x="46" y="770"/>
                    </a:moveTo>
                    <a:lnTo>
                      <a:pt x="0" y="460"/>
                    </a:lnTo>
                    <a:lnTo>
                      <a:pt x="8" y="392"/>
                    </a:lnTo>
                    <a:lnTo>
                      <a:pt x="29" y="323"/>
                    </a:lnTo>
                    <a:lnTo>
                      <a:pt x="63" y="260"/>
                    </a:lnTo>
                    <a:lnTo>
                      <a:pt x="112" y="198"/>
                    </a:lnTo>
                    <a:lnTo>
                      <a:pt x="213" y="139"/>
                    </a:lnTo>
                    <a:lnTo>
                      <a:pt x="333" y="93"/>
                    </a:lnTo>
                    <a:lnTo>
                      <a:pt x="441" y="61"/>
                    </a:lnTo>
                    <a:lnTo>
                      <a:pt x="551" y="32"/>
                    </a:lnTo>
                    <a:lnTo>
                      <a:pt x="679" y="0"/>
                    </a:lnTo>
                    <a:lnTo>
                      <a:pt x="698" y="10"/>
                    </a:lnTo>
                    <a:lnTo>
                      <a:pt x="688" y="29"/>
                    </a:lnTo>
                    <a:lnTo>
                      <a:pt x="565" y="68"/>
                    </a:lnTo>
                    <a:lnTo>
                      <a:pt x="462" y="110"/>
                    </a:lnTo>
                    <a:lnTo>
                      <a:pt x="359" y="156"/>
                    </a:lnTo>
                    <a:lnTo>
                      <a:pt x="243" y="207"/>
                    </a:lnTo>
                    <a:lnTo>
                      <a:pt x="165" y="253"/>
                    </a:lnTo>
                    <a:lnTo>
                      <a:pt x="118" y="310"/>
                    </a:lnTo>
                    <a:lnTo>
                      <a:pt x="84" y="367"/>
                    </a:lnTo>
                    <a:lnTo>
                      <a:pt x="49" y="489"/>
                    </a:lnTo>
                    <a:lnTo>
                      <a:pt x="51" y="618"/>
                    </a:lnTo>
                    <a:lnTo>
                      <a:pt x="76" y="762"/>
                    </a:lnTo>
                    <a:lnTo>
                      <a:pt x="65" y="781"/>
                    </a:lnTo>
                    <a:lnTo>
                      <a:pt x="46" y="770"/>
                    </a:lnTo>
                    <a:lnTo>
                      <a:pt x="46" y="7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7" name="Freeform 84">
                <a:extLst>
                  <a:ext uri="{FF2B5EF4-FFF2-40B4-BE49-F238E27FC236}">
                    <a16:creationId xmlns:a16="http://schemas.microsoft.com/office/drawing/2014/main" id="{D2CFCF50-CD5A-4372-BBEF-C2C3FB0A8E77}"/>
                  </a:ext>
                </a:extLst>
              </p:cNvPr>
              <p:cNvSpPr>
                <a:spLocks/>
              </p:cNvSpPr>
              <p:nvPr/>
            </p:nvSpPr>
            <p:spPr bwMode="auto">
              <a:xfrm>
                <a:off x="2259" y="2457"/>
                <a:ext cx="31" cy="131"/>
              </a:xfrm>
              <a:custGeom>
                <a:avLst/>
                <a:gdLst>
                  <a:gd name="T0" fmla="*/ 43 w 62"/>
                  <a:gd name="T1" fmla="*/ 86 h 262"/>
                  <a:gd name="T2" fmla="*/ 43 w 62"/>
                  <a:gd name="T3" fmla="*/ 139 h 262"/>
                  <a:gd name="T4" fmla="*/ 62 w 62"/>
                  <a:gd name="T5" fmla="*/ 262 h 262"/>
                  <a:gd name="T6" fmla="*/ 2 w 62"/>
                  <a:gd name="T7" fmla="*/ 262 h 262"/>
                  <a:gd name="T8" fmla="*/ 0 w 62"/>
                  <a:gd name="T9" fmla="*/ 10 h 262"/>
                  <a:gd name="T10" fmla="*/ 40 w 62"/>
                  <a:gd name="T11" fmla="*/ 0 h 262"/>
                  <a:gd name="T12" fmla="*/ 53 w 62"/>
                  <a:gd name="T13" fmla="*/ 25 h 262"/>
                  <a:gd name="T14" fmla="*/ 43 w 62"/>
                  <a:gd name="T15" fmla="*/ 86 h 262"/>
                  <a:gd name="T16" fmla="*/ 43 w 62"/>
                  <a:gd name="T17" fmla="*/ 8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62">
                    <a:moveTo>
                      <a:pt x="43" y="86"/>
                    </a:moveTo>
                    <a:lnTo>
                      <a:pt x="43" y="139"/>
                    </a:lnTo>
                    <a:lnTo>
                      <a:pt x="62" y="262"/>
                    </a:lnTo>
                    <a:lnTo>
                      <a:pt x="2" y="262"/>
                    </a:lnTo>
                    <a:lnTo>
                      <a:pt x="0" y="10"/>
                    </a:lnTo>
                    <a:lnTo>
                      <a:pt x="40" y="0"/>
                    </a:lnTo>
                    <a:lnTo>
                      <a:pt x="53" y="25"/>
                    </a:lnTo>
                    <a:lnTo>
                      <a:pt x="43" y="86"/>
                    </a:lnTo>
                    <a:lnTo>
                      <a:pt x="43"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grpSp>
        <p:sp>
          <p:nvSpPr>
            <p:cNvPr id="10" name="AutoShape 89">
              <a:extLst>
                <a:ext uri="{FF2B5EF4-FFF2-40B4-BE49-F238E27FC236}">
                  <a16:creationId xmlns:a16="http://schemas.microsoft.com/office/drawing/2014/main" id="{CD980E94-365B-4891-9900-5F2FEA349A2D}"/>
                </a:ext>
              </a:extLst>
            </p:cNvPr>
            <p:cNvSpPr>
              <a:spLocks noChangeArrowheads="1"/>
            </p:cNvSpPr>
            <p:nvPr/>
          </p:nvSpPr>
          <p:spPr bwMode="auto">
            <a:xfrm>
              <a:off x="1828800" y="1771650"/>
              <a:ext cx="1200150" cy="1314450"/>
            </a:xfrm>
            <a:prstGeom prst="curvedRightArrow">
              <a:avLst>
                <a:gd name="adj1" fmla="val 5517"/>
                <a:gd name="adj2" fmla="val 43810"/>
                <a:gd name="adj3" fmla="val 332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pl-PL" altLang="pl-PL" sz="1500"/>
                <a:t>   kompilacja</a:t>
              </a:r>
            </a:p>
          </p:txBody>
        </p:sp>
        <p:sp>
          <p:nvSpPr>
            <p:cNvPr id="11" name="AutoShape 101">
              <a:extLst>
                <a:ext uri="{FF2B5EF4-FFF2-40B4-BE49-F238E27FC236}">
                  <a16:creationId xmlns:a16="http://schemas.microsoft.com/office/drawing/2014/main" id="{965D22E9-A870-42E0-BAA0-F6DF675C5D80}"/>
                </a:ext>
              </a:extLst>
            </p:cNvPr>
            <p:cNvSpPr>
              <a:spLocks noChangeArrowheads="1"/>
            </p:cNvSpPr>
            <p:nvPr/>
          </p:nvSpPr>
          <p:spPr bwMode="auto">
            <a:xfrm>
              <a:off x="2628900" y="3143250"/>
              <a:ext cx="1200150" cy="1371600"/>
            </a:xfrm>
            <a:prstGeom prst="curvedRightArrow">
              <a:avLst>
                <a:gd name="adj1" fmla="val 5757"/>
                <a:gd name="adj2" fmla="val 45714"/>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lang="pl-PL" altLang="pl-PL" sz="1500"/>
            </a:p>
          </p:txBody>
        </p:sp>
        <p:grpSp>
          <p:nvGrpSpPr>
            <p:cNvPr id="12" name="Group 102">
              <a:extLst>
                <a:ext uri="{FF2B5EF4-FFF2-40B4-BE49-F238E27FC236}">
                  <a16:creationId xmlns:a16="http://schemas.microsoft.com/office/drawing/2014/main" id="{B9420ED5-04B7-4227-84DC-DC12876DA760}"/>
                </a:ext>
              </a:extLst>
            </p:cNvPr>
            <p:cNvGrpSpPr>
              <a:grpSpLocks/>
            </p:cNvGrpSpPr>
            <p:nvPr/>
          </p:nvGrpSpPr>
          <p:grpSpPr bwMode="auto">
            <a:xfrm>
              <a:off x="3943350" y="3600450"/>
              <a:ext cx="1200150" cy="1028700"/>
              <a:chOff x="1108" y="1005"/>
              <a:chExt cx="2523" cy="2121"/>
            </a:xfrm>
          </p:grpSpPr>
          <p:sp>
            <p:nvSpPr>
              <p:cNvPr id="17" name="Freeform 103">
                <a:extLst>
                  <a:ext uri="{FF2B5EF4-FFF2-40B4-BE49-F238E27FC236}">
                    <a16:creationId xmlns:a16="http://schemas.microsoft.com/office/drawing/2014/main" id="{5C7FA341-555D-43B8-9F72-292FEA5741A0}"/>
                  </a:ext>
                </a:extLst>
              </p:cNvPr>
              <p:cNvSpPr>
                <a:spLocks/>
              </p:cNvSpPr>
              <p:nvPr/>
            </p:nvSpPr>
            <p:spPr bwMode="auto">
              <a:xfrm>
                <a:off x="1108" y="1005"/>
                <a:ext cx="1116" cy="970"/>
              </a:xfrm>
              <a:custGeom>
                <a:avLst/>
                <a:gdLst>
                  <a:gd name="T0" fmla="*/ 2231 w 2231"/>
                  <a:gd name="T1" fmla="*/ 135 h 1941"/>
                  <a:gd name="T2" fmla="*/ 2134 w 2231"/>
                  <a:gd name="T3" fmla="*/ 103 h 1941"/>
                  <a:gd name="T4" fmla="*/ 1925 w 2231"/>
                  <a:gd name="T5" fmla="*/ 42 h 1941"/>
                  <a:gd name="T6" fmla="*/ 1659 w 2231"/>
                  <a:gd name="T7" fmla="*/ 0 h 1941"/>
                  <a:gd name="T8" fmla="*/ 1338 w 2231"/>
                  <a:gd name="T9" fmla="*/ 17 h 1941"/>
                  <a:gd name="T10" fmla="*/ 1034 w 2231"/>
                  <a:gd name="T11" fmla="*/ 92 h 1941"/>
                  <a:gd name="T12" fmla="*/ 891 w 2231"/>
                  <a:gd name="T13" fmla="*/ 145 h 1941"/>
                  <a:gd name="T14" fmla="*/ 750 w 2231"/>
                  <a:gd name="T15" fmla="*/ 219 h 1941"/>
                  <a:gd name="T16" fmla="*/ 604 w 2231"/>
                  <a:gd name="T17" fmla="*/ 316 h 1941"/>
                  <a:gd name="T18" fmla="*/ 467 w 2231"/>
                  <a:gd name="T19" fmla="*/ 438 h 1941"/>
                  <a:gd name="T20" fmla="*/ 351 w 2231"/>
                  <a:gd name="T21" fmla="*/ 559 h 1941"/>
                  <a:gd name="T22" fmla="*/ 268 w 2231"/>
                  <a:gd name="T23" fmla="*/ 666 h 1941"/>
                  <a:gd name="T24" fmla="*/ 178 w 2231"/>
                  <a:gd name="T25" fmla="*/ 835 h 1941"/>
                  <a:gd name="T26" fmla="*/ 116 w 2231"/>
                  <a:gd name="T27" fmla="*/ 1042 h 1941"/>
                  <a:gd name="T28" fmla="*/ 78 w 2231"/>
                  <a:gd name="T29" fmla="*/ 1169 h 1941"/>
                  <a:gd name="T30" fmla="*/ 36 w 2231"/>
                  <a:gd name="T31" fmla="*/ 1405 h 1941"/>
                  <a:gd name="T32" fmla="*/ 0 w 2231"/>
                  <a:gd name="T33" fmla="*/ 1781 h 1941"/>
                  <a:gd name="T34" fmla="*/ 51 w 2231"/>
                  <a:gd name="T35" fmla="*/ 1774 h 1941"/>
                  <a:gd name="T36" fmla="*/ 100 w 2231"/>
                  <a:gd name="T37" fmla="*/ 1776 h 1941"/>
                  <a:gd name="T38" fmla="*/ 110 w 2231"/>
                  <a:gd name="T39" fmla="*/ 1941 h 1941"/>
                  <a:gd name="T40" fmla="*/ 142 w 2231"/>
                  <a:gd name="T41" fmla="*/ 1941 h 1941"/>
                  <a:gd name="T42" fmla="*/ 148 w 2231"/>
                  <a:gd name="T43" fmla="*/ 1789 h 1941"/>
                  <a:gd name="T44" fmla="*/ 167 w 2231"/>
                  <a:gd name="T45" fmla="*/ 1521 h 1941"/>
                  <a:gd name="T46" fmla="*/ 197 w 2231"/>
                  <a:gd name="T47" fmla="*/ 1365 h 1941"/>
                  <a:gd name="T48" fmla="*/ 233 w 2231"/>
                  <a:gd name="T49" fmla="*/ 1209 h 1941"/>
                  <a:gd name="T50" fmla="*/ 308 w 2231"/>
                  <a:gd name="T51" fmla="*/ 989 h 1941"/>
                  <a:gd name="T52" fmla="*/ 404 w 2231"/>
                  <a:gd name="T53" fmla="*/ 825 h 1941"/>
                  <a:gd name="T54" fmla="*/ 538 w 2231"/>
                  <a:gd name="T55" fmla="*/ 658 h 1941"/>
                  <a:gd name="T56" fmla="*/ 650 w 2231"/>
                  <a:gd name="T57" fmla="*/ 540 h 1941"/>
                  <a:gd name="T58" fmla="*/ 827 w 2231"/>
                  <a:gd name="T59" fmla="*/ 394 h 1941"/>
                  <a:gd name="T60" fmla="*/ 1022 w 2231"/>
                  <a:gd name="T61" fmla="*/ 308 h 1941"/>
                  <a:gd name="T62" fmla="*/ 1203 w 2231"/>
                  <a:gd name="T63" fmla="*/ 244 h 1941"/>
                  <a:gd name="T64" fmla="*/ 1408 w 2231"/>
                  <a:gd name="T65" fmla="*/ 194 h 1941"/>
                  <a:gd name="T66" fmla="*/ 1678 w 2231"/>
                  <a:gd name="T67" fmla="*/ 158 h 1941"/>
                  <a:gd name="T68" fmla="*/ 1884 w 2231"/>
                  <a:gd name="T69" fmla="*/ 173 h 1941"/>
                  <a:gd name="T70" fmla="*/ 2032 w 2231"/>
                  <a:gd name="T71" fmla="*/ 194 h 1941"/>
                  <a:gd name="T72" fmla="*/ 2231 w 2231"/>
                  <a:gd name="T73" fmla="*/ 135 h 1941"/>
                  <a:gd name="T74" fmla="*/ 2231 w 2231"/>
                  <a:gd name="T75" fmla="*/ 135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31" h="1941">
                    <a:moveTo>
                      <a:pt x="2231" y="135"/>
                    </a:moveTo>
                    <a:lnTo>
                      <a:pt x="2134" y="103"/>
                    </a:lnTo>
                    <a:lnTo>
                      <a:pt x="1925" y="42"/>
                    </a:lnTo>
                    <a:lnTo>
                      <a:pt x="1659" y="0"/>
                    </a:lnTo>
                    <a:lnTo>
                      <a:pt x="1338" y="17"/>
                    </a:lnTo>
                    <a:lnTo>
                      <a:pt x="1034" y="92"/>
                    </a:lnTo>
                    <a:lnTo>
                      <a:pt x="891" y="145"/>
                    </a:lnTo>
                    <a:lnTo>
                      <a:pt x="750" y="219"/>
                    </a:lnTo>
                    <a:lnTo>
                      <a:pt x="604" y="316"/>
                    </a:lnTo>
                    <a:lnTo>
                      <a:pt x="467" y="438"/>
                    </a:lnTo>
                    <a:lnTo>
                      <a:pt x="351" y="559"/>
                    </a:lnTo>
                    <a:lnTo>
                      <a:pt x="268" y="666"/>
                    </a:lnTo>
                    <a:lnTo>
                      <a:pt x="178" y="835"/>
                    </a:lnTo>
                    <a:lnTo>
                      <a:pt x="116" y="1042"/>
                    </a:lnTo>
                    <a:lnTo>
                      <a:pt x="78" y="1169"/>
                    </a:lnTo>
                    <a:lnTo>
                      <a:pt x="36" y="1405"/>
                    </a:lnTo>
                    <a:lnTo>
                      <a:pt x="0" y="1781"/>
                    </a:lnTo>
                    <a:lnTo>
                      <a:pt x="51" y="1774"/>
                    </a:lnTo>
                    <a:lnTo>
                      <a:pt x="100" y="1776"/>
                    </a:lnTo>
                    <a:lnTo>
                      <a:pt x="110" y="1941"/>
                    </a:lnTo>
                    <a:lnTo>
                      <a:pt x="142" y="1941"/>
                    </a:lnTo>
                    <a:lnTo>
                      <a:pt x="148" y="1789"/>
                    </a:lnTo>
                    <a:lnTo>
                      <a:pt x="167" y="1521"/>
                    </a:lnTo>
                    <a:lnTo>
                      <a:pt x="197" y="1365"/>
                    </a:lnTo>
                    <a:lnTo>
                      <a:pt x="233" y="1209"/>
                    </a:lnTo>
                    <a:lnTo>
                      <a:pt x="308" y="989"/>
                    </a:lnTo>
                    <a:lnTo>
                      <a:pt x="404" y="825"/>
                    </a:lnTo>
                    <a:lnTo>
                      <a:pt x="538" y="658"/>
                    </a:lnTo>
                    <a:lnTo>
                      <a:pt x="650" y="540"/>
                    </a:lnTo>
                    <a:lnTo>
                      <a:pt x="827" y="394"/>
                    </a:lnTo>
                    <a:lnTo>
                      <a:pt x="1022" y="308"/>
                    </a:lnTo>
                    <a:lnTo>
                      <a:pt x="1203" y="244"/>
                    </a:lnTo>
                    <a:lnTo>
                      <a:pt x="1408" y="194"/>
                    </a:lnTo>
                    <a:lnTo>
                      <a:pt x="1678" y="158"/>
                    </a:lnTo>
                    <a:lnTo>
                      <a:pt x="1884" y="173"/>
                    </a:lnTo>
                    <a:lnTo>
                      <a:pt x="2032" y="194"/>
                    </a:lnTo>
                    <a:lnTo>
                      <a:pt x="2231" y="135"/>
                    </a:lnTo>
                    <a:lnTo>
                      <a:pt x="2231"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18" name="Freeform 104">
                <a:extLst>
                  <a:ext uri="{FF2B5EF4-FFF2-40B4-BE49-F238E27FC236}">
                    <a16:creationId xmlns:a16="http://schemas.microsoft.com/office/drawing/2014/main" id="{25260A58-5450-48D2-96E7-02FFF1F3271C}"/>
                  </a:ext>
                </a:extLst>
              </p:cNvPr>
              <p:cNvSpPr>
                <a:spLocks/>
              </p:cNvSpPr>
              <p:nvPr/>
            </p:nvSpPr>
            <p:spPr bwMode="auto">
              <a:xfrm>
                <a:off x="2859" y="1566"/>
                <a:ext cx="772" cy="1154"/>
              </a:xfrm>
              <a:custGeom>
                <a:avLst/>
                <a:gdLst>
                  <a:gd name="T0" fmla="*/ 59 w 1544"/>
                  <a:gd name="T1" fmla="*/ 0 h 2307"/>
                  <a:gd name="T2" fmla="*/ 109 w 1544"/>
                  <a:gd name="T3" fmla="*/ 47 h 2307"/>
                  <a:gd name="T4" fmla="*/ 227 w 1544"/>
                  <a:gd name="T5" fmla="*/ 131 h 2307"/>
                  <a:gd name="T6" fmla="*/ 318 w 1544"/>
                  <a:gd name="T7" fmla="*/ 184 h 2307"/>
                  <a:gd name="T8" fmla="*/ 413 w 1544"/>
                  <a:gd name="T9" fmla="*/ 228 h 2307"/>
                  <a:gd name="T10" fmla="*/ 529 w 1544"/>
                  <a:gd name="T11" fmla="*/ 279 h 2307"/>
                  <a:gd name="T12" fmla="*/ 660 w 1544"/>
                  <a:gd name="T13" fmla="*/ 334 h 2307"/>
                  <a:gd name="T14" fmla="*/ 793 w 1544"/>
                  <a:gd name="T15" fmla="*/ 391 h 2307"/>
                  <a:gd name="T16" fmla="*/ 920 w 1544"/>
                  <a:gd name="T17" fmla="*/ 452 h 2307"/>
                  <a:gd name="T18" fmla="*/ 1034 w 1544"/>
                  <a:gd name="T19" fmla="*/ 513 h 2307"/>
                  <a:gd name="T20" fmla="*/ 1152 w 1544"/>
                  <a:gd name="T21" fmla="*/ 600 h 2307"/>
                  <a:gd name="T22" fmla="*/ 1257 w 1544"/>
                  <a:gd name="T23" fmla="*/ 728 h 2307"/>
                  <a:gd name="T24" fmla="*/ 1342 w 1544"/>
                  <a:gd name="T25" fmla="*/ 859 h 2307"/>
                  <a:gd name="T26" fmla="*/ 1411 w 1544"/>
                  <a:gd name="T27" fmla="*/ 996 h 2307"/>
                  <a:gd name="T28" fmla="*/ 1504 w 1544"/>
                  <a:gd name="T29" fmla="*/ 1243 h 2307"/>
                  <a:gd name="T30" fmla="*/ 1534 w 1544"/>
                  <a:gd name="T31" fmla="*/ 1380 h 2307"/>
                  <a:gd name="T32" fmla="*/ 1544 w 1544"/>
                  <a:gd name="T33" fmla="*/ 1587 h 2307"/>
                  <a:gd name="T34" fmla="*/ 1504 w 1544"/>
                  <a:gd name="T35" fmla="*/ 1811 h 2307"/>
                  <a:gd name="T36" fmla="*/ 1443 w 1544"/>
                  <a:gd name="T37" fmla="*/ 1948 h 2307"/>
                  <a:gd name="T38" fmla="*/ 1392 w 1544"/>
                  <a:gd name="T39" fmla="*/ 2045 h 2307"/>
                  <a:gd name="T40" fmla="*/ 1289 w 1544"/>
                  <a:gd name="T41" fmla="*/ 2220 h 2307"/>
                  <a:gd name="T42" fmla="*/ 1227 w 1544"/>
                  <a:gd name="T43" fmla="*/ 2307 h 2307"/>
                  <a:gd name="T44" fmla="*/ 1101 w 1544"/>
                  <a:gd name="T45" fmla="*/ 2178 h 2307"/>
                  <a:gd name="T46" fmla="*/ 1166 w 1544"/>
                  <a:gd name="T47" fmla="*/ 2077 h 2307"/>
                  <a:gd name="T48" fmla="*/ 1223 w 1544"/>
                  <a:gd name="T49" fmla="*/ 1969 h 2307"/>
                  <a:gd name="T50" fmla="*/ 1280 w 1544"/>
                  <a:gd name="T51" fmla="*/ 1806 h 2307"/>
                  <a:gd name="T52" fmla="*/ 1318 w 1544"/>
                  <a:gd name="T53" fmla="*/ 1650 h 2307"/>
                  <a:gd name="T54" fmla="*/ 1339 w 1544"/>
                  <a:gd name="T55" fmla="*/ 1414 h 2307"/>
                  <a:gd name="T56" fmla="*/ 1331 w 1544"/>
                  <a:gd name="T57" fmla="*/ 1283 h 2307"/>
                  <a:gd name="T58" fmla="*/ 1289 w 1544"/>
                  <a:gd name="T59" fmla="*/ 1131 h 2307"/>
                  <a:gd name="T60" fmla="*/ 1242 w 1544"/>
                  <a:gd name="T61" fmla="*/ 1005 h 2307"/>
                  <a:gd name="T62" fmla="*/ 1173 w 1544"/>
                  <a:gd name="T63" fmla="*/ 884 h 2307"/>
                  <a:gd name="T64" fmla="*/ 1084 w 1544"/>
                  <a:gd name="T65" fmla="*/ 764 h 2307"/>
                  <a:gd name="T66" fmla="*/ 972 w 1544"/>
                  <a:gd name="T67" fmla="*/ 640 h 2307"/>
                  <a:gd name="T68" fmla="*/ 861 w 1544"/>
                  <a:gd name="T69" fmla="*/ 541 h 2307"/>
                  <a:gd name="T70" fmla="*/ 751 w 1544"/>
                  <a:gd name="T71" fmla="*/ 483 h 2307"/>
                  <a:gd name="T72" fmla="*/ 557 w 1544"/>
                  <a:gd name="T73" fmla="*/ 424 h 2307"/>
                  <a:gd name="T74" fmla="*/ 420 w 1544"/>
                  <a:gd name="T75" fmla="*/ 395 h 2307"/>
                  <a:gd name="T76" fmla="*/ 285 w 1544"/>
                  <a:gd name="T77" fmla="*/ 365 h 2307"/>
                  <a:gd name="T78" fmla="*/ 166 w 1544"/>
                  <a:gd name="T79" fmla="*/ 329 h 2307"/>
                  <a:gd name="T80" fmla="*/ 67 w 1544"/>
                  <a:gd name="T81" fmla="*/ 279 h 2307"/>
                  <a:gd name="T82" fmla="*/ 0 w 1544"/>
                  <a:gd name="T83" fmla="*/ 213 h 2307"/>
                  <a:gd name="T84" fmla="*/ 59 w 1544"/>
                  <a:gd name="T85" fmla="*/ 0 h 2307"/>
                  <a:gd name="T86" fmla="*/ 59 w 1544"/>
                  <a:gd name="T87" fmla="*/ 0 h 2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4" h="2307">
                    <a:moveTo>
                      <a:pt x="59" y="0"/>
                    </a:moveTo>
                    <a:lnTo>
                      <a:pt x="109" y="47"/>
                    </a:lnTo>
                    <a:lnTo>
                      <a:pt x="227" y="131"/>
                    </a:lnTo>
                    <a:lnTo>
                      <a:pt x="318" y="184"/>
                    </a:lnTo>
                    <a:lnTo>
                      <a:pt x="413" y="228"/>
                    </a:lnTo>
                    <a:lnTo>
                      <a:pt x="529" y="279"/>
                    </a:lnTo>
                    <a:lnTo>
                      <a:pt x="660" y="334"/>
                    </a:lnTo>
                    <a:lnTo>
                      <a:pt x="793" y="391"/>
                    </a:lnTo>
                    <a:lnTo>
                      <a:pt x="920" y="452"/>
                    </a:lnTo>
                    <a:lnTo>
                      <a:pt x="1034" y="513"/>
                    </a:lnTo>
                    <a:lnTo>
                      <a:pt x="1152" y="600"/>
                    </a:lnTo>
                    <a:lnTo>
                      <a:pt x="1257" y="728"/>
                    </a:lnTo>
                    <a:lnTo>
                      <a:pt x="1342" y="859"/>
                    </a:lnTo>
                    <a:lnTo>
                      <a:pt x="1411" y="996"/>
                    </a:lnTo>
                    <a:lnTo>
                      <a:pt x="1504" y="1243"/>
                    </a:lnTo>
                    <a:lnTo>
                      <a:pt x="1534" y="1380"/>
                    </a:lnTo>
                    <a:lnTo>
                      <a:pt x="1544" y="1587"/>
                    </a:lnTo>
                    <a:lnTo>
                      <a:pt x="1504" y="1811"/>
                    </a:lnTo>
                    <a:lnTo>
                      <a:pt x="1443" y="1948"/>
                    </a:lnTo>
                    <a:lnTo>
                      <a:pt x="1392" y="2045"/>
                    </a:lnTo>
                    <a:lnTo>
                      <a:pt x="1289" y="2220"/>
                    </a:lnTo>
                    <a:lnTo>
                      <a:pt x="1227" y="2307"/>
                    </a:lnTo>
                    <a:lnTo>
                      <a:pt x="1101" y="2178"/>
                    </a:lnTo>
                    <a:lnTo>
                      <a:pt x="1166" y="2077"/>
                    </a:lnTo>
                    <a:lnTo>
                      <a:pt x="1223" y="1969"/>
                    </a:lnTo>
                    <a:lnTo>
                      <a:pt x="1280" y="1806"/>
                    </a:lnTo>
                    <a:lnTo>
                      <a:pt x="1318" y="1650"/>
                    </a:lnTo>
                    <a:lnTo>
                      <a:pt x="1339" y="1414"/>
                    </a:lnTo>
                    <a:lnTo>
                      <a:pt x="1331" y="1283"/>
                    </a:lnTo>
                    <a:lnTo>
                      <a:pt x="1289" y="1131"/>
                    </a:lnTo>
                    <a:lnTo>
                      <a:pt x="1242" y="1005"/>
                    </a:lnTo>
                    <a:lnTo>
                      <a:pt x="1173" y="884"/>
                    </a:lnTo>
                    <a:lnTo>
                      <a:pt x="1084" y="764"/>
                    </a:lnTo>
                    <a:lnTo>
                      <a:pt x="972" y="640"/>
                    </a:lnTo>
                    <a:lnTo>
                      <a:pt x="861" y="541"/>
                    </a:lnTo>
                    <a:lnTo>
                      <a:pt x="751" y="483"/>
                    </a:lnTo>
                    <a:lnTo>
                      <a:pt x="557" y="424"/>
                    </a:lnTo>
                    <a:lnTo>
                      <a:pt x="420" y="395"/>
                    </a:lnTo>
                    <a:lnTo>
                      <a:pt x="285" y="365"/>
                    </a:lnTo>
                    <a:lnTo>
                      <a:pt x="166" y="329"/>
                    </a:lnTo>
                    <a:lnTo>
                      <a:pt x="67" y="279"/>
                    </a:lnTo>
                    <a:lnTo>
                      <a:pt x="0" y="213"/>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19" name="Freeform 105">
                <a:extLst>
                  <a:ext uri="{FF2B5EF4-FFF2-40B4-BE49-F238E27FC236}">
                    <a16:creationId xmlns:a16="http://schemas.microsoft.com/office/drawing/2014/main" id="{315C2CCD-50A6-4A79-A161-C57F13390316}"/>
                  </a:ext>
                </a:extLst>
              </p:cNvPr>
              <p:cNvSpPr>
                <a:spLocks/>
              </p:cNvSpPr>
              <p:nvPr/>
            </p:nvSpPr>
            <p:spPr bwMode="auto">
              <a:xfrm>
                <a:off x="1809" y="2816"/>
                <a:ext cx="1531" cy="310"/>
              </a:xfrm>
              <a:custGeom>
                <a:avLst/>
                <a:gdLst>
                  <a:gd name="T0" fmla="*/ 998 w 3062"/>
                  <a:gd name="T1" fmla="*/ 73 h 620"/>
                  <a:gd name="T2" fmla="*/ 1154 w 3062"/>
                  <a:gd name="T3" fmla="*/ 124 h 620"/>
                  <a:gd name="T4" fmla="*/ 1342 w 3062"/>
                  <a:gd name="T5" fmla="*/ 188 h 620"/>
                  <a:gd name="T6" fmla="*/ 1501 w 3062"/>
                  <a:gd name="T7" fmla="*/ 268 h 620"/>
                  <a:gd name="T8" fmla="*/ 1661 w 3062"/>
                  <a:gd name="T9" fmla="*/ 350 h 620"/>
                  <a:gd name="T10" fmla="*/ 1806 w 3062"/>
                  <a:gd name="T11" fmla="*/ 413 h 620"/>
                  <a:gd name="T12" fmla="*/ 1925 w 3062"/>
                  <a:gd name="T13" fmla="*/ 460 h 620"/>
                  <a:gd name="T14" fmla="*/ 2127 w 3062"/>
                  <a:gd name="T15" fmla="*/ 496 h 620"/>
                  <a:gd name="T16" fmla="*/ 2275 w 3062"/>
                  <a:gd name="T17" fmla="*/ 515 h 620"/>
                  <a:gd name="T18" fmla="*/ 2441 w 3062"/>
                  <a:gd name="T19" fmla="*/ 500 h 620"/>
                  <a:gd name="T20" fmla="*/ 2538 w 3062"/>
                  <a:gd name="T21" fmla="*/ 470 h 620"/>
                  <a:gd name="T22" fmla="*/ 2625 w 3062"/>
                  <a:gd name="T23" fmla="*/ 417 h 620"/>
                  <a:gd name="T24" fmla="*/ 2726 w 3062"/>
                  <a:gd name="T25" fmla="*/ 344 h 620"/>
                  <a:gd name="T26" fmla="*/ 2781 w 3062"/>
                  <a:gd name="T27" fmla="*/ 278 h 620"/>
                  <a:gd name="T28" fmla="*/ 2842 w 3062"/>
                  <a:gd name="T29" fmla="*/ 221 h 620"/>
                  <a:gd name="T30" fmla="*/ 2904 w 3062"/>
                  <a:gd name="T31" fmla="*/ 141 h 620"/>
                  <a:gd name="T32" fmla="*/ 3062 w 3062"/>
                  <a:gd name="T33" fmla="*/ 187 h 620"/>
                  <a:gd name="T34" fmla="*/ 3005 w 3062"/>
                  <a:gd name="T35" fmla="*/ 274 h 620"/>
                  <a:gd name="T36" fmla="*/ 2952 w 3062"/>
                  <a:gd name="T37" fmla="*/ 337 h 620"/>
                  <a:gd name="T38" fmla="*/ 2885 w 3062"/>
                  <a:gd name="T39" fmla="*/ 401 h 620"/>
                  <a:gd name="T40" fmla="*/ 2808 w 3062"/>
                  <a:gd name="T41" fmla="*/ 462 h 620"/>
                  <a:gd name="T42" fmla="*/ 2724 w 3062"/>
                  <a:gd name="T43" fmla="*/ 512 h 620"/>
                  <a:gd name="T44" fmla="*/ 2635 w 3062"/>
                  <a:gd name="T45" fmla="*/ 552 h 620"/>
                  <a:gd name="T46" fmla="*/ 2536 w 3062"/>
                  <a:gd name="T47" fmla="*/ 582 h 620"/>
                  <a:gd name="T48" fmla="*/ 2433 w 3062"/>
                  <a:gd name="T49" fmla="*/ 601 h 620"/>
                  <a:gd name="T50" fmla="*/ 2308 w 3062"/>
                  <a:gd name="T51" fmla="*/ 614 h 620"/>
                  <a:gd name="T52" fmla="*/ 2155 w 3062"/>
                  <a:gd name="T53" fmla="*/ 620 h 620"/>
                  <a:gd name="T54" fmla="*/ 1887 w 3062"/>
                  <a:gd name="T55" fmla="*/ 595 h 620"/>
                  <a:gd name="T56" fmla="*/ 1671 w 3062"/>
                  <a:gd name="T57" fmla="*/ 533 h 620"/>
                  <a:gd name="T58" fmla="*/ 1481 w 3062"/>
                  <a:gd name="T59" fmla="*/ 457 h 620"/>
                  <a:gd name="T60" fmla="*/ 1327 w 3062"/>
                  <a:gd name="T61" fmla="*/ 388 h 620"/>
                  <a:gd name="T62" fmla="*/ 1180 w 3062"/>
                  <a:gd name="T63" fmla="*/ 322 h 620"/>
                  <a:gd name="T64" fmla="*/ 1028 w 3062"/>
                  <a:gd name="T65" fmla="*/ 255 h 620"/>
                  <a:gd name="T66" fmla="*/ 861 w 3062"/>
                  <a:gd name="T67" fmla="*/ 185 h 620"/>
                  <a:gd name="T68" fmla="*/ 699 w 3062"/>
                  <a:gd name="T69" fmla="*/ 122 h 620"/>
                  <a:gd name="T70" fmla="*/ 557 w 3062"/>
                  <a:gd name="T71" fmla="*/ 73 h 620"/>
                  <a:gd name="T72" fmla="*/ 387 w 3062"/>
                  <a:gd name="T73" fmla="*/ 44 h 620"/>
                  <a:gd name="T74" fmla="*/ 186 w 3062"/>
                  <a:gd name="T75" fmla="*/ 23 h 620"/>
                  <a:gd name="T76" fmla="*/ 0 w 3062"/>
                  <a:gd name="T77" fmla="*/ 0 h 620"/>
                  <a:gd name="T78" fmla="*/ 456 w 3062"/>
                  <a:gd name="T79" fmla="*/ 10 h 620"/>
                  <a:gd name="T80" fmla="*/ 851 w 3062"/>
                  <a:gd name="T81" fmla="*/ 27 h 620"/>
                  <a:gd name="T82" fmla="*/ 998 w 3062"/>
                  <a:gd name="T83" fmla="*/ 73 h 620"/>
                  <a:gd name="T84" fmla="*/ 998 w 3062"/>
                  <a:gd name="T85" fmla="*/ 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2" h="620">
                    <a:moveTo>
                      <a:pt x="998" y="73"/>
                    </a:moveTo>
                    <a:lnTo>
                      <a:pt x="1154" y="124"/>
                    </a:lnTo>
                    <a:lnTo>
                      <a:pt x="1342" y="188"/>
                    </a:lnTo>
                    <a:lnTo>
                      <a:pt x="1501" y="268"/>
                    </a:lnTo>
                    <a:lnTo>
                      <a:pt x="1661" y="350"/>
                    </a:lnTo>
                    <a:lnTo>
                      <a:pt x="1806" y="413"/>
                    </a:lnTo>
                    <a:lnTo>
                      <a:pt x="1925" y="460"/>
                    </a:lnTo>
                    <a:lnTo>
                      <a:pt x="2127" y="496"/>
                    </a:lnTo>
                    <a:lnTo>
                      <a:pt x="2275" y="515"/>
                    </a:lnTo>
                    <a:lnTo>
                      <a:pt x="2441" y="500"/>
                    </a:lnTo>
                    <a:lnTo>
                      <a:pt x="2538" y="470"/>
                    </a:lnTo>
                    <a:lnTo>
                      <a:pt x="2625" y="417"/>
                    </a:lnTo>
                    <a:lnTo>
                      <a:pt x="2726" y="344"/>
                    </a:lnTo>
                    <a:lnTo>
                      <a:pt x="2781" y="278"/>
                    </a:lnTo>
                    <a:lnTo>
                      <a:pt x="2842" y="221"/>
                    </a:lnTo>
                    <a:lnTo>
                      <a:pt x="2904" y="141"/>
                    </a:lnTo>
                    <a:lnTo>
                      <a:pt x="3062" y="187"/>
                    </a:lnTo>
                    <a:lnTo>
                      <a:pt x="3005" y="274"/>
                    </a:lnTo>
                    <a:lnTo>
                      <a:pt x="2952" y="337"/>
                    </a:lnTo>
                    <a:lnTo>
                      <a:pt x="2885" y="401"/>
                    </a:lnTo>
                    <a:lnTo>
                      <a:pt x="2808" y="462"/>
                    </a:lnTo>
                    <a:lnTo>
                      <a:pt x="2724" y="512"/>
                    </a:lnTo>
                    <a:lnTo>
                      <a:pt x="2635" y="552"/>
                    </a:lnTo>
                    <a:lnTo>
                      <a:pt x="2536" y="582"/>
                    </a:lnTo>
                    <a:lnTo>
                      <a:pt x="2433" y="601"/>
                    </a:lnTo>
                    <a:lnTo>
                      <a:pt x="2308" y="614"/>
                    </a:lnTo>
                    <a:lnTo>
                      <a:pt x="2155" y="620"/>
                    </a:lnTo>
                    <a:lnTo>
                      <a:pt x="1887" y="595"/>
                    </a:lnTo>
                    <a:lnTo>
                      <a:pt x="1671" y="533"/>
                    </a:lnTo>
                    <a:lnTo>
                      <a:pt x="1481" y="457"/>
                    </a:lnTo>
                    <a:lnTo>
                      <a:pt x="1327" y="388"/>
                    </a:lnTo>
                    <a:lnTo>
                      <a:pt x="1180" y="322"/>
                    </a:lnTo>
                    <a:lnTo>
                      <a:pt x="1028" y="255"/>
                    </a:lnTo>
                    <a:lnTo>
                      <a:pt x="861" y="185"/>
                    </a:lnTo>
                    <a:lnTo>
                      <a:pt x="699" y="122"/>
                    </a:lnTo>
                    <a:lnTo>
                      <a:pt x="557" y="73"/>
                    </a:lnTo>
                    <a:lnTo>
                      <a:pt x="387" y="44"/>
                    </a:lnTo>
                    <a:lnTo>
                      <a:pt x="186" y="23"/>
                    </a:lnTo>
                    <a:lnTo>
                      <a:pt x="0" y="0"/>
                    </a:lnTo>
                    <a:lnTo>
                      <a:pt x="456" y="10"/>
                    </a:lnTo>
                    <a:lnTo>
                      <a:pt x="851" y="27"/>
                    </a:lnTo>
                    <a:lnTo>
                      <a:pt x="998" y="73"/>
                    </a:lnTo>
                    <a:lnTo>
                      <a:pt x="99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grpSp>
        <p:sp>
          <p:nvSpPr>
            <p:cNvPr id="13" name="AutoShape 107">
              <a:extLst>
                <a:ext uri="{FF2B5EF4-FFF2-40B4-BE49-F238E27FC236}">
                  <a16:creationId xmlns:a16="http://schemas.microsoft.com/office/drawing/2014/main" id="{4E6B6A57-148E-4878-B3BF-864BDD5E47CC}"/>
                </a:ext>
              </a:extLst>
            </p:cNvPr>
            <p:cNvSpPr>
              <a:spLocks noChangeArrowheads="1"/>
            </p:cNvSpPr>
            <p:nvPr/>
          </p:nvSpPr>
          <p:spPr bwMode="auto">
            <a:xfrm>
              <a:off x="4057650" y="3829050"/>
              <a:ext cx="2228850" cy="685800"/>
            </a:xfrm>
            <a:prstGeom prst="rightArrowCallout">
              <a:avLst>
                <a:gd name="adj1" fmla="val 6593"/>
                <a:gd name="adj2" fmla="val 39583"/>
                <a:gd name="adj3" fmla="val 58154"/>
                <a:gd name="adj4" fmla="val 372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pl-PL" altLang="pl-PL" sz="2700"/>
                <a:t>JVM </a:t>
              </a:r>
            </a:p>
          </p:txBody>
        </p:sp>
        <p:sp>
          <p:nvSpPr>
            <p:cNvPr id="14" name="AutoShape 108">
              <a:extLst>
                <a:ext uri="{FF2B5EF4-FFF2-40B4-BE49-F238E27FC236}">
                  <a16:creationId xmlns:a16="http://schemas.microsoft.com/office/drawing/2014/main" id="{295E01B4-C965-489E-B632-500E5A0E2FDD}"/>
                </a:ext>
              </a:extLst>
            </p:cNvPr>
            <p:cNvSpPr>
              <a:spLocks noChangeArrowheads="1"/>
            </p:cNvSpPr>
            <p:nvPr/>
          </p:nvSpPr>
          <p:spPr bwMode="auto">
            <a:xfrm>
              <a:off x="5029200" y="1085850"/>
              <a:ext cx="1714500" cy="514350"/>
            </a:xfrm>
            <a:prstGeom prst="leftArrowCallout">
              <a:avLst>
                <a:gd name="adj1" fmla="val 2778"/>
                <a:gd name="adj2" fmla="val 11111"/>
                <a:gd name="adj3" fmla="val 29861"/>
                <a:gd name="adj4" fmla="val 700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ClrTx/>
                <a:buSzTx/>
                <a:buFontTx/>
                <a:buNone/>
              </a:pPr>
              <a:r>
                <a:rPr lang="pl-PL" altLang="pl-PL" sz="1350"/>
                <a:t>Pliki *.java</a:t>
              </a:r>
            </a:p>
          </p:txBody>
        </p:sp>
        <p:sp>
          <p:nvSpPr>
            <p:cNvPr id="15" name="AutoShape 113">
              <a:extLst>
                <a:ext uri="{FF2B5EF4-FFF2-40B4-BE49-F238E27FC236}">
                  <a16:creationId xmlns:a16="http://schemas.microsoft.com/office/drawing/2014/main" id="{2488874A-501E-485E-9149-FFC4FB437A2E}"/>
                </a:ext>
              </a:extLst>
            </p:cNvPr>
            <p:cNvSpPr>
              <a:spLocks noChangeArrowheads="1"/>
            </p:cNvSpPr>
            <p:nvPr/>
          </p:nvSpPr>
          <p:spPr bwMode="auto">
            <a:xfrm>
              <a:off x="5829300" y="2057400"/>
              <a:ext cx="1828800" cy="514350"/>
            </a:xfrm>
            <a:prstGeom prst="leftArrowCallout">
              <a:avLst>
                <a:gd name="adj1" fmla="val 2778"/>
                <a:gd name="adj2" fmla="val 11111"/>
                <a:gd name="adj3" fmla="val 31852"/>
                <a:gd name="adj4" fmla="val 700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ClrTx/>
                <a:buSzTx/>
                <a:buFontTx/>
                <a:buNone/>
              </a:pPr>
              <a:r>
                <a:rPr lang="pl-PL" altLang="pl-PL" sz="1350"/>
                <a:t>Pliki *.class</a:t>
              </a:r>
            </a:p>
          </p:txBody>
        </p:sp>
        <p:sp>
          <p:nvSpPr>
            <p:cNvPr id="16" name="Rectangle 114">
              <a:extLst>
                <a:ext uri="{FF2B5EF4-FFF2-40B4-BE49-F238E27FC236}">
                  <a16:creationId xmlns:a16="http://schemas.microsoft.com/office/drawing/2014/main" id="{96EBCD0B-38C6-4392-B964-FAE46410CEFA}"/>
                </a:ext>
              </a:extLst>
            </p:cNvPr>
            <p:cNvSpPr>
              <a:spLocks noChangeArrowheads="1"/>
            </p:cNvSpPr>
            <p:nvPr/>
          </p:nvSpPr>
          <p:spPr bwMode="auto">
            <a:xfrm>
              <a:off x="4377442" y="3543300"/>
              <a:ext cx="12987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SzTx/>
                <a:buFontTx/>
                <a:buNone/>
              </a:pPr>
              <a:r>
                <a:rPr lang="pl-PL" altLang="pl-PL" sz="1500"/>
                <a:t> interpretacja</a:t>
              </a:r>
            </a:p>
          </p:txBody>
        </p:sp>
      </p:grpSp>
    </p:spTree>
    <p:extLst>
      <p:ext uri="{BB962C8B-B14F-4D97-AF65-F5344CB8AC3E}">
        <p14:creationId xmlns:p14="http://schemas.microsoft.com/office/powerpoint/2010/main" val="371203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FC77C83-E6D7-496C-9AC0-EA56243EC4A2}"/>
              </a:ext>
            </a:extLst>
          </p:cNvPr>
          <p:cNvSpPr>
            <a:spLocks noGrp="1"/>
          </p:cNvSpPr>
          <p:nvPr>
            <p:ph type="title"/>
          </p:nvPr>
        </p:nvSpPr>
        <p:spPr/>
        <p:txBody>
          <a:bodyPr/>
          <a:lstStyle/>
          <a:p>
            <a:r>
              <a:rPr lang="pl-PL" dirty="0"/>
              <a:t>Narzędzia i środowiska</a:t>
            </a:r>
          </a:p>
        </p:txBody>
      </p:sp>
      <p:sp>
        <p:nvSpPr>
          <p:cNvPr id="5" name="pole tekstowe 4">
            <a:extLst>
              <a:ext uri="{FF2B5EF4-FFF2-40B4-BE49-F238E27FC236}">
                <a16:creationId xmlns:a16="http://schemas.microsoft.com/office/drawing/2014/main" id="{1CB10CDA-A421-4A26-BA40-2EF1E99ADE92}"/>
              </a:ext>
            </a:extLst>
          </p:cNvPr>
          <p:cNvSpPr txBox="1"/>
          <p:nvPr/>
        </p:nvSpPr>
        <p:spPr>
          <a:xfrm>
            <a:off x="495299" y="1244223"/>
            <a:ext cx="7779327" cy="3693319"/>
          </a:xfrm>
          <a:prstGeom prst="rect">
            <a:avLst/>
          </a:prstGeom>
          <a:noFill/>
        </p:spPr>
        <p:txBody>
          <a:bodyPr wrap="square">
            <a:spAutoFit/>
          </a:bodyPr>
          <a:lstStyle/>
          <a:p>
            <a:r>
              <a:rPr lang="pl-PL" dirty="0"/>
              <a:t>Wszystkie narzędzia potrzebne do programowania w Javie znajdują się w bezpłatnym pakiecie SDK, który można pobrać z głównej witryny Javy</a:t>
            </a:r>
          </a:p>
          <a:p>
            <a:endParaRPr lang="pl-PL" dirty="0"/>
          </a:p>
          <a:p>
            <a:r>
              <a:rPr lang="pl-PL" dirty="0"/>
              <a:t>Zintegrowane środowiska dla języka Java:</a:t>
            </a:r>
          </a:p>
          <a:p>
            <a:endParaRPr lang="pl-PL" dirty="0"/>
          </a:p>
          <a:p>
            <a:r>
              <a:rPr lang="pl-PL" dirty="0" err="1"/>
              <a:t>IntelliJ</a:t>
            </a:r>
            <a:endParaRPr lang="pl-PL" dirty="0"/>
          </a:p>
          <a:p>
            <a:r>
              <a:rPr lang="pl-PL" dirty="0" err="1"/>
              <a:t>Eclipse</a:t>
            </a:r>
            <a:r>
              <a:rPr lang="pl-PL" dirty="0"/>
              <a:t> </a:t>
            </a:r>
          </a:p>
          <a:p>
            <a:r>
              <a:rPr lang="pl-PL" dirty="0" err="1"/>
              <a:t>JCreator</a:t>
            </a:r>
            <a:r>
              <a:rPr lang="pl-PL" dirty="0"/>
              <a:t> </a:t>
            </a:r>
          </a:p>
          <a:p>
            <a:r>
              <a:rPr lang="pl-PL" dirty="0"/>
              <a:t>Oracle</a:t>
            </a:r>
          </a:p>
          <a:p>
            <a:r>
              <a:rPr lang="pl-PL" dirty="0" err="1"/>
              <a:t>NetBeans</a:t>
            </a:r>
            <a:endParaRPr lang="pl-PL" dirty="0"/>
          </a:p>
          <a:p>
            <a:r>
              <a:rPr lang="pl-PL" dirty="0"/>
              <a:t>VIM </a:t>
            </a:r>
          </a:p>
          <a:p>
            <a:endParaRPr lang="pl-PL" dirty="0"/>
          </a:p>
          <a:p>
            <a:endParaRPr lang="pl-PL" dirty="0"/>
          </a:p>
        </p:txBody>
      </p:sp>
    </p:spTree>
    <p:extLst>
      <p:ext uri="{BB962C8B-B14F-4D97-AF65-F5344CB8AC3E}">
        <p14:creationId xmlns:p14="http://schemas.microsoft.com/office/powerpoint/2010/main" val="768580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pl-PL" dirty="0"/>
              <a:t>Typy danych - proste</a:t>
            </a:r>
          </a:p>
        </p:txBody>
      </p:sp>
      <p:graphicFrame>
        <p:nvGraphicFramePr>
          <p:cNvPr id="3" name="Tabela 2"/>
          <p:cNvGraphicFramePr>
            <a:graphicFrameLocks noGrp="1"/>
          </p:cNvGraphicFramePr>
          <p:nvPr/>
        </p:nvGraphicFramePr>
        <p:xfrm>
          <a:off x="237194" y="868927"/>
          <a:ext cx="8834616" cy="4118191"/>
        </p:xfrm>
        <a:graphic>
          <a:graphicData uri="http://schemas.openxmlformats.org/drawingml/2006/table">
            <a:tbl>
              <a:tblPr>
                <a:tableStyleId>{21E4AEA4-8DFA-4A89-87EB-49C32662AFE0}</a:tableStyleId>
              </a:tblPr>
              <a:tblGrid>
                <a:gridCol w="1147640">
                  <a:extLst>
                    <a:ext uri="{9D8B030D-6E8A-4147-A177-3AD203B41FA5}">
                      <a16:colId xmlns:a16="http://schemas.microsoft.com/office/drawing/2014/main" val="20000"/>
                    </a:ext>
                  </a:extLst>
                </a:gridCol>
                <a:gridCol w="1076710">
                  <a:extLst>
                    <a:ext uri="{9D8B030D-6E8A-4147-A177-3AD203B41FA5}">
                      <a16:colId xmlns:a16="http://schemas.microsoft.com/office/drawing/2014/main" val="20001"/>
                    </a:ext>
                  </a:extLst>
                </a:gridCol>
                <a:gridCol w="4296381">
                  <a:extLst>
                    <a:ext uri="{9D8B030D-6E8A-4147-A177-3AD203B41FA5}">
                      <a16:colId xmlns:a16="http://schemas.microsoft.com/office/drawing/2014/main" val="20002"/>
                    </a:ext>
                  </a:extLst>
                </a:gridCol>
                <a:gridCol w="2313885">
                  <a:extLst>
                    <a:ext uri="{9D8B030D-6E8A-4147-A177-3AD203B41FA5}">
                      <a16:colId xmlns:a16="http://schemas.microsoft.com/office/drawing/2014/main" val="20003"/>
                    </a:ext>
                  </a:extLst>
                </a:gridCol>
              </a:tblGrid>
              <a:tr h="153630">
                <a:tc gridSpan="4">
                  <a:txBody>
                    <a:bodyPr/>
                    <a:lstStyle/>
                    <a:p>
                      <a:pPr algn="ctr"/>
                      <a:r>
                        <a:rPr lang="pl-PL" sz="1100" dirty="0">
                          <a:effectLst/>
                        </a:rPr>
                        <a:t>Typy proste</a:t>
                      </a:r>
                      <a:br>
                        <a:rPr lang="pl-PL" sz="1100" dirty="0">
                          <a:effectLst/>
                        </a:rPr>
                      </a:br>
                      <a:endParaRPr lang="pl-PL" sz="1100" dirty="0">
                        <a:effectLst/>
                        <a:latin typeface="Verdana" panose="020B0604030504040204" pitchFamily="34" charset="0"/>
                      </a:endParaRPr>
                    </a:p>
                  </a:txBody>
                  <a:tcPr marL="0" marR="0" marT="0" marB="0" anchor="ct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0000"/>
                  </a:ext>
                </a:extLst>
              </a:tr>
              <a:tr h="307259">
                <a:tc>
                  <a:txBody>
                    <a:bodyPr/>
                    <a:lstStyle/>
                    <a:p>
                      <a:pPr algn="ctr">
                        <a:spcBef>
                          <a:spcPts val="100"/>
                        </a:spcBef>
                        <a:spcAft>
                          <a:spcPts val="100"/>
                        </a:spcAft>
                      </a:pPr>
                      <a:r>
                        <a:rPr lang="pl-PL" sz="1100">
                          <a:effectLst/>
                        </a:rPr>
                        <a:t>nazwa typu</a:t>
                      </a:r>
                      <a:endParaRPr lang="pl-PL" sz="1100" b="1">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liczba bajtów</a:t>
                      </a:r>
                      <a:endParaRPr lang="pl-PL" sz="1100" b="1" dirty="0">
                        <a:solidFill>
                          <a:srgbClr val="000000"/>
                        </a:solidFill>
                        <a:effectLst/>
                        <a:latin typeface="Verdana" panose="020B0604030504040204" pitchFamily="34" charset="0"/>
                      </a:endParaRPr>
                    </a:p>
                  </a:txBody>
                  <a:tcPr marL="12447" marR="12447" marT="0" marB="0"/>
                </a:tc>
                <a:tc>
                  <a:txBody>
                    <a:bodyPr/>
                    <a:lstStyle/>
                    <a:p>
                      <a:pPr algn="ctr" fontAlgn="t">
                        <a:spcBef>
                          <a:spcPts val="600"/>
                        </a:spcBef>
                        <a:spcAft>
                          <a:spcPts val="100"/>
                        </a:spcAft>
                      </a:pPr>
                      <a:r>
                        <a:rPr lang="pl-PL" sz="1100" dirty="0">
                          <a:effectLst/>
                        </a:rPr>
                        <a:t>dopuszczalne wartości</a:t>
                      </a:r>
                      <a:endParaRPr lang="pl-PL" sz="1100" b="1" dirty="0">
                        <a:solidFill>
                          <a:srgbClr val="000000"/>
                        </a:solidFill>
                        <a:effectLst/>
                        <a:latin typeface="Verdana" panose="020B0604030504040204" pitchFamily="34" charset="0"/>
                      </a:endParaRPr>
                    </a:p>
                  </a:txBody>
                  <a:tcPr marL="12447" marR="12447" marT="0" marB="0"/>
                </a:tc>
                <a:tc>
                  <a:txBody>
                    <a:bodyPr/>
                    <a:lstStyle/>
                    <a:p>
                      <a:pPr algn="ctr">
                        <a:spcBef>
                          <a:spcPts val="600"/>
                        </a:spcBef>
                        <a:spcAft>
                          <a:spcPts val="100"/>
                        </a:spcAft>
                      </a:pPr>
                      <a:r>
                        <a:rPr lang="pl-PL" sz="1100">
                          <a:effectLst/>
                        </a:rPr>
                        <a:t>znaczenie</a:t>
                      </a:r>
                      <a:endParaRPr lang="pl-PL" sz="1100" b="1">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1"/>
                  </a:ext>
                </a:extLst>
              </a:tr>
              <a:tr h="76815">
                <a:tc>
                  <a:txBody>
                    <a:bodyPr/>
                    <a:lstStyle/>
                    <a:p>
                      <a:pPr>
                        <a:spcBef>
                          <a:spcPts val="100"/>
                        </a:spcBef>
                        <a:spcAft>
                          <a:spcPts val="100"/>
                        </a:spcAft>
                      </a:pPr>
                      <a:r>
                        <a:rPr lang="en-US" sz="1100">
                          <a:effectLst/>
                        </a:rPr>
                        <a:t>byte</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1</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od –128 do 127</a:t>
                      </a:r>
                      <a:endParaRPr lang="pl-PL" sz="1100" dirty="0">
                        <a:solidFill>
                          <a:srgbClr val="000000"/>
                        </a:solidFill>
                        <a:effectLst/>
                        <a:latin typeface="Verdana" panose="020B0604030504040204" pitchFamily="34" charset="0"/>
                      </a:endParaRPr>
                    </a:p>
                  </a:txBody>
                  <a:tcPr marL="12447" marR="12447" marT="0" marB="0"/>
                </a:tc>
                <a:tc rowSpan="4">
                  <a:txBody>
                    <a:bodyPr/>
                    <a:lstStyle/>
                    <a:p>
                      <a:pPr algn="ctr">
                        <a:spcBef>
                          <a:spcPts val="100"/>
                        </a:spcBef>
                      </a:pPr>
                      <a:r>
                        <a:rPr lang="pl-PL" sz="1100">
                          <a:effectLst/>
                        </a:rPr>
                        <a:t>liczby całkowite</a:t>
                      </a:r>
                      <a:endParaRPr lang="pl-PL" sz="110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2"/>
                  </a:ext>
                </a:extLst>
              </a:tr>
              <a:tr h="76815">
                <a:tc>
                  <a:txBody>
                    <a:bodyPr/>
                    <a:lstStyle/>
                    <a:p>
                      <a:pPr>
                        <a:spcBef>
                          <a:spcPts val="100"/>
                        </a:spcBef>
                        <a:spcAft>
                          <a:spcPts val="100"/>
                        </a:spcAft>
                      </a:pPr>
                      <a:r>
                        <a:rPr lang="pl-PL" sz="1100">
                          <a:effectLst/>
                        </a:rPr>
                        <a:t>short</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2</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od –32768 do 32767</a:t>
                      </a:r>
                      <a:endParaRPr lang="pl-PL" sz="110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3"/>
                  </a:ext>
                </a:extLst>
              </a:tr>
              <a:tr h="153630">
                <a:tc>
                  <a:txBody>
                    <a:bodyPr/>
                    <a:lstStyle/>
                    <a:p>
                      <a:pPr>
                        <a:spcBef>
                          <a:spcPts val="700"/>
                        </a:spcBef>
                      </a:pPr>
                      <a:r>
                        <a:rPr lang="pl-PL" sz="1100">
                          <a:effectLst/>
                        </a:rPr>
                        <a:t>int</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pl-PL" sz="1100">
                          <a:effectLst/>
                        </a:rPr>
                        <a:t>4</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l-PL" sz="1100" dirty="0">
                          <a:effectLst/>
                        </a:rPr>
                        <a:t>od –2147483648</a:t>
                      </a:r>
                    </a:p>
                    <a:p>
                      <a:pPr algn="ctr">
                        <a:spcAft>
                          <a:spcPts val="100"/>
                        </a:spcAft>
                      </a:pPr>
                      <a:r>
                        <a:rPr lang="pl-PL" sz="1100" dirty="0">
                          <a:effectLst/>
                        </a:rPr>
                        <a:t>do 2147483647</a:t>
                      </a:r>
                      <a:endParaRPr lang="pl-PL"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4"/>
                  </a:ext>
                </a:extLst>
              </a:tr>
              <a:tr h="460889">
                <a:tc>
                  <a:txBody>
                    <a:bodyPr/>
                    <a:lstStyle/>
                    <a:p>
                      <a:pPr>
                        <a:spcBef>
                          <a:spcPts val="700"/>
                        </a:spcBef>
                      </a:pPr>
                      <a:r>
                        <a:rPr lang="pl-PL" sz="1100">
                          <a:effectLst/>
                        </a:rPr>
                        <a:t>long</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pl-PL" sz="1100">
                          <a:effectLst/>
                        </a:rPr>
                        <a:t>8</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l-PL" sz="1100" dirty="0">
                          <a:effectLst/>
                        </a:rPr>
                        <a:t>od –9223372036854775808</a:t>
                      </a:r>
                    </a:p>
                    <a:p>
                      <a:pPr algn="ctr">
                        <a:spcAft>
                          <a:spcPts val="100"/>
                        </a:spcAft>
                      </a:pPr>
                      <a:r>
                        <a:rPr lang="pl-PL" sz="1100" dirty="0">
                          <a:effectLst/>
                        </a:rPr>
                        <a:t>do 9223372036854775807</a:t>
                      </a:r>
                      <a:endParaRPr lang="pl-PL"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5"/>
                  </a:ext>
                </a:extLst>
              </a:tr>
              <a:tr h="1005704">
                <a:tc>
                  <a:txBody>
                    <a:bodyPr/>
                    <a:lstStyle/>
                    <a:p>
                      <a:r>
                        <a:rPr lang="pl-PL" sz="1100">
                          <a:effectLst/>
                        </a:rPr>
                        <a:t>float</a:t>
                      </a:r>
                      <a:endParaRPr lang="pl-PL" sz="1100">
                        <a:solidFill>
                          <a:srgbClr val="000000"/>
                        </a:solidFill>
                        <a:effectLst/>
                        <a:latin typeface="Verdana" panose="020B0604030504040204" pitchFamily="34" charset="0"/>
                      </a:endParaRPr>
                    </a:p>
                  </a:txBody>
                  <a:tcPr marL="12447" marR="12447" marT="0" marB="0"/>
                </a:tc>
                <a:tc>
                  <a:txBody>
                    <a:bodyPr/>
                    <a:lstStyle/>
                    <a:p>
                      <a:pPr algn="ctr"/>
                      <a:r>
                        <a:rPr lang="pl-PL" sz="1100">
                          <a:effectLst/>
                        </a:rPr>
                        <a:t>4</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t-BR" sz="1100" dirty="0">
                          <a:effectLst/>
                        </a:rPr>
                        <a:t>od –3.4028234663852886E38</a:t>
                      </a:r>
                    </a:p>
                    <a:p>
                      <a:pPr algn="ctr"/>
                      <a:r>
                        <a:rPr lang="pt-BR" sz="1100" dirty="0">
                          <a:effectLst/>
                        </a:rPr>
                        <a:t>do -1.401298464324817E-45</a:t>
                      </a:r>
                    </a:p>
                    <a:p>
                      <a:pPr algn="ctr">
                        <a:spcBef>
                          <a:spcPts val="100"/>
                        </a:spcBef>
                        <a:spcAft>
                          <a:spcPts val="100"/>
                        </a:spcAft>
                      </a:pPr>
                      <a:r>
                        <a:rPr lang="pt-BR" sz="1100" dirty="0">
                          <a:effectLst/>
                        </a:rPr>
                        <a:t>i</a:t>
                      </a:r>
                    </a:p>
                    <a:p>
                      <a:pPr algn="ctr"/>
                      <a:r>
                        <a:rPr lang="pt-BR" sz="1100" dirty="0">
                          <a:effectLst/>
                        </a:rPr>
                        <a:t>od 1.401298464324817E-45</a:t>
                      </a:r>
                    </a:p>
                    <a:p>
                      <a:pPr algn="ctr">
                        <a:spcAft>
                          <a:spcPts val="100"/>
                        </a:spcAft>
                      </a:pPr>
                      <a:r>
                        <a:rPr lang="pt-BR" sz="1100" dirty="0">
                          <a:effectLst/>
                        </a:rPr>
                        <a:t>do 3.4028234663852886E38</a:t>
                      </a:r>
                      <a:endParaRPr lang="pt-BR" sz="1100" dirty="0">
                        <a:solidFill>
                          <a:srgbClr val="000000"/>
                        </a:solidFill>
                        <a:effectLst/>
                        <a:latin typeface="Verdana" panose="020B0604030504040204" pitchFamily="34" charset="0"/>
                      </a:endParaRPr>
                    </a:p>
                  </a:txBody>
                  <a:tcPr marL="12447" marR="12447" marT="0" marB="0"/>
                </a:tc>
                <a:tc rowSpan="2">
                  <a:txBody>
                    <a:bodyPr/>
                    <a:lstStyle/>
                    <a:p>
                      <a:pPr algn="ctr">
                        <a:spcBef>
                          <a:spcPts val="100"/>
                        </a:spcBef>
                      </a:pPr>
                      <a:r>
                        <a:rPr lang="pl-PL" sz="1100" dirty="0">
                          <a:effectLst/>
                        </a:rPr>
                        <a:t>liczby rzeczywiste</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6"/>
                  </a:ext>
                </a:extLst>
              </a:tr>
              <a:tr h="698445">
                <a:tc>
                  <a:txBody>
                    <a:bodyPr/>
                    <a:lstStyle/>
                    <a:p>
                      <a:r>
                        <a:rPr lang="pl-PL" sz="1100">
                          <a:effectLst/>
                        </a:rPr>
                        <a:t>double</a:t>
                      </a:r>
                      <a:endParaRPr lang="pl-PL" sz="1100">
                        <a:solidFill>
                          <a:srgbClr val="000000"/>
                        </a:solidFill>
                        <a:effectLst/>
                        <a:latin typeface="Verdana" panose="020B0604030504040204" pitchFamily="34" charset="0"/>
                      </a:endParaRPr>
                    </a:p>
                  </a:txBody>
                  <a:tcPr marL="12447" marR="12447" marT="0" marB="0"/>
                </a:tc>
                <a:tc>
                  <a:txBody>
                    <a:bodyPr/>
                    <a:lstStyle/>
                    <a:p>
                      <a:pPr algn="ctr"/>
                      <a:r>
                        <a:rPr lang="pl-PL" sz="1100">
                          <a:effectLst/>
                        </a:rPr>
                        <a:t>8</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t-BR" sz="1100" dirty="0">
                          <a:effectLst/>
                        </a:rPr>
                        <a:t>od -1.7976931348623157E308</a:t>
                      </a:r>
                    </a:p>
                    <a:p>
                      <a:pPr algn="ctr"/>
                      <a:r>
                        <a:rPr lang="pt-BR" sz="1100" dirty="0">
                          <a:effectLst/>
                        </a:rPr>
                        <a:t>do -4.9E-324</a:t>
                      </a:r>
                    </a:p>
                    <a:p>
                      <a:pPr algn="ctr">
                        <a:spcBef>
                          <a:spcPts val="100"/>
                        </a:spcBef>
                        <a:spcAft>
                          <a:spcPts val="100"/>
                        </a:spcAft>
                      </a:pPr>
                      <a:r>
                        <a:rPr lang="pt-BR" sz="1100" dirty="0">
                          <a:effectLst/>
                        </a:rPr>
                        <a:t>i</a:t>
                      </a:r>
                    </a:p>
                    <a:p>
                      <a:pPr algn="ctr"/>
                      <a:r>
                        <a:rPr lang="pt-BR" sz="1100" dirty="0">
                          <a:effectLst/>
                        </a:rPr>
                        <a:t>od 4.9E-324</a:t>
                      </a:r>
                    </a:p>
                    <a:p>
                      <a:pPr algn="ctr">
                        <a:spcAft>
                          <a:spcPts val="100"/>
                        </a:spcAft>
                      </a:pPr>
                      <a:r>
                        <a:rPr lang="pt-BR" sz="1100" dirty="0">
                          <a:effectLst/>
                        </a:rPr>
                        <a:t>do 1.7976931348623157E308</a:t>
                      </a:r>
                      <a:endParaRPr lang="pt-BR"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7"/>
                  </a:ext>
                </a:extLst>
              </a:tr>
              <a:tr h="153630">
                <a:tc>
                  <a:txBody>
                    <a:bodyPr/>
                    <a:lstStyle/>
                    <a:p>
                      <a:pPr>
                        <a:spcBef>
                          <a:spcPts val="100"/>
                        </a:spcBef>
                        <a:spcAft>
                          <a:spcPts val="100"/>
                        </a:spcAft>
                      </a:pPr>
                      <a:r>
                        <a:rPr lang="de-DE" sz="1100">
                          <a:effectLst/>
                        </a:rPr>
                        <a:t>char</a:t>
                      </a:r>
                      <a:endParaRPr lang="de-DE"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en-US" sz="1100">
                          <a:effectLst/>
                        </a:rPr>
                        <a:t>2</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od 0 do 65556</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znaki </a:t>
                      </a:r>
                      <a:r>
                        <a:rPr lang="pl-PL" sz="1100" dirty="0" err="1">
                          <a:effectLst/>
                        </a:rPr>
                        <a:t>Unicodu</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8"/>
                  </a:ext>
                </a:extLst>
              </a:tr>
              <a:tr h="307259">
                <a:tc>
                  <a:txBody>
                    <a:bodyPr/>
                    <a:lstStyle/>
                    <a:p>
                      <a:pPr>
                        <a:spcBef>
                          <a:spcPts val="700"/>
                        </a:spcBef>
                      </a:pPr>
                      <a:r>
                        <a:rPr lang="en-US" sz="1100" dirty="0" err="1">
                          <a:effectLst/>
                        </a:rPr>
                        <a:t>boolean</a:t>
                      </a:r>
                      <a:endParaRPr lang="en-US" sz="1100" dirty="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en-US" sz="1100">
                          <a:effectLst/>
                        </a:rPr>
                        <a:t>1</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900"/>
                        </a:spcBef>
                      </a:pPr>
                      <a:r>
                        <a:rPr lang="pl-PL" sz="1100">
                          <a:effectLst/>
                        </a:rPr>
                        <a:t>true, false</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wartości logiczne: prawda, fałsz</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4683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Powstają przez wywołanie stosownej klasy</a:t>
            </a:r>
          </a:p>
          <a:p>
            <a:endParaRPr lang="pl-PL" dirty="0"/>
          </a:p>
          <a:p>
            <a:r>
              <a:rPr lang="pl-PL" dirty="0"/>
              <a:t>Najprostszy typ String</a:t>
            </a:r>
          </a:p>
          <a:p>
            <a:endParaRPr lang="pl-PL" dirty="0"/>
          </a:p>
          <a:p>
            <a:pPr marL="0" indent="0">
              <a:buNone/>
            </a:pPr>
            <a:r>
              <a:rPr lang="pl-PL" dirty="0"/>
              <a:t>Klasa: </a:t>
            </a:r>
            <a:r>
              <a:rPr lang="pl-PL" dirty="0" err="1"/>
              <a:t>java.lang.String</a:t>
            </a:r>
            <a:endParaRPr lang="pl-PL" dirty="0"/>
          </a:p>
        </p:txBody>
      </p:sp>
      <p:sp>
        <p:nvSpPr>
          <p:cNvPr id="3" name="Tytuł 2"/>
          <p:cNvSpPr>
            <a:spLocks noGrp="1"/>
          </p:cNvSpPr>
          <p:nvPr>
            <p:ph type="title"/>
          </p:nvPr>
        </p:nvSpPr>
        <p:spPr/>
        <p:txBody>
          <a:bodyPr/>
          <a:lstStyle/>
          <a:p>
            <a:r>
              <a:rPr lang="pl-PL" dirty="0"/>
              <a:t>Typy obiektowe</a:t>
            </a: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777" y="3014769"/>
            <a:ext cx="1421301" cy="1421301"/>
          </a:xfrm>
          <a:prstGeom prst="rect">
            <a:avLst/>
          </a:prstGeom>
        </p:spPr>
      </p:pic>
    </p:spTree>
    <p:extLst>
      <p:ext uri="{BB962C8B-B14F-4D97-AF65-F5344CB8AC3E}">
        <p14:creationId xmlns:p14="http://schemas.microsoft.com/office/powerpoint/2010/main" val="289365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8" y="1072003"/>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BA8262-F4C8-48A2-91DA-821EAD25295A}"/>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0973C881-FAD9-44B7-BE37-D8548527195E}"/>
              </a:ext>
            </a:extLst>
          </p:cNvPr>
          <p:cNvSpPr>
            <a:spLocks noGrp="1"/>
          </p:cNvSpPr>
          <p:nvPr>
            <p:ph type="body" sz="quarter" idx="12"/>
          </p:nvPr>
        </p:nvSpPr>
        <p:spPr/>
        <p:txBody>
          <a:bodyPr/>
          <a:lstStyle/>
          <a:p>
            <a:endParaRPr lang="pl-PL"/>
          </a:p>
        </p:txBody>
      </p:sp>
      <p:sp>
        <p:nvSpPr>
          <p:cNvPr id="4" name="Symbol zastępczy tekstu 3">
            <a:extLst>
              <a:ext uri="{FF2B5EF4-FFF2-40B4-BE49-F238E27FC236}">
                <a16:creationId xmlns:a16="http://schemas.microsoft.com/office/drawing/2014/main" id="{EF664471-D090-4DB9-A4F0-4413DE47F114}"/>
              </a:ext>
            </a:extLst>
          </p:cNvPr>
          <p:cNvSpPr>
            <a:spLocks noGrp="1"/>
          </p:cNvSpPr>
          <p:nvPr>
            <p:ph type="body" sz="quarter" idx="10"/>
          </p:nvPr>
        </p:nvSpPr>
        <p:spPr>
          <a:xfrm>
            <a:off x="1581528" y="1240425"/>
            <a:ext cx="7105272" cy="279757"/>
          </a:xfrm>
        </p:spPr>
        <p:txBody>
          <a:bodyPr/>
          <a:lstStyle/>
          <a:p>
            <a:r>
              <a:rPr lang="pl-PL" dirty="0"/>
              <a:t>Język JavaScript</a:t>
            </a:r>
          </a:p>
        </p:txBody>
      </p:sp>
      <p:sp>
        <p:nvSpPr>
          <p:cNvPr id="5" name="Symbol zastępczy tekstu 4">
            <a:extLst>
              <a:ext uri="{FF2B5EF4-FFF2-40B4-BE49-F238E27FC236}">
                <a16:creationId xmlns:a16="http://schemas.microsoft.com/office/drawing/2014/main" id="{3D6751BA-6BFA-4B66-A5AA-0F0F3B00104A}"/>
              </a:ext>
            </a:extLst>
          </p:cNvPr>
          <p:cNvSpPr>
            <a:spLocks noGrp="1"/>
          </p:cNvSpPr>
          <p:nvPr>
            <p:ph type="body" sz="quarter" idx="30"/>
          </p:nvPr>
        </p:nvSpPr>
        <p:spPr>
          <a:xfrm>
            <a:off x="1581528" y="1611501"/>
            <a:ext cx="7105272" cy="279757"/>
          </a:xfrm>
        </p:spPr>
        <p:txBody>
          <a:bodyPr/>
          <a:lstStyle/>
          <a:p>
            <a:r>
              <a:rPr lang="pl-PL" dirty="0"/>
              <a:t>Podstawy testowania aplikacji webowych. Rodzaje testów. </a:t>
            </a:r>
          </a:p>
        </p:txBody>
      </p:sp>
      <p:sp>
        <p:nvSpPr>
          <p:cNvPr id="6" name="Symbol zastępczy tekstu 5">
            <a:extLst>
              <a:ext uri="{FF2B5EF4-FFF2-40B4-BE49-F238E27FC236}">
                <a16:creationId xmlns:a16="http://schemas.microsoft.com/office/drawing/2014/main" id="{E0461FB6-609B-435E-8437-AE53BCB1B6DE}"/>
              </a:ext>
            </a:extLst>
          </p:cNvPr>
          <p:cNvSpPr>
            <a:spLocks noGrp="1"/>
          </p:cNvSpPr>
          <p:nvPr>
            <p:ph type="body" sz="quarter" idx="31"/>
          </p:nvPr>
        </p:nvSpPr>
        <p:spPr>
          <a:xfrm>
            <a:off x="1571138" y="1859113"/>
            <a:ext cx="7105272" cy="482889"/>
          </a:xfrm>
        </p:spPr>
        <p:txBody>
          <a:bodyPr/>
          <a:lstStyle/>
          <a:p>
            <a:r>
              <a:rPr lang="pl-PL" dirty="0"/>
              <a:t>Rodzaje testów. Dobór właściwych testów w zależności od rodzaju badanego elementu i kontekstu testowania.</a:t>
            </a:r>
          </a:p>
        </p:txBody>
      </p:sp>
      <p:sp>
        <p:nvSpPr>
          <p:cNvPr id="7" name="Symbol zastępczy tekstu 6">
            <a:extLst>
              <a:ext uri="{FF2B5EF4-FFF2-40B4-BE49-F238E27FC236}">
                <a16:creationId xmlns:a16="http://schemas.microsoft.com/office/drawing/2014/main" id="{6A06DDD4-3400-40B5-9EB2-2A07B9DB62E1}"/>
              </a:ext>
            </a:extLst>
          </p:cNvPr>
          <p:cNvSpPr>
            <a:spLocks noGrp="1"/>
          </p:cNvSpPr>
          <p:nvPr>
            <p:ph type="body" sz="quarter" idx="32"/>
          </p:nvPr>
        </p:nvSpPr>
        <p:spPr>
          <a:xfrm>
            <a:off x="1571138" y="2258885"/>
            <a:ext cx="7105272" cy="482889"/>
          </a:xfrm>
        </p:spPr>
        <p:txBody>
          <a:bodyPr/>
          <a:lstStyle/>
          <a:p>
            <a:r>
              <a:rPr lang="pl-PL" dirty="0"/>
              <a:t>Projektowanie testów zgodnie z wyborem typu testu. Zasady projektowania testów. Narzędzia do projektowania testów.</a:t>
            </a:r>
          </a:p>
        </p:txBody>
      </p:sp>
      <p:sp>
        <p:nvSpPr>
          <p:cNvPr id="8" name="Symbol zastępczy tekstu 7">
            <a:extLst>
              <a:ext uri="{FF2B5EF4-FFF2-40B4-BE49-F238E27FC236}">
                <a16:creationId xmlns:a16="http://schemas.microsoft.com/office/drawing/2014/main" id="{26A82CF2-02E1-43E7-902C-A7C1CDBBE4EE}"/>
              </a:ext>
            </a:extLst>
          </p:cNvPr>
          <p:cNvSpPr>
            <a:spLocks noGrp="1"/>
          </p:cNvSpPr>
          <p:nvPr>
            <p:ph type="body" sz="quarter" idx="33"/>
          </p:nvPr>
        </p:nvSpPr>
        <p:spPr>
          <a:xfrm>
            <a:off x="1581528" y="2724729"/>
            <a:ext cx="7105272" cy="279757"/>
          </a:xfrm>
        </p:spPr>
        <p:txBody>
          <a:bodyPr/>
          <a:lstStyle/>
          <a:p>
            <a:r>
              <a:rPr lang="pl-PL" dirty="0"/>
              <a:t>Podstawy automatyzacji testów. Narzędzia do automatyzacji testów. Wstęp do </a:t>
            </a:r>
            <a:r>
              <a:rPr lang="pl-PL" dirty="0" err="1"/>
              <a:t>Selenium</a:t>
            </a:r>
            <a:r>
              <a:rPr lang="pl-PL" dirty="0"/>
              <a:t>.</a:t>
            </a:r>
          </a:p>
        </p:txBody>
      </p:sp>
      <p:sp>
        <p:nvSpPr>
          <p:cNvPr id="9" name="Symbol zastępczy tekstu 8">
            <a:extLst>
              <a:ext uri="{FF2B5EF4-FFF2-40B4-BE49-F238E27FC236}">
                <a16:creationId xmlns:a16="http://schemas.microsoft.com/office/drawing/2014/main" id="{AAF126AB-6F84-4F64-8F94-9C886A659700}"/>
              </a:ext>
            </a:extLst>
          </p:cNvPr>
          <p:cNvSpPr>
            <a:spLocks noGrp="1"/>
          </p:cNvSpPr>
          <p:nvPr>
            <p:ph type="body" sz="quarter" idx="34"/>
          </p:nvPr>
        </p:nvSpPr>
        <p:spPr>
          <a:xfrm>
            <a:off x="1581528" y="3095805"/>
            <a:ext cx="7105272" cy="279757"/>
          </a:xfrm>
        </p:spPr>
        <p:txBody>
          <a:bodyPr/>
          <a:lstStyle/>
          <a:p>
            <a:r>
              <a:rPr lang="pl-PL" dirty="0" err="1"/>
              <a:t>Selenium</a:t>
            </a:r>
            <a:r>
              <a:rPr lang="pl-PL" dirty="0"/>
              <a:t> IDE. </a:t>
            </a:r>
            <a:r>
              <a:rPr lang="pl-PL" dirty="0" err="1"/>
              <a:t>Selenium</a:t>
            </a:r>
            <a:r>
              <a:rPr lang="pl-PL" dirty="0"/>
              <a:t> </a:t>
            </a:r>
            <a:r>
              <a:rPr lang="pl-PL" dirty="0" err="1"/>
              <a:t>WebDriver.Testy</a:t>
            </a:r>
            <a:r>
              <a:rPr lang="pl-PL" dirty="0"/>
              <a:t> na wielu przeglądarkach.</a:t>
            </a:r>
          </a:p>
        </p:txBody>
      </p:sp>
      <p:sp>
        <p:nvSpPr>
          <p:cNvPr id="10" name="Symbol zastępczy tekstu 9">
            <a:extLst>
              <a:ext uri="{FF2B5EF4-FFF2-40B4-BE49-F238E27FC236}">
                <a16:creationId xmlns:a16="http://schemas.microsoft.com/office/drawing/2014/main" id="{6014817B-52A4-4C54-B328-C3A0FDF131FA}"/>
              </a:ext>
            </a:extLst>
          </p:cNvPr>
          <p:cNvSpPr>
            <a:spLocks noGrp="1"/>
          </p:cNvSpPr>
          <p:nvPr>
            <p:ph type="body" sz="quarter" idx="35"/>
          </p:nvPr>
        </p:nvSpPr>
        <p:spPr>
          <a:xfrm>
            <a:off x="1581528" y="3466881"/>
            <a:ext cx="7105272" cy="279757"/>
          </a:xfrm>
        </p:spPr>
        <p:txBody>
          <a:bodyPr/>
          <a:lstStyle/>
          <a:p>
            <a:r>
              <a:rPr lang="pl-PL" dirty="0" err="1"/>
              <a:t>Selenium</a:t>
            </a:r>
            <a:r>
              <a:rPr lang="pl-PL" dirty="0"/>
              <a:t> </a:t>
            </a:r>
            <a:r>
              <a:rPr lang="pl-PL" dirty="0" err="1"/>
              <a:t>WebDriver</a:t>
            </a:r>
            <a:r>
              <a:rPr lang="pl-PL" dirty="0"/>
              <a:t> – najlepsze praktyki. Narzędzia zaawansowane.</a:t>
            </a:r>
          </a:p>
        </p:txBody>
      </p:sp>
      <p:sp>
        <p:nvSpPr>
          <p:cNvPr id="11" name="Symbol zastępczy tekstu 10">
            <a:extLst>
              <a:ext uri="{FF2B5EF4-FFF2-40B4-BE49-F238E27FC236}">
                <a16:creationId xmlns:a16="http://schemas.microsoft.com/office/drawing/2014/main" id="{E7BC583E-5DA9-493D-B22E-4EFAD2115208}"/>
              </a:ext>
            </a:extLst>
          </p:cNvPr>
          <p:cNvSpPr>
            <a:spLocks noGrp="1"/>
          </p:cNvSpPr>
          <p:nvPr>
            <p:ph type="body" sz="quarter" idx="36"/>
          </p:nvPr>
        </p:nvSpPr>
        <p:spPr>
          <a:xfrm>
            <a:off x="1581528" y="3816346"/>
            <a:ext cx="7105272" cy="722955"/>
          </a:xfrm>
        </p:spPr>
        <p:txBody>
          <a:bodyPr/>
          <a:lstStyle/>
          <a:p>
            <a:r>
              <a:rPr lang="pl-PL" dirty="0"/>
              <a:t>Korelacja. Role w testowaniu. Narzędzia wspomagające proces testowania. Współpraca z </a:t>
            </a:r>
            <a:r>
              <a:rPr lang="pl-PL" dirty="0" err="1"/>
              <a:t>programistami.Przygotowanie</a:t>
            </a:r>
            <a:r>
              <a:rPr lang="pl-PL" dirty="0"/>
              <a:t> testów</a:t>
            </a:r>
          </a:p>
          <a:p>
            <a:endParaRPr lang="pl-PL" dirty="0"/>
          </a:p>
        </p:txBody>
      </p:sp>
      <p:sp>
        <p:nvSpPr>
          <p:cNvPr id="12" name="Symbol zastępczy tekstu 11">
            <a:extLst>
              <a:ext uri="{FF2B5EF4-FFF2-40B4-BE49-F238E27FC236}">
                <a16:creationId xmlns:a16="http://schemas.microsoft.com/office/drawing/2014/main" id="{E575F40C-BBFF-4A5F-92D0-C5D8EEF819E1}"/>
              </a:ext>
            </a:extLst>
          </p:cNvPr>
          <p:cNvSpPr>
            <a:spLocks noGrp="1"/>
          </p:cNvSpPr>
          <p:nvPr>
            <p:ph type="body" sz="quarter" idx="37"/>
          </p:nvPr>
        </p:nvSpPr>
        <p:spPr/>
        <p:txBody>
          <a:bodyPr/>
          <a:lstStyle/>
          <a:p>
            <a:endParaRPr lang="pl-PL"/>
          </a:p>
        </p:txBody>
      </p:sp>
      <p:sp>
        <p:nvSpPr>
          <p:cNvPr id="13" name="Symbol zastępczy tekstu 12">
            <a:extLst>
              <a:ext uri="{FF2B5EF4-FFF2-40B4-BE49-F238E27FC236}">
                <a16:creationId xmlns:a16="http://schemas.microsoft.com/office/drawing/2014/main" id="{4304C1B7-9ACE-4BFE-B80F-446E1FD39384}"/>
              </a:ext>
            </a:extLst>
          </p:cNvPr>
          <p:cNvSpPr>
            <a:spLocks noGrp="1"/>
          </p:cNvSpPr>
          <p:nvPr>
            <p:ph type="body" sz="quarter" idx="38"/>
          </p:nvPr>
        </p:nvSpPr>
        <p:spPr/>
        <p:txBody>
          <a:bodyPr/>
          <a:lstStyle/>
          <a:p>
            <a:endParaRPr lang="pl-PL"/>
          </a:p>
        </p:txBody>
      </p:sp>
      <p:sp>
        <p:nvSpPr>
          <p:cNvPr id="14" name="Symbol zastępczy tekstu 13">
            <a:extLst>
              <a:ext uri="{FF2B5EF4-FFF2-40B4-BE49-F238E27FC236}">
                <a16:creationId xmlns:a16="http://schemas.microsoft.com/office/drawing/2014/main" id="{6E6B5B47-E4AA-4344-A03B-C64F1F14E01F}"/>
              </a:ext>
            </a:extLst>
          </p:cNvPr>
          <p:cNvSpPr>
            <a:spLocks noGrp="1"/>
          </p:cNvSpPr>
          <p:nvPr>
            <p:ph type="body" sz="quarter" idx="39"/>
          </p:nvPr>
        </p:nvSpPr>
        <p:spPr/>
        <p:txBody>
          <a:bodyPr/>
          <a:lstStyle/>
          <a:p>
            <a:endParaRPr lang="pl-PL"/>
          </a:p>
        </p:txBody>
      </p:sp>
      <p:sp>
        <p:nvSpPr>
          <p:cNvPr id="15" name="Symbol zastępczy tekstu 14">
            <a:extLst>
              <a:ext uri="{FF2B5EF4-FFF2-40B4-BE49-F238E27FC236}">
                <a16:creationId xmlns:a16="http://schemas.microsoft.com/office/drawing/2014/main" id="{84BB4700-F638-4DAC-8B55-44F1DDE071EC}"/>
              </a:ext>
            </a:extLst>
          </p:cNvPr>
          <p:cNvSpPr>
            <a:spLocks noGrp="1"/>
          </p:cNvSpPr>
          <p:nvPr>
            <p:ph type="body" sz="quarter" idx="40"/>
          </p:nvPr>
        </p:nvSpPr>
        <p:spPr/>
        <p:txBody>
          <a:bodyPr/>
          <a:lstStyle/>
          <a:p>
            <a:endParaRPr lang="pl-PL"/>
          </a:p>
        </p:txBody>
      </p:sp>
      <p:sp>
        <p:nvSpPr>
          <p:cNvPr id="16" name="Symbol zastępczy tekstu 15">
            <a:extLst>
              <a:ext uri="{FF2B5EF4-FFF2-40B4-BE49-F238E27FC236}">
                <a16:creationId xmlns:a16="http://schemas.microsoft.com/office/drawing/2014/main" id="{B565BC6F-5C87-4AB0-BA45-319A34860DCE}"/>
              </a:ext>
            </a:extLst>
          </p:cNvPr>
          <p:cNvSpPr>
            <a:spLocks noGrp="1"/>
          </p:cNvSpPr>
          <p:nvPr>
            <p:ph type="body" sz="quarter" idx="41"/>
          </p:nvPr>
        </p:nvSpPr>
        <p:spPr/>
        <p:txBody>
          <a:bodyPr/>
          <a:lstStyle/>
          <a:p>
            <a:endParaRPr lang="pl-PL"/>
          </a:p>
        </p:txBody>
      </p:sp>
      <p:sp>
        <p:nvSpPr>
          <p:cNvPr id="17" name="Symbol zastępczy tekstu 16">
            <a:extLst>
              <a:ext uri="{FF2B5EF4-FFF2-40B4-BE49-F238E27FC236}">
                <a16:creationId xmlns:a16="http://schemas.microsoft.com/office/drawing/2014/main" id="{351FA702-D593-4338-9B6E-1A17C1318C26}"/>
              </a:ext>
            </a:extLst>
          </p:cNvPr>
          <p:cNvSpPr>
            <a:spLocks noGrp="1"/>
          </p:cNvSpPr>
          <p:nvPr>
            <p:ph type="body" sz="quarter" idx="42"/>
          </p:nvPr>
        </p:nvSpPr>
        <p:spPr/>
        <p:txBody>
          <a:bodyPr/>
          <a:lstStyle/>
          <a:p>
            <a:endParaRPr lang="pl-PL"/>
          </a:p>
        </p:txBody>
      </p:sp>
      <p:sp>
        <p:nvSpPr>
          <p:cNvPr id="18" name="Symbol zastępczy tekstu 17">
            <a:extLst>
              <a:ext uri="{FF2B5EF4-FFF2-40B4-BE49-F238E27FC236}">
                <a16:creationId xmlns:a16="http://schemas.microsoft.com/office/drawing/2014/main" id="{E6CC91D9-55E6-488A-9C0E-FDAB3C4E3CBF}"/>
              </a:ext>
            </a:extLst>
          </p:cNvPr>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2879062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EB5C7D3-D6DE-49B1-A44E-AD940AAA2BC3}"/>
              </a:ext>
            </a:extLst>
          </p:cNvPr>
          <p:cNvSpPr>
            <a:spLocks noGrp="1"/>
          </p:cNvSpPr>
          <p:nvPr>
            <p:ph type="title"/>
          </p:nvPr>
        </p:nvSpPr>
        <p:spPr/>
        <p:txBody>
          <a:bodyPr/>
          <a:lstStyle/>
          <a:p>
            <a:r>
              <a:rPr lang="pl-PL" dirty="0"/>
              <a:t>Testy Jednostkowe</a:t>
            </a:r>
          </a:p>
        </p:txBody>
      </p:sp>
      <p:sp>
        <p:nvSpPr>
          <p:cNvPr id="5" name="pole tekstowe 4">
            <a:extLst>
              <a:ext uri="{FF2B5EF4-FFF2-40B4-BE49-F238E27FC236}">
                <a16:creationId xmlns:a16="http://schemas.microsoft.com/office/drawing/2014/main" id="{5E72F60B-8210-42AE-8996-D49FE24B9C35}"/>
              </a:ext>
            </a:extLst>
          </p:cNvPr>
          <p:cNvSpPr txBox="1"/>
          <p:nvPr/>
        </p:nvSpPr>
        <p:spPr>
          <a:xfrm>
            <a:off x="370609" y="1341663"/>
            <a:ext cx="8163791" cy="2585323"/>
          </a:xfrm>
          <a:prstGeom prst="rect">
            <a:avLst/>
          </a:prstGeom>
          <a:noFill/>
        </p:spPr>
        <p:txBody>
          <a:bodyPr wrap="square">
            <a:spAutoFit/>
          </a:bodyPr>
          <a:lstStyle/>
          <a:p>
            <a:r>
              <a:rPr lang="pl-PL" dirty="0"/>
              <a:t>Test jednostkowy (ang. unit test) to sposób testowania programu, w którym wydzielamy mniejszą jego część, jednostkę i testujemy ją w odosobnieniu. W naszym przypadku taką jednostką do testowania może być pojedyncza klasa czy metoda, którą napiszemy.</a:t>
            </a:r>
          </a:p>
          <a:p>
            <a:endParaRPr lang="pl-PL" dirty="0"/>
          </a:p>
          <a:p>
            <a:r>
              <a:rPr lang="pl-PL" dirty="0"/>
              <a:t>Testy jednostkowe można pisać bez bibliotek zewnętrznych jednak jest to uciążliwe. Dodatkowo warto używać istniejących bibliotek ponieważ IDE dobrze się z nimi integrują. Przykładem takiej biblioteki dla języka Java jest </a:t>
            </a:r>
            <a:r>
              <a:rPr lang="pl-PL" dirty="0" err="1"/>
              <a:t>JUnit</a:t>
            </a:r>
            <a:endParaRPr lang="pl-PL" dirty="0"/>
          </a:p>
        </p:txBody>
      </p:sp>
    </p:spTree>
    <p:extLst>
      <p:ext uri="{BB962C8B-B14F-4D97-AF65-F5344CB8AC3E}">
        <p14:creationId xmlns:p14="http://schemas.microsoft.com/office/powerpoint/2010/main" val="80608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90EDD7-1983-48FE-9918-74639F927AE9}"/>
              </a:ext>
            </a:extLst>
          </p:cNvPr>
          <p:cNvSpPr>
            <a:spLocks noGrp="1"/>
          </p:cNvSpPr>
          <p:nvPr>
            <p:ph type="title"/>
          </p:nvPr>
        </p:nvSpPr>
        <p:spPr/>
        <p:txBody>
          <a:bodyPr/>
          <a:lstStyle/>
          <a:p>
            <a:r>
              <a:rPr lang="pl-PL" dirty="0" err="1"/>
              <a:t>JUnit</a:t>
            </a:r>
            <a:endParaRPr lang="pl-PL" dirty="0"/>
          </a:p>
        </p:txBody>
      </p:sp>
      <p:sp>
        <p:nvSpPr>
          <p:cNvPr id="5" name="pole tekstowe 4">
            <a:extLst>
              <a:ext uri="{FF2B5EF4-FFF2-40B4-BE49-F238E27FC236}">
                <a16:creationId xmlns:a16="http://schemas.microsoft.com/office/drawing/2014/main" id="{EFE0F304-0107-48C9-AED4-F25DBDEECAF9}"/>
              </a:ext>
            </a:extLst>
          </p:cNvPr>
          <p:cNvSpPr txBox="1"/>
          <p:nvPr/>
        </p:nvSpPr>
        <p:spPr>
          <a:xfrm>
            <a:off x="852055" y="1279089"/>
            <a:ext cx="6005945" cy="2308324"/>
          </a:xfrm>
          <a:prstGeom prst="rect">
            <a:avLst/>
          </a:prstGeom>
          <a:noFill/>
        </p:spPr>
        <p:txBody>
          <a:bodyPr wrap="square">
            <a:spAutoFit/>
          </a:bodyPr>
          <a:lstStyle/>
          <a:p>
            <a:r>
              <a:rPr lang="pl-PL" dirty="0" err="1"/>
              <a:t>JUnit</a:t>
            </a:r>
            <a:r>
              <a:rPr lang="pl-PL" dirty="0"/>
              <a:t> – narzędzie służące do tworzenia powtarzalnych testów jednostkowych oprogramowania pisanego w języku Java. </a:t>
            </a:r>
          </a:p>
          <a:p>
            <a:endParaRPr lang="pl-PL" dirty="0"/>
          </a:p>
          <a:p>
            <a:r>
              <a:rPr lang="pl-PL" dirty="0"/>
              <a:t>Cechy </a:t>
            </a:r>
            <a:r>
              <a:rPr lang="pl-PL" dirty="0" err="1"/>
              <a:t>JUnit</a:t>
            </a:r>
            <a:r>
              <a:rPr lang="pl-PL" dirty="0"/>
              <a:t>: metoda najmniejszą jednostką testowania, przypadki testowe, oddzielenie testów od kodu, wiele mechanizmów uruchamiania, tworzenie raportów, integracja z różnymi środowiskami programistycznymi.</a:t>
            </a:r>
          </a:p>
        </p:txBody>
      </p:sp>
    </p:spTree>
    <p:extLst>
      <p:ext uri="{BB962C8B-B14F-4D97-AF65-F5344CB8AC3E}">
        <p14:creationId xmlns:p14="http://schemas.microsoft.com/office/powerpoint/2010/main" val="659422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0D0FA85-3359-4570-9C6C-97F9E88CDB08}"/>
              </a:ext>
            </a:extLst>
          </p:cNvPr>
          <p:cNvSpPr>
            <a:spLocks noGrp="1"/>
          </p:cNvSpPr>
          <p:nvPr>
            <p:ph type="title"/>
          </p:nvPr>
        </p:nvSpPr>
        <p:spPr/>
        <p:txBody>
          <a:bodyPr/>
          <a:lstStyle/>
          <a:p>
            <a:r>
              <a:rPr lang="pl-PL" dirty="0"/>
              <a:t>JUnit4</a:t>
            </a:r>
          </a:p>
        </p:txBody>
      </p:sp>
      <p:sp>
        <p:nvSpPr>
          <p:cNvPr id="5" name="pole tekstowe 4">
            <a:extLst>
              <a:ext uri="{FF2B5EF4-FFF2-40B4-BE49-F238E27FC236}">
                <a16:creationId xmlns:a16="http://schemas.microsoft.com/office/drawing/2014/main" id="{4ED502BC-520F-482F-AFA7-F13B61257528}"/>
              </a:ext>
            </a:extLst>
          </p:cNvPr>
          <p:cNvSpPr txBox="1"/>
          <p:nvPr/>
        </p:nvSpPr>
        <p:spPr>
          <a:xfrm>
            <a:off x="834736" y="1140589"/>
            <a:ext cx="6362700" cy="2031325"/>
          </a:xfrm>
          <a:prstGeom prst="rect">
            <a:avLst/>
          </a:prstGeom>
          <a:noFill/>
        </p:spPr>
        <p:txBody>
          <a:bodyPr wrap="square">
            <a:spAutoFit/>
          </a:bodyPr>
          <a:lstStyle/>
          <a:p>
            <a:r>
              <a:rPr lang="pl-PL" dirty="0" err="1"/>
              <a:t>JUnit</a:t>
            </a:r>
            <a:r>
              <a:rPr lang="pl-PL" dirty="0"/>
              <a:t> 4 to monolit. Jeden plik JAR (ang. Java Archive), który zawiera całą bibliotekę. Ten plik zawiera między innymi:</a:t>
            </a:r>
          </a:p>
          <a:p>
            <a:endParaRPr lang="pl-PL" dirty="0"/>
          </a:p>
          <a:p>
            <a:pPr marL="285750" indent="-285750">
              <a:buFont typeface="Arial" panose="020B0604020202020204" pitchFamily="34" charset="0"/>
              <a:buChar char="•"/>
            </a:pPr>
            <a:r>
              <a:rPr lang="pl-PL" dirty="0"/>
              <a:t>    klasy odpowiedzialne za wyszukiwanie testów,</a:t>
            </a:r>
          </a:p>
          <a:p>
            <a:pPr marL="285750" indent="-285750">
              <a:buFont typeface="Arial" panose="020B0604020202020204" pitchFamily="34" charset="0"/>
              <a:buChar char="•"/>
            </a:pPr>
            <a:r>
              <a:rPr lang="pl-PL" dirty="0"/>
              <a:t>    klasy odpowiedzialna za uruchamianie testów,</a:t>
            </a:r>
          </a:p>
          <a:p>
            <a:pPr marL="285750" indent="-285750">
              <a:buFont typeface="Arial" panose="020B0604020202020204" pitchFamily="34" charset="0"/>
              <a:buChar char="•"/>
            </a:pPr>
            <a:r>
              <a:rPr lang="pl-PL" dirty="0"/>
              <a:t>    klasy zawierające API do pisania testów (np. @Test czy 		implementacje asercji).</a:t>
            </a:r>
          </a:p>
        </p:txBody>
      </p:sp>
    </p:spTree>
    <p:extLst>
      <p:ext uri="{BB962C8B-B14F-4D97-AF65-F5344CB8AC3E}">
        <p14:creationId xmlns:p14="http://schemas.microsoft.com/office/powerpoint/2010/main" val="169607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A28D506-A491-4E08-A89E-CA8B49D3BD05}"/>
              </a:ext>
            </a:extLst>
          </p:cNvPr>
          <p:cNvSpPr>
            <a:spLocks noGrp="1"/>
          </p:cNvSpPr>
          <p:nvPr>
            <p:ph type="title"/>
          </p:nvPr>
        </p:nvSpPr>
        <p:spPr/>
        <p:txBody>
          <a:bodyPr/>
          <a:lstStyle/>
          <a:p>
            <a:r>
              <a:rPr lang="pl-PL" dirty="0"/>
              <a:t>JUnit5</a:t>
            </a:r>
          </a:p>
        </p:txBody>
      </p:sp>
      <p:sp>
        <p:nvSpPr>
          <p:cNvPr id="5" name="pole tekstowe 4">
            <a:extLst>
              <a:ext uri="{FF2B5EF4-FFF2-40B4-BE49-F238E27FC236}">
                <a16:creationId xmlns:a16="http://schemas.microsoft.com/office/drawing/2014/main" id="{006360A7-677F-4D0D-8C51-5534A12FC592}"/>
              </a:ext>
            </a:extLst>
          </p:cNvPr>
          <p:cNvSpPr txBox="1"/>
          <p:nvPr/>
        </p:nvSpPr>
        <p:spPr>
          <a:xfrm>
            <a:off x="426027" y="1296821"/>
            <a:ext cx="8492836" cy="3139321"/>
          </a:xfrm>
          <a:prstGeom prst="rect">
            <a:avLst/>
          </a:prstGeom>
          <a:noFill/>
        </p:spPr>
        <p:txBody>
          <a:bodyPr wrap="square">
            <a:spAutoFit/>
          </a:bodyPr>
          <a:lstStyle/>
          <a:p>
            <a:r>
              <a:rPr lang="pl-PL" dirty="0" err="1"/>
              <a:t>JUnit</a:t>
            </a:r>
            <a:r>
              <a:rPr lang="pl-PL" dirty="0"/>
              <a:t> 5 to trzy niezależne komponenty:</a:t>
            </a:r>
          </a:p>
          <a:p>
            <a:endParaRPr lang="pl-PL" dirty="0"/>
          </a:p>
          <a:p>
            <a:pPr marL="285750" indent="-285750">
              <a:buFont typeface="Arial" panose="020B0604020202020204" pitchFamily="34" charset="0"/>
              <a:buChar char="•"/>
            </a:pPr>
            <a:r>
              <a:rPr lang="pl-PL" dirty="0"/>
              <a:t>    platforma do uruchamiania testów: </a:t>
            </a:r>
            <a:r>
              <a:rPr lang="pl-PL" dirty="0" err="1"/>
              <a:t>JUnit</a:t>
            </a:r>
            <a:r>
              <a:rPr lang="pl-PL" dirty="0"/>
              <a:t> Platform,</a:t>
            </a:r>
          </a:p>
          <a:p>
            <a:pPr marL="285750" indent="-285750">
              <a:buFont typeface="Arial" panose="020B0604020202020204" pitchFamily="34" charset="0"/>
              <a:buChar char="•"/>
            </a:pPr>
            <a:r>
              <a:rPr lang="pl-PL" dirty="0"/>
              <a:t>    API używane do pisania testów: </a:t>
            </a:r>
            <a:r>
              <a:rPr lang="pl-PL" dirty="0" err="1"/>
              <a:t>JUnit</a:t>
            </a:r>
            <a:r>
              <a:rPr lang="pl-PL" dirty="0"/>
              <a:t> Jupiter,</a:t>
            </a:r>
          </a:p>
          <a:p>
            <a:pPr marL="285750" indent="-285750">
              <a:buFont typeface="Arial" panose="020B0604020202020204" pitchFamily="34" charset="0"/>
              <a:buChar char="•"/>
            </a:pPr>
            <a:r>
              <a:rPr lang="pl-PL" dirty="0"/>
              <a:t>    API używane do uruchamia testów napisanych w starszych wersjach </a:t>
            </a:r>
            <a:r>
              <a:rPr lang="pl-PL" dirty="0" err="1"/>
              <a:t>JUnit</a:t>
            </a:r>
            <a:r>
              <a:rPr lang="pl-PL" dirty="0"/>
              <a:t> 			na platformie </a:t>
            </a:r>
            <a:r>
              <a:rPr lang="pl-PL" dirty="0" err="1"/>
              <a:t>JUnit</a:t>
            </a:r>
            <a:r>
              <a:rPr lang="pl-PL" dirty="0"/>
              <a:t> 5: </a:t>
            </a:r>
            <a:r>
              <a:rPr lang="pl-PL" dirty="0" err="1"/>
              <a:t>JUnit</a:t>
            </a:r>
            <a:r>
              <a:rPr lang="pl-PL" dirty="0"/>
              <a:t> </a:t>
            </a:r>
            <a:r>
              <a:rPr lang="pl-PL" dirty="0" err="1"/>
              <a:t>Vintage</a:t>
            </a:r>
            <a:r>
              <a:rPr lang="pl-PL" dirty="0"/>
              <a:t>.</a:t>
            </a:r>
          </a:p>
          <a:p>
            <a:endParaRPr lang="pl-PL" dirty="0"/>
          </a:p>
          <a:p>
            <a:r>
              <a:rPr lang="pl-PL" dirty="0"/>
              <a:t>W swojej codziennej pracy używa się </a:t>
            </a:r>
            <a:r>
              <a:rPr lang="pl-PL" dirty="0" err="1"/>
              <a:t>JUnit</a:t>
            </a:r>
            <a:r>
              <a:rPr lang="pl-PL" dirty="0"/>
              <a:t> Jupiter, czyli samego API, które pozwala na tworzenie testów. To właśnie </a:t>
            </a:r>
            <a:r>
              <a:rPr lang="pl-PL" dirty="0" err="1"/>
              <a:t>JUnit</a:t>
            </a:r>
            <a:r>
              <a:rPr lang="pl-PL" dirty="0"/>
              <a:t> Jupiter zawiera adnotacje, który są niezbędne w trakcie pisania testów. W trakcie uruchamiania testów pośrednio używa się też </a:t>
            </a:r>
            <a:r>
              <a:rPr lang="pl-PL" dirty="0" err="1"/>
              <a:t>JUnit</a:t>
            </a:r>
            <a:r>
              <a:rPr lang="pl-PL" dirty="0"/>
              <a:t> Platform, na przykład uruchamiając testy w IDE.</a:t>
            </a:r>
          </a:p>
        </p:txBody>
      </p:sp>
    </p:spTree>
    <p:extLst>
      <p:ext uri="{BB962C8B-B14F-4D97-AF65-F5344CB8AC3E}">
        <p14:creationId xmlns:p14="http://schemas.microsoft.com/office/powerpoint/2010/main" val="37312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B4F57BF-7878-4E20-B34C-7055C775F9BF}"/>
              </a:ext>
            </a:extLst>
          </p:cNvPr>
          <p:cNvSpPr>
            <a:spLocks noGrp="1"/>
          </p:cNvSpPr>
          <p:nvPr>
            <p:ph type="title"/>
          </p:nvPr>
        </p:nvSpPr>
        <p:spPr/>
        <p:txBody>
          <a:bodyPr>
            <a:normAutofit/>
          </a:bodyPr>
          <a:lstStyle/>
          <a:p>
            <a:r>
              <a:rPr lang="pl-PL" dirty="0" err="1"/>
              <a:t>Assert</a:t>
            </a:r>
            <a:r>
              <a:rPr lang="pl-PL" dirty="0"/>
              <a:t> - Asercje</a:t>
            </a:r>
          </a:p>
        </p:txBody>
      </p:sp>
      <p:sp>
        <p:nvSpPr>
          <p:cNvPr id="5" name="pole tekstowe 4">
            <a:extLst>
              <a:ext uri="{FF2B5EF4-FFF2-40B4-BE49-F238E27FC236}">
                <a16:creationId xmlns:a16="http://schemas.microsoft.com/office/drawing/2014/main" id="{5FEEDB02-F6BD-46A7-8662-5BEF439F0C65}"/>
              </a:ext>
            </a:extLst>
          </p:cNvPr>
          <p:cNvSpPr txBox="1"/>
          <p:nvPr/>
        </p:nvSpPr>
        <p:spPr>
          <a:xfrm>
            <a:off x="727364" y="1258168"/>
            <a:ext cx="7516091" cy="1477328"/>
          </a:xfrm>
          <a:prstGeom prst="rect">
            <a:avLst/>
          </a:prstGeom>
          <a:noFill/>
        </p:spPr>
        <p:txBody>
          <a:bodyPr wrap="square">
            <a:spAutoFit/>
          </a:bodyPr>
          <a:lstStyle/>
          <a:p>
            <a:r>
              <a:rPr lang="pl-PL" dirty="0"/>
              <a:t>Po co używać asercji? Z tego powodu iż gotowe asercje tworzą komunikaty błędów (w trakcie testów jednostkowych), które ułatwiają znalezienie błędu. </a:t>
            </a:r>
          </a:p>
          <a:p>
            <a:r>
              <a:rPr lang="pl-PL" dirty="0"/>
              <a:t>Komunikaty te są bardziej czytelne niż standardowy wyjątek </a:t>
            </a:r>
            <a:r>
              <a:rPr lang="pl-PL" dirty="0" err="1"/>
              <a:t>AssertionError</a:t>
            </a:r>
            <a:endParaRPr lang="pl-PL" dirty="0"/>
          </a:p>
        </p:txBody>
      </p:sp>
      <p:sp>
        <p:nvSpPr>
          <p:cNvPr id="7" name="pole tekstowe 6">
            <a:extLst>
              <a:ext uri="{FF2B5EF4-FFF2-40B4-BE49-F238E27FC236}">
                <a16:creationId xmlns:a16="http://schemas.microsoft.com/office/drawing/2014/main" id="{4C2B6FA1-75F5-4B0C-8AA1-77E10AD85D11}"/>
              </a:ext>
            </a:extLst>
          </p:cNvPr>
          <p:cNvSpPr txBox="1"/>
          <p:nvPr/>
        </p:nvSpPr>
        <p:spPr>
          <a:xfrm>
            <a:off x="727363" y="3554192"/>
            <a:ext cx="7000009" cy="369332"/>
          </a:xfrm>
          <a:prstGeom prst="rect">
            <a:avLst/>
          </a:prstGeom>
          <a:noFill/>
        </p:spPr>
        <p:txBody>
          <a:bodyPr wrap="square">
            <a:spAutoFit/>
          </a:bodyPr>
          <a:lstStyle/>
          <a:p>
            <a:r>
              <a:rPr lang="pl-PL" dirty="0"/>
              <a:t>Asercje w bibliotece </a:t>
            </a:r>
            <a:r>
              <a:rPr lang="pl-PL" dirty="0" err="1"/>
              <a:t>JUnit</a:t>
            </a:r>
            <a:r>
              <a:rPr lang="pl-PL" dirty="0"/>
              <a:t> to metody statyczne w klasie </a:t>
            </a:r>
            <a:r>
              <a:rPr lang="pl-PL" dirty="0" err="1"/>
              <a:t>Assert</a:t>
            </a:r>
            <a:endParaRPr lang="pl-PL" dirty="0"/>
          </a:p>
        </p:txBody>
      </p:sp>
    </p:spTree>
    <p:extLst>
      <p:ext uri="{BB962C8B-B14F-4D97-AF65-F5344CB8AC3E}">
        <p14:creationId xmlns:p14="http://schemas.microsoft.com/office/powerpoint/2010/main" val="1726419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DC51935-EDCE-4964-8A4A-D6D33B0831AE}"/>
              </a:ext>
            </a:extLst>
          </p:cNvPr>
          <p:cNvSpPr>
            <a:spLocks noGrp="1"/>
          </p:cNvSpPr>
          <p:nvPr>
            <p:ph type="title"/>
          </p:nvPr>
        </p:nvSpPr>
        <p:spPr/>
        <p:txBody>
          <a:bodyPr/>
          <a:lstStyle/>
          <a:p>
            <a:r>
              <a:rPr lang="pl-PL" dirty="0" err="1"/>
              <a:t>Assert</a:t>
            </a:r>
            <a:endParaRPr lang="pl-PL" dirty="0"/>
          </a:p>
        </p:txBody>
      </p:sp>
      <p:sp>
        <p:nvSpPr>
          <p:cNvPr id="5" name="pole tekstowe 4">
            <a:extLst>
              <a:ext uri="{FF2B5EF4-FFF2-40B4-BE49-F238E27FC236}">
                <a16:creationId xmlns:a16="http://schemas.microsoft.com/office/drawing/2014/main" id="{7F15C12D-4BB6-4620-85EB-71042EB9E228}"/>
              </a:ext>
            </a:extLst>
          </p:cNvPr>
          <p:cNvSpPr txBox="1"/>
          <p:nvPr/>
        </p:nvSpPr>
        <p:spPr>
          <a:xfrm>
            <a:off x="613063" y="1345174"/>
            <a:ext cx="7917873" cy="2585323"/>
          </a:xfrm>
          <a:prstGeom prst="rect">
            <a:avLst/>
          </a:prstGeom>
          <a:noFill/>
        </p:spPr>
        <p:txBody>
          <a:bodyPr wrap="square">
            <a:spAutoFit/>
          </a:bodyPr>
          <a:lstStyle/>
          <a:p>
            <a:endParaRPr lang="pl-PL" dirty="0"/>
          </a:p>
          <a:p>
            <a:pPr marL="285750" indent="-285750">
              <a:buFont typeface="Arial" panose="020B0604020202020204" pitchFamily="34" charset="0"/>
              <a:buChar char="•"/>
            </a:pPr>
            <a:r>
              <a:rPr lang="pl-PL" dirty="0"/>
              <a:t>    </a:t>
            </a:r>
            <a:r>
              <a:rPr lang="pl-PL" dirty="0" err="1"/>
              <a:t>assertTrue</a:t>
            </a:r>
            <a:r>
              <a:rPr lang="pl-PL" dirty="0"/>
              <a:t> sprawdza czy przekazany argument to </a:t>
            </a:r>
            <a:r>
              <a:rPr lang="pl-PL" dirty="0" err="1"/>
              <a:t>true</a:t>
            </a:r>
            <a:r>
              <a:rPr lang="pl-PL" dirty="0"/>
              <a:t>,</a:t>
            </a:r>
          </a:p>
          <a:p>
            <a:pPr marL="285750" indent="-285750">
              <a:buFont typeface="Arial" panose="020B0604020202020204" pitchFamily="34" charset="0"/>
              <a:buChar char="•"/>
            </a:pPr>
            <a:r>
              <a:rPr lang="pl-PL" dirty="0"/>
              <a:t>    </a:t>
            </a:r>
            <a:r>
              <a:rPr lang="pl-PL" dirty="0" err="1"/>
              <a:t>assertFalse</a:t>
            </a:r>
            <a:r>
              <a:rPr lang="pl-PL" dirty="0"/>
              <a:t> sprawdza czy przekazany argument to </a:t>
            </a:r>
            <a:r>
              <a:rPr lang="pl-PL" dirty="0" err="1"/>
              <a:t>false</a:t>
            </a:r>
            <a:r>
              <a:rPr lang="pl-PL" dirty="0"/>
              <a:t>,</a:t>
            </a:r>
          </a:p>
          <a:p>
            <a:pPr marL="285750" indent="-285750">
              <a:buFont typeface="Arial" panose="020B0604020202020204" pitchFamily="34" charset="0"/>
              <a:buChar char="•"/>
            </a:pPr>
            <a:r>
              <a:rPr lang="pl-PL" dirty="0"/>
              <a:t>    </a:t>
            </a:r>
            <a:r>
              <a:rPr lang="pl-PL" dirty="0" err="1"/>
              <a:t>assertNull</a:t>
            </a:r>
            <a:r>
              <a:rPr lang="pl-PL" dirty="0"/>
              <a:t> sprawdza czy przekazany argument to </a:t>
            </a:r>
            <a:r>
              <a:rPr lang="pl-PL" dirty="0" err="1"/>
              <a:t>null</a:t>
            </a:r>
            <a:r>
              <a:rPr lang="pl-PL" dirty="0"/>
              <a:t>,</a:t>
            </a:r>
          </a:p>
          <a:p>
            <a:pPr marL="285750" indent="-285750">
              <a:buFont typeface="Arial" panose="020B0604020202020204" pitchFamily="34" charset="0"/>
              <a:buChar char="•"/>
            </a:pPr>
            <a:r>
              <a:rPr lang="pl-PL" dirty="0"/>
              <a:t>    </a:t>
            </a:r>
            <a:r>
              <a:rPr lang="pl-PL" dirty="0" err="1"/>
              <a:t>assertNotNull</a:t>
            </a:r>
            <a:r>
              <a:rPr lang="pl-PL" dirty="0"/>
              <a:t> sprawdza czy przekazany argument nie jest </a:t>
            </a:r>
            <a:r>
              <a:rPr lang="pl-PL" dirty="0" err="1"/>
              <a:t>nullem</a:t>
            </a:r>
            <a:r>
              <a:rPr lang="pl-PL" dirty="0"/>
              <a:t>,</a:t>
            </a:r>
          </a:p>
          <a:p>
            <a:pPr marL="285750" indent="-285750">
              <a:buFont typeface="Arial" panose="020B0604020202020204" pitchFamily="34" charset="0"/>
              <a:buChar char="•"/>
            </a:pPr>
            <a:r>
              <a:rPr lang="pl-PL" dirty="0"/>
              <a:t>    </a:t>
            </a:r>
            <a:r>
              <a:rPr lang="pl-PL" dirty="0" err="1"/>
              <a:t>assertEquals</a:t>
            </a:r>
            <a:r>
              <a:rPr lang="pl-PL" dirty="0"/>
              <a:t> przyjmuje dwa parametry wartość oczekiwaną i wartość 		rzeczywistą, jeśli są różne rzuca wyjątek,</a:t>
            </a:r>
          </a:p>
          <a:p>
            <a:pPr marL="285750" indent="-285750">
              <a:buFont typeface="Arial" panose="020B0604020202020204" pitchFamily="34" charset="0"/>
              <a:buChar char="•"/>
            </a:pPr>
            <a:r>
              <a:rPr lang="pl-PL" dirty="0"/>
              <a:t>    </a:t>
            </a:r>
            <a:r>
              <a:rPr lang="pl-PL" dirty="0" err="1"/>
              <a:t>assertNotEquals</a:t>
            </a:r>
            <a:r>
              <a:rPr lang="pl-PL" dirty="0"/>
              <a:t> przyjmuje dwa parametry wartość oczekiwaną i 			wartość rzeczywistą, rzuci wyjątek jeśli są równe.</a:t>
            </a:r>
          </a:p>
        </p:txBody>
      </p:sp>
    </p:spTree>
    <p:extLst>
      <p:ext uri="{BB962C8B-B14F-4D97-AF65-F5344CB8AC3E}">
        <p14:creationId xmlns:p14="http://schemas.microsoft.com/office/powerpoint/2010/main" val="1329248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FF21908-9E69-45A9-BC6E-B16C37636CB4}"/>
              </a:ext>
            </a:extLst>
          </p:cNvPr>
          <p:cNvSpPr>
            <a:spLocks noGrp="1"/>
          </p:cNvSpPr>
          <p:nvPr>
            <p:ph type="title"/>
          </p:nvPr>
        </p:nvSpPr>
        <p:spPr/>
        <p:txBody>
          <a:bodyPr/>
          <a:lstStyle/>
          <a:p>
            <a:r>
              <a:rPr lang="pl-PL" dirty="0"/>
              <a:t>GITHUB</a:t>
            </a:r>
          </a:p>
        </p:txBody>
      </p:sp>
      <p:sp>
        <p:nvSpPr>
          <p:cNvPr id="5" name="pole tekstowe 4">
            <a:extLst>
              <a:ext uri="{FF2B5EF4-FFF2-40B4-BE49-F238E27FC236}">
                <a16:creationId xmlns:a16="http://schemas.microsoft.com/office/drawing/2014/main" id="{8C0E9985-B84D-4317-BD42-E4F60428D628}"/>
              </a:ext>
            </a:extLst>
          </p:cNvPr>
          <p:cNvSpPr txBox="1"/>
          <p:nvPr/>
        </p:nvSpPr>
        <p:spPr>
          <a:xfrm>
            <a:off x="640773" y="1317097"/>
            <a:ext cx="6830291" cy="1200329"/>
          </a:xfrm>
          <a:prstGeom prst="rect">
            <a:avLst/>
          </a:prstGeom>
          <a:noFill/>
        </p:spPr>
        <p:txBody>
          <a:bodyPr wrap="square">
            <a:spAutoFit/>
          </a:bodyPr>
          <a:lstStyle/>
          <a:p>
            <a:r>
              <a:rPr lang="pl-PL" dirty="0"/>
              <a:t>GitHub – hostingowy serwis internetowy przeznaczony dla projektów programistycznych wykorzystujących system kontroli wersji Git. Stworzony został przy wykorzystaniu </a:t>
            </a:r>
            <a:r>
              <a:rPr lang="pl-PL" dirty="0" err="1"/>
              <a:t>frameworka</a:t>
            </a:r>
            <a:r>
              <a:rPr lang="pl-PL" dirty="0"/>
              <a:t> </a:t>
            </a:r>
            <a:r>
              <a:rPr lang="pl-PL" dirty="0" err="1"/>
              <a:t>Ruby</a:t>
            </a:r>
            <a:r>
              <a:rPr lang="pl-PL" dirty="0"/>
              <a:t> on </a:t>
            </a:r>
            <a:r>
              <a:rPr lang="pl-PL" dirty="0" err="1"/>
              <a:t>Rails</a:t>
            </a:r>
            <a:r>
              <a:rPr lang="pl-PL" dirty="0"/>
              <a:t> i języka Erlang. Serwis działa od kwietnia 2008 roku.</a:t>
            </a:r>
          </a:p>
        </p:txBody>
      </p:sp>
      <p:pic>
        <p:nvPicPr>
          <p:cNvPr id="6" name="Obraz 5">
            <a:extLst>
              <a:ext uri="{FF2B5EF4-FFF2-40B4-BE49-F238E27FC236}">
                <a16:creationId xmlns:a16="http://schemas.microsoft.com/office/drawing/2014/main" id="{87459A64-5539-45A3-8FF6-0034348E764B}"/>
              </a:ext>
            </a:extLst>
          </p:cNvPr>
          <p:cNvPicPr>
            <a:picLocks noChangeAspect="1"/>
          </p:cNvPicPr>
          <p:nvPr/>
        </p:nvPicPr>
        <p:blipFill>
          <a:blip r:embed="rId2"/>
          <a:stretch>
            <a:fillRect/>
          </a:stretch>
        </p:blipFill>
        <p:spPr>
          <a:xfrm>
            <a:off x="777587" y="2738004"/>
            <a:ext cx="2857500" cy="1600200"/>
          </a:xfrm>
          <a:prstGeom prst="rect">
            <a:avLst/>
          </a:prstGeom>
        </p:spPr>
      </p:pic>
    </p:spTree>
    <p:extLst>
      <p:ext uri="{BB962C8B-B14F-4D97-AF65-F5344CB8AC3E}">
        <p14:creationId xmlns:p14="http://schemas.microsoft.com/office/powerpoint/2010/main" val="64782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3C78248-0992-4B49-B636-34883D5228A2}"/>
              </a:ext>
            </a:extLst>
          </p:cNvPr>
          <p:cNvSpPr>
            <a:spLocks noGrp="1"/>
          </p:cNvSpPr>
          <p:nvPr>
            <p:ph type="title"/>
          </p:nvPr>
        </p:nvSpPr>
        <p:spPr/>
        <p:txBody>
          <a:bodyPr>
            <a:normAutofit/>
          </a:bodyPr>
          <a:lstStyle/>
          <a:p>
            <a:r>
              <a:rPr lang="pl-PL" dirty="0"/>
              <a:t>Testy automatyczne</a:t>
            </a:r>
          </a:p>
        </p:txBody>
      </p:sp>
      <p:pic>
        <p:nvPicPr>
          <p:cNvPr id="3074" name="Picture 2" descr="Appium - darmowe narzędzie open-source do automatyzacji testów ...">
            <a:extLst>
              <a:ext uri="{FF2B5EF4-FFF2-40B4-BE49-F238E27FC236}">
                <a16:creationId xmlns:a16="http://schemas.microsoft.com/office/drawing/2014/main" id="{3F199E77-5361-4B25-98A2-30F9FB787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8977"/>
            <a:ext cx="26193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a:extLst>
              <a:ext uri="{FF2B5EF4-FFF2-40B4-BE49-F238E27FC236}">
                <a16:creationId xmlns:a16="http://schemas.microsoft.com/office/drawing/2014/main" id="{172581B9-9C38-4029-AB9D-6943A1721640}"/>
              </a:ext>
            </a:extLst>
          </p:cNvPr>
          <p:cNvPicPr>
            <a:picLocks noChangeAspect="1"/>
          </p:cNvPicPr>
          <p:nvPr/>
        </p:nvPicPr>
        <p:blipFill>
          <a:blip r:embed="rId3"/>
          <a:stretch>
            <a:fillRect/>
          </a:stretch>
        </p:blipFill>
        <p:spPr>
          <a:xfrm>
            <a:off x="3190538" y="1142940"/>
            <a:ext cx="2400300" cy="1905000"/>
          </a:xfrm>
          <a:prstGeom prst="rect">
            <a:avLst/>
          </a:prstGeom>
        </p:spPr>
      </p:pic>
      <p:sp>
        <p:nvSpPr>
          <p:cNvPr id="6" name="pole tekstowe 5">
            <a:extLst>
              <a:ext uri="{FF2B5EF4-FFF2-40B4-BE49-F238E27FC236}">
                <a16:creationId xmlns:a16="http://schemas.microsoft.com/office/drawing/2014/main" id="{B6FAE700-7759-4FA7-ADDC-5B7E43EC272F}"/>
              </a:ext>
            </a:extLst>
          </p:cNvPr>
          <p:cNvSpPr txBox="1"/>
          <p:nvPr/>
        </p:nvSpPr>
        <p:spPr>
          <a:xfrm>
            <a:off x="4087091" y="3123397"/>
            <a:ext cx="4852553" cy="1477328"/>
          </a:xfrm>
          <a:prstGeom prst="rect">
            <a:avLst/>
          </a:prstGeom>
          <a:noFill/>
        </p:spPr>
        <p:txBody>
          <a:bodyPr wrap="square">
            <a:spAutoFit/>
          </a:bodyPr>
          <a:lstStyle/>
          <a:p>
            <a:r>
              <a:rPr lang="pl-PL" dirty="0" err="1"/>
              <a:t>Selenium</a:t>
            </a:r>
            <a:r>
              <a:rPr lang="pl-PL" dirty="0"/>
              <a:t> to przenośna platforma do testowania aplikacji internetowych. </a:t>
            </a:r>
          </a:p>
          <a:p>
            <a:r>
              <a:rPr lang="pl-PL" dirty="0" err="1"/>
              <a:t>Selenium</a:t>
            </a:r>
            <a:r>
              <a:rPr lang="pl-PL" dirty="0"/>
              <a:t> zapewnia narzędzie odtwarzania do tworzenia testów funkcjonalnych bez potrzeby nauki testowego języka skryptowego.</a:t>
            </a:r>
          </a:p>
        </p:txBody>
      </p:sp>
      <p:sp>
        <p:nvSpPr>
          <p:cNvPr id="4" name="pole tekstowe 3">
            <a:extLst>
              <a:ext uri="{FF2B5EF4-FFF2-40B4-BE49-F238E27FC236}">
                <a16:creationId xmlns:a16="http://schemas.microsoft.com/office/drawing/2014/main" id="{1EE7D637-2673-43A3-8D72-0E741558F0A5}"/>
              </a:ext>
            </a:extLst>
          </p:cNvPr>
          <p:cNvSpPr txBox="1"/>
          <p:nvPr/>
        </p:nvSpPr>
        <p:spPr>
          <a:xfrm>
            <a:off x="204356" y="2738064"/>
            <a:ext cx="3023754" cy="1262496"/>
          </a:xfrm>
          <a:prstGeom prst="rect">
            <a:avLst/>
          </a:prstGeom>
        </p:spPr>
        <p:txBody>
          <a:bodyPr vert="horz" wrap="square" lIns="91440" tIns="45720" rIns="91440" bIns="45720" rtlCol="0">
            <a:noAutofit/>
          </a:bodyPr>
          <a:lstStyle/>
          <a:p>
            <a:r>
              <a:rPr lang="pl-PL" dirty="0"/>
              <a:t>Narzędzie do automatyzacji testów aplikacji na urządzenia mobilne</a:t>
            </a:r>
          </a:p>
        </p:txBody>
      </p:sp>
    </p:spTree>
    <p:extLst>
      <p:ext uri="{BB962C8B-B14F-4D97-AF65-F5344CB8AC3E}">
        <p14:creationId xmlns:p14="http://schemas.microsoft.com/office/powerpoint/2010/main" val="2021509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IDE</a:t>
            </a:r>
          </a:p>
        </p:txBody>
      </p:sp>
      <p:pic>
        <p:nvPicPr>
          <p:cNvPr id="5" name="Obraz 4" descr="Obraz zawierający rysunek, znak&#10;&#10;Opis wygenerowany automatycznie">
            <a:extLst>
              <a:ext uri="{FF2B5EF4-FFF2-40B4-BE49-F238E27FC236}">
                <a16:creationId xmlns:a16="http://schemas.microsoft.com/office/drawing/2014/main" id="{AE74E107-58C3-47B6-9A5C-0E8AC3BE8BFE}"/>
              </a:ext>
            </a:extLst>
          </p:cNvPr>
          <p:cNvPicPr>
            <a:picLocks noChangeAspect="1"/>
          </p:cNvPicPr>
          <p:nvPr/>
        </p:nvPicPr>
        <p:blipFill>
          <a:blip r:embed="rId2"/>
          <a:stretch>
            <a:fillRect/>
          </a:stretch>
        </p:blipFill>
        <p:spPr>
          <a:xfrm>
            <a:off x="594629" y="1488551"/>
            <a:ext cx="2266335" cy="2349158"/>
          </a:xfrm>
          <a:prstGeom prst="rect">
            <a:avLst/>
          </a:prstGeom>
        </p:spPr>
      </p:pic>
      <p:sp>
        <p:nvSpPr>
          <p:cNvPr id="9" name="pole tekstowe 8">
            <a:extLst>
              <a:ext uri="{FF2B5EF4-FFF2-40B4-BE49-F238E27FC236}">
                <a16:creationId xmlns:a16="http://schemas.microsoft.com/office/drawing/2014/main" id="{7C65217C-2516-459E-9D71-8F6A6F24FE8E}"/>
              </a:ext>
            </a:extLst>
          </p:cNvPr>
          <p:cNvSpPr txBox="1"/>
          <p:nvPr/>
        </p:nvSpPr>
        <p:spPr>
          <a:xfrm>
            <a:off x="3255819" y="1918864"/>
            <a:ext cx="4572000" cy="1200329"/>
          </a:xfrm>
          <a:prstGeom prst="rect">
            <a:avLst/>
          </a:prstGeom>
          <a:noFill/>
        </p:spPr>
        <p:txBody>
          <a:bodyPr wrap="square">
            <a:spAutoFit/>
          </a:bodyPr>
          <a:lstStyle/>
          <a:p>
            <a:r>
              <a:rPr lang="pl-PL" dirty="0"/>
              <a:t>Jeśli chcesz tworzyć skrypty szybkiego odtwarzania błędów, tworzyć skrypty pomagające w testowaniu eksploracyjnym wspomaganym automatyzacją.</a:t>
            </a:r>
          </a:p>
        </p:txBody>
      </p:sp>
    </p:spTree>
    <p:extLst>
      <p:ext uri="{BB962C8B-B14F-4D97-AF65-F5344CB8AC3E}">
        <p14:creationId xmlns:p14="http://schemas.microsoft.com/office/powerpoint/2010/main" val="1647496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WEBDRIVER</a:t>
            </a:r>
          </a:p>
        </p:txBody>
      </p:sp>
      <p:pic>
        <p:nvPicPr>
          <p:cNvPr id="5" name="Obraz 4" descr="Obraz zawierający rysunek&#10;&#10;Opis wygenerowany automatycznie">
            <a:extLst>
              <a:ext uri="{FF2B5EF4-FFF2-40B4-BE49-F238E27FC236}">
                <a16:creationId xmlns:a16="http://schemas.microsoft.com/office/drawing/2014/main" id="{1495D825-7DDE-4B68-B2FE-2B2670813B2C}"/>
              </a:ext>
            </a:extLst>
          </p:cNvPr>
          <p:cNvPicPr>
            <a:picLocks noChangeAspect="1"/>
          </p:cNvPicPr>
          <p:nvPr/>
        </p:nvPicPr>
        <p:blipFill>
          <a:blip r:embed="rId2"/>
          <a:stretch>
            <a:fillRect/>
          </a:stretch>
        </p:blipFill>
        <p:spPr>
          <a:xfrm>
            <a:off x="522576" y="1246909"/>
            <a:ext cx="2123798" cy="2230581"/>
          </a:xfrm>
          <a:prstGeom prst="rect">
            <a:avLst/>
          </a:prstGeom>
        </p:spPr>
      </p:pic>
      <p:sp>
        <p:nvSpPr>
          <p:cNvPr id="7" name="pole tekstowe 6">
            <a:extLst>
              <a:ext uri="{FF2B5EF4-FFF2-40B4-BE49-F238E27FC236}">
                <a16:creationId xmlns:a16="http://schemas.microsoft.com/office/drawing/2014/main" id="{58900F0C-433C-4E48-910D-074FEB72AD44}"/>
              </a:ext>
            </a:extLst>
          </p:cNvPr>
          <p:cNvSpPr txBox="1"/>
          <p:nvPr/>
        </p:nvSpPr>
        <p:spPr>
          <a:xfrm>
            <a:off x="2996045" y="1642478"/>
            <a:ext cx="5282045" cy="1200329"/>
          </a:xfrm>
          <a:prstGeom prst="rect">
            <a:avLst/>
          </a:prstGeom>
          <a:noFill/>
        </p:spPr>
        <p:txBody>
          <a:bodyPr wrap="square">
            <a:spAutoFit/>
          </a:bodyPr>
          <a:lstStyle/>
          <a:p>
            <a:r>
              <a:rPr lang="pl-PL" dirty="0"/>
              <a:t>Jeśli chcesz tworzyć solidne, oparte na przeglądarce pakiety i testy automatyzacji regresji, skalować i dystrybuować skrypty w wielu środowiskach, to chcesz użyć , </a:t>
            </a:r>
          </a:p>
        </p:txBody>
      </p:sp>
    </p:spTree>
    <p:extLst>
      <p:ext uri="{BB962C8B-B14F-4D97-AF65-F5344CB8AC3E}">
        <p14:creationId xmlns:p14="http://schemas.microsoft.com/office/powerpoint/2010/main" val="294207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C29985-F1FD-4641-A13C-CF871F9C7BAE}"/>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C318570F-4CBD-44AD-BA0E-3F4AD13817FF}"/>
              </a:ext>
            </a:extLst>
          </p:cNvPr>
          <p:cNvSpPr>
            <a:spLocks noGrp="1"/>
          </p:cNvSpPr>
          <p:nvPr>
            <p:ph type="body" sz="quarter" idx="12"/>
          </p:nvPr>
        </p:nvSpPr>
        <p:spPr/>
        <p:txBody>
          <a:bodyPr/>
          <a:lstStyle/>
          <a:p>
            <a:endParaRPr lang="pl-PL"/>
          </a:p>
        </p:txBody>
      </p:sp>
      <p:sp>
        <p:nvSpPr>
          <p:cNvPr id="4" name="Symbol zastępczy tekstu 3">
            <a:extLst>
              <a:ext uri="{FF2B5EF4-FFF2-40B4-BE49-F238E27FC236}">
                <a16:creationId xmlns:a16="http://schemas.microsoft.com/office/drawing/2014/main" id="{91ACA6C4-B753-4B5A-B2A9-AD6513A3F317}"/>
              </a:ext>
            </a:extLst>
          </p:cNvPr>
          <p:cNvSpPr>
            <a:spLocks noGrp="1"/>
          </p:cNvSpPr>
          <p:nvPr>
            <p:ph type="body" sz="quarter" idx="10"/>
          </p:nvPr>
        </p:nvSpPr>
        <p:spPr>
          <a:xfrm>
            <a:off x="1581528" y="1240425"/>
            <a:ext cx="7105272" cy="279757"/>
          </a:xfrm>
        </p:spPr>
        <p:txBody>
          <a:bodyPr/>
          <a:lstStyle/>
          <a:p>
            <a:r>
              <a:rPr lang="pl-PL" dirty="0"/>
              <a:t>Walidacja. Kryteria wejścia / zakończenia testów. Dokumentowanie testów. Statystyka błędów.</a:t>
            </a:r>
          </a:p>
        </p:txBody>
      </p:sp>
      <p:sp>
        <p:nvSpPr>
          <p:cNvPr id="5" name="Symbol zastępczy tekstu 4">
            <a:extLst>
              <a:ext uri="{FF2B5EF4-FFF2-40B4-BE49-F238E27FC236}">
                <a16:creationId xmlns:a16="http://schemas.microsoft.com/office/drawing/2014/main" id="{C554FF04-6664-4C3A-A3F2-0457CBCDD74F}"/>
              </a:ext>
            </a:extLst>
          </p:cNvPr>
          <p:cNvSpPr>
            <a:spLocks noGrp="1"/>
          </p:cNvSpPr>
          <p:nvPr>
            <p:ph type="body" sz="quarter" idx="30"/>
          </p:nvPr>
        </p:nvSpPr>
        <p:spPr>
          <a:xfrm>
            <a:off x="1581528" y="1469872"/>
            <a:ext cx="7105272" cy="519822"/>
          </a:xfrm>
        </p:spPr>
        <p:txBody>
          <a:bodyPr/>
          <a:lstStyle/>
          <a:p>
            <a:r>
              <a:rPr lang="pl-PL" dirty="0"/>
              <a:t>Zarządzanie testami. Organizacja testowania. Planowanie testowania. </a:t>
            </a:r>
          </a:p>
          <a:p>
            <a:r>
              <a:rPr lang="pl-PL" dirty="0"/>
              <a:t>Praca zespołowa</a:t>
            </a:r>
          </a:p>
        </p:txBody>
      </p:sp>
      <p:sp>
        <p:nvSpPr>
          <p:cNvPr id="6" name="Symbol zastępczy tekstu 5">
            <a:extLst>
              <a:ext uri="{FF2B5EF4-FFF2-40B4-BE49-F238E27FC236}">
                <a16:creationId xmlns:a16="http://schemas.microsoft.com/office/drawing/2014/main" id="{E38F8753-1C27-4941-BAA5-9CA259D5B247}"/>
              </a:ext>
            </a:extLst>
          </p:cNvPr>
          <p:cNvSpPr>
            <a:spLocks noGrp="1"/>
          </p:cNvSpPr>
          <p:nvPr>
            <p:ph type="body" sz="quarter" idx="31"/>
          </p:nvPr>
        </p:nvSpPr>
        <p:spPr>
          <a:xfrm>
            <a:off x="1581528" y="1960757"/>
            <a:ext cx="7105272" cy="519822"/>
          </a:xfrm>
        </p:spPr>
        <p:txBody>
          <a:bodyPr/>
          <a:lstStyle/>
          <a:p>
            <a:r>
              <a:rPr lang="pl-PL" dirty="0"/>
              <a:t>Monitorowanie testowania.  Kontrolowanie testowania. Kierowanie testami.</a:t>
            </a:r>
          </a:p>
          <a:p>
            <a:r>
              <a:rPr lang="pl-PL" dirty="0"/>
              <a:t>Analiza wyników testowania. Dobre praktyki.</a:t>
            </a:r>
          </a:p>
        </p:txBody>
      </p:sp>
      <p:sp>
        <p:nvSpPr>
          <p:cNvPr id="7" name="Symbol zastępczy tekstu 6">
            <a:extLst>
              <a:ext uri="{FF2B5EF4-FFF2-40B4-BE49-F238E27FC236}">
                <a16:creationId xmlns:a16="http://schemas.microsoft.com/office/drawing/2014/main" id="{E1C8FE94-B012-449E-AA4F-996A5D8123A8}"/>
              </a:ext>
            </a:extLst>
          </p:cNvPr>
          <p:cNvSpPr>
            <a:spLocks noGrp="1"/>
          </p:cNvSpPr>
          <p:nvPr>
            <p:ph type="body" sz="quarter" idx="32"/>
          </p:nvPr>
        </p:nvSpPr>
        <p:spPr>
          <a:xfrm>
            <a:off x="1581528" y="2461030"/>
            <a:ext cx="7105272" cy="279757"/>
          </a:xfrm>
        </p:spPr>
        <p:txBody>
          <a:bodyPr/>
          <a:lstStyle/>
          <a:p>
            <a:r>
              <a:rPr lang="pl-PL" dirty="0"/>
              <a:t>Analiza przypadków testowania. Podsumowanie wiadomości.</a:t>
            </a:r>
          </a:p>
        </p:txBody>
      </p:sp>
      <p:sp>
        <p:nvSpPr>
          <p:cNvPr id="8" name="Symbol zastępczy tekstu 7">
            <a:extLst>
              <a:ext uri="{FF2B5EF4-FFF2-40B4-BE49-F238E27FC236}">
                <a16:creationId xmlns:a16="http://schemas.microsoft.com/office/drawing/2014/main" id="{BAFFDF6F-6427-42BE-B504-FF52D6082B8C}"/>
              </a:ext>
            </a:extLst>
          </p:cNvPr>
          <p:cNvSpPr>
            <a:spLocks noGrp="1"/>
          </p:cNvSpPr>
          <p:nvPr>
            <p:ph type="body" sz="quarter" idx="33"/>
          </p:nvPr>
        </p:nvSpPr>
        <p:spPr/>
        <p:txBody>
          <a:bodyPr/>
          <a:lstStyle/>
          <a:p>
            <a:endParaRPr lang="pl-PL"/>
          </a:p>
        </p:txBody>
      </p:sp>
      <p:sp>
        <p:nvSpPr>
          <p:cNvPr id="9" name="Symbol zastępczy tekstu 8">
            <a:extLst>
              <a:ext uri="{FF2B5EF4-FFF2-40B4-BE49-F238E27FC236}">
                <a16:creationId xmlns:a16="http://schemas.microsoft.com/office/drawing/2014/main" id="{398A8342-9873-4B2C-9CA7-C899708A8CA4}"/>
              </a:ext>
            </a:extLst>
          </p:cNvPr>
          <p:cNvSpPr>
            <a:spLocks noGrp="1"/>
          </p:cNvSpPr>
          <p:nvPr>
            <p:ph type="body" sz="quarter" idx="34"/>
          </p:nvPr>
        </p:nvSpPr>
        <p:spPr/>
        <p:txBody>
          <a:bodyPr/>
          <a:lstStyle/>
          <a:p>
            <a:endParaRPr lang="pl-PL" dirty="0"/>
          </a:p>
        </p:txBody>
      </p:sp>
      <p:sp>
        <p:nvSpPr>
          <p:cNvPr id="10" name="Symbol zastępczy tekstu 9">
            <a:extLst>
              <a:ext uri="{FF2B5EF4-FFF2-40B4-BE49-F238E27FC236}">
                <a16:creationId xmlns:a16="http://schemas.microsoft.com/office/drawing/2014/main" id="{A2D01838-4C88-4E2D-95FC-EE127E2649A5}"/>
              </a:ext>
            </a:extLst>
          </p:cNvPr>
          <p:cNvSpPr>
            <a:spLocks noGrp="1"/>
          </p:cNvSpPr>
          <p:nvPr>
            <p:ph type="body" sz="quarter" idx="35"/>
          </p:nvPr>
        </p:nvSpPr>
        <p:spPr/>
        <p:txBody>
          <a:bodyPr/>
          <a:lstStyle/>
          <a:p>
            <a:endParaRPr lang="pl-PL"/>
          </a:p>
        </p:txBody>
      </p:sp>
      <p:sp>
        <p:nvSpPr>
          <p:cNvPr id="11" name="Symbol zastępczy tekstu 10">
            <a:extLst>
              <a:ext uri="{FF2B5EF4-FFF2-40B4-BE49-F238E27FC236}">
                <a16:creationId xmlns:a16="http://schemas.microsoft.com/office/drawing/2014/main" id="{2BF64143-0052-4D54-B593-02DC84BF3480}"/>
              </a:ext>
            </a:extLst>
          </p:cNvPr>
          <p:cNvSpPr>
            <a:spLocks noGrp="1"/>
          </p:cNvSpPr>
          <p:nvPr>
            <p:ph type="body" sz="quarter" idx="36"/>
          </p:nvPr>
        </p:nvSpPr>
        <p:spPr/>
        <p:txBody>
          <a:bodyPr/>
          <a:lstStyle/>
          <a:p>
            <a:endParaRPr lang="pl-PL"/>
          </a:p>
        </p:txBody>
      </p:sp>
      <p:sp>
        <p:nvSpPr>
          <p:cNvPr id="12" name="Symbol zastępczy tekstu 11">
            <a:extLst>
              <a:ext uri="{FF2B5EF4-FFF2-40B4-BE49-F238E27FC236}">
                <a16:creationId xmlns:a16="http://schemas.microsoft.com/office/drawing/2014/main" id="{F632C08A-AF69-430D-8F29-1BA18519257B}"/>
              </a:ext>
            </a:extLst>
          </p:cNvPr>
          <p:cNvSpPr>
            <a:spLocks noGrp="1"/>
          </p:cNvSpPr>
          <p:nvPr>
            <p:ph type="body" sz="quarter" idx="37"/>
          </p:nvPr>
        </p:nvSpPr>
        <p:spPr/>
        <p:txBody>
          <a:bodyPr/>
          <a:lstStyle/>
          <a:p>
            <a:endParaRPr lang="pl-PL"/>
          </a:p>
        </p:txBody>
      </p:sp>
      <p:sp>
        <p:nvSpPr>
          <p:cNvPr id="13" name="Symbol zastępczy tekstu 12">
            <a:extLst>
              <a:ext uri="{FF2B5EF4-FFF2-40B4-BE49-F238E27FC236}">
                <a16:creationId xmlns:a16="http://schemas.microsoft.com/office/drawing/2014/main" id="{2C6C4379-17A5-47F7-AAC8-0C9E9625164F}"/>
              </a:ext>
            </a:extLst>
          </p:cNvPr>
          <p:cNvSpPr>
            <a:spLocks noGrp="1"/>
          </p:cNvSpPr>
          <p:nvPr>
            <p:ph type="body" sz="quarter" idx="38"/>
          </p:nvPr>
        </p:nvSpPr>
        <p:spPr/>
        <p:txBody>
          <a:bodyPr/>
          <a:lstStyle/>
          <a:p>
            <a:endParaRPr lang="pl-PL"/>
          </a:p>
        </p:txBody>
      </p:sp>
      <p:sp>
        <p:nvSpPr>
          <p:cNvPr id="14" name="Symbol zastępczy tekstu 13">
            <a:extLst>
              <a:ext uri="{FF2B5EF4-FFF2-40B4-BE49-F238E27FC236}">
                <a16:creationId xmlns:a16="http://schemas.microsoft.com/office/drawing/2014/main" id="{FF6F5A0A-9B2C-449C-B1C2-B310423772E8}"/>
              </a:ext>
            </a:extLst>
          </p:cNvPr>
          <p:cNvSpPr>
            <a:spLocks noGrp="1"/>
          </p:cNvSpPr>
          <p:nvPr>
            <p:ph type="body" sz="quarter" idx="39"/>
          </p:nvPr>
        </p:nvSpPr>
        <p:spPr/>
        <p:txBody>
          <a:bodyPr/>
          <a:lstStyle/>
          <a:p>
            <a:endParaRPr lang="pl-PL"/>
          </a:p>
        </p:txBody>
      </p:sp>
      <p:sp>
        <p:nvSpPr>
          <p:cNvPr id="15" name="Symbol zastępczy tekstu 14">
            <a:extLst>
              <a:ext uri="{FF2B5EF4-FFF2-40B4-BE49-F238E27FC236}">
                <a16:creationId xmlns:a16="http://schemas.microsoft.com/office/drawing/2014/main" id="{27CFA565-EA31-4492-977D-7E03AC51AFD0}"/>
              </a:ext>
            </a:extLst>
          </p:cNvPr>
          <p:cNvSpPr>
            <a:spLocks noGrp="1"/>
          </p:cNvSpPr>
          <p:nvPr>
            <p:ph type="body" sz="quarter" idx="40"/>
          </p:nvPr>
        </p:nvSpPr>
        <p:spPr/>
        <p:txBody>
          <a:bodyPr/>
          <a:lstStyle/>
          <a:p>
            <a:endParaRPr lang="pl-PL"/>
          </a:p>
        </p:txBody>
      </p:sp>
      <p:sp>
        <p:nvSpPr>
          <p:cNvPr id="16" name="Symbol zastępczy tekstu 15">
            <a:extLst>
              <a:ext uri="{FF2B5EF4-FFF2-40B4-BE49-F238E27FC236}">
                <a16:creationId xmlns:a16="http://schemas.microsoft.com/office/drawing/2014/main" id="{AC6A6C46-CF9A-44DD-A82B-A681AAD9D675}"/>
              </a:ext>
            </a:extLst>
          </p:cNvPr>
          <p:cNvSpPr>
            <a:spLocks noGrp="1"/>
          </p:cNvSpPr>
          <p:nvPr>
            <p:ph type="body" sz="quarter" idx="41"/>
          </p:nvPr>
        </p:nvSpPr>
        <p:spPr/>
        <p:txBody>
          <a:bodyPr/>
          <a:lstStyle/>
          <a:p>
            <a:endParaRPr lang="pl-PL"/>
          </a:p>
        </p:txBody>
      </p:sp>
      <p:sp>
        <p:nvSpPr>
          <p:cNvPr id="17" name="Symbol zastępczy tekstu 16">
            <a:extLst>
              <a:ext uri="{FF2B5EF4-FFF2-40B4-BE49-F238E27FC236}">
                <a16:creationId xmlns:a16="http://schemas.microsoft.com/office/drawing/2014/main" id="{59B43044-75B4-450B-9BC8-6009F720DE69}"/>
              </a:ext>
            </a:extLst>
          </p:cNvPr>
          <p:cNvSpPr>
            <a:spLocks noGrp="1"/>
          </p:cNvSpPr>
          <p:nvPr>
            <p:ph type="body" sz="quarter" idx="42"/>
          </p:nvPr>
        </p:nvSpPr>
        <p:spPr/>
        <p:txBody>
          <a:bodyPr/>
          <a:lstStyle/>
          <a:p>
            <a:endParaRPr lang="pl-PL"/>
          </a:p>
        </p:txBody>
      </p:sp>
      <p:sp>
        <p:nvSpPr>
          <p:cNvPr id="18" name="Symbol zastępczy tekstu 17">
            <a:extLst>
              <a:ext uri="{FF2B5EF4-FFF2-40B4-BE49-F238E27FC236}">
                <a16:creationId xmlns:a16="http://schemas.microsoft.com/office/drawing/2014/main" id="{E780537C-3307-47C5-AC3A-E30F4F2D27FC}"/>
              </a:ext>
            </a:extLst>
          </p:cNvPr>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2989771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GRID</a:t>
            </a:r>
          </a:p>
        </p:txBody>
      </p:sp>
      <p:pic>
        <p:nvPicPr>
          <p:cNvPr id="5" name="Obraz 4" descr="Obraz zawierający rysunek, żywność&#10;&#10;Opis wygenerowany automatycznie">
            <a:extLst>
              <a:ext uri="{FF2B5EF4-FFF2-40B4-BE49-F238E27FC236}">
                <a16:creationId xmlns:a16="http://schemas.microsoft.com/office/drawing/2014/main" id="{FD57409B-2C4F-4F81-9AEE-7226B38B497D}"/>
              </a:ext>
            </a:extLst>
          </p:cNvPr>
          <p:cNvPicPr>
            <a:picLocks noChangeAspect="1"/>
          </p:cNvPicPr>
          <p:nvPr/>
        </p:nvPicPr>
        <p:blipFill>
          <a:blip r:embed="rId2"/>
          <a:stretch>
            <a:fillRect/>
          </a:stretch>
        </p:blipFill>
        <p:spPr>
          <a:xfrm>
            <a:off x="457200" y="1167723"/>
            <a:ext cx="2364206" cy="2489878"/>
          </a:xfrm>
          <a:prstGeom prst="rect">
            <a:avLst/>
          </a:prstGeom>
        </p:spPr>
      </p:pic>
      <p:sp>
        <p:nvSpPr>
          <p:cNvPr id="7" name="pole tekstowe 6">
            <a:extLst>
              <a:ext uri="{FF2B5EF4-FFF2-40B4-BE49-F238E27FC236}">
                <a16:creationId xmlns:a16="http://schemas.microsoft.com/office/drawing/2014/main" id="{E8FFD8D7-83DA-4D6B-A11C-66DA5DB46A4E}"/>
              </a:ext>
            </a:extLst>
          </p:cNvPr>
          <p:cNvSpPr txBox="1"/>
          <p:nvPr/>
        </p:nvSpPr>
        <p:spPr>
          <a:xfrm>
            <a:off x="3290455" y="1535499"/>
            <a:ext cx="4572000" cy="1754326"/>
          </a:xfrm>
          <a:prstGeom prst="rect">
            <a:avLst/>
          </a:prstGeom>
          <a:noFill/>
        </p:spPr>
        <p:txBody>
          <a:bodyPr wrap="square">
            <a:spAutoFit/>
          </a:bodyPr>
          <a:lstStyle/>
          <a:p>
            <a:r>
              <a:rPr lang="pl-PL" dirty="0"/>
              <a:t>Jeśli chcesz skalować poprzez dystrybucję i uruchamianie testów na kilku maszynach oraz zarządzać wieloma środowiskami z centralnego punktu, co ułatwia przeprowadzanie testów w szerokiej gamie przeglądarek / systemów operacyjnych.</a:t>
            </a:r>
          </a:p>
        </p:txBody>
      </p:sp>
    </p:spTree>
    <p:extLst>
      <p:ext uri="{BB962C8B-B14F-4D97-AF65-F5344CB8AC3E}">
        <p14:creationId xmlns:p14="http://schemas.microsoft.com/office/powerpoint/2010/main" val="4045163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8900559-3334-4063-BA09-876B233F3472}"/>
              </a:ext>
            </a:extLst>
          </p:cNvPr>
          <p:cNvSpPr>
            <a:spLocks noGrp="1"/>
          </p:cNvSpPr>
          <p:nvPr>
            <p:ph type="title"/>
          </p:nvPr>
        </p:nvSpPr>
        <p:spPr/>
        <p:txBody>
          <a:bodyPr/>
          <a:lstStyle/>
          <a:p>
            <a:r>
              <a:rPr lang="pl-PL" dirty="0"/>
              <a:t>IDE SELENIUM - FIREFOX</a:t>
            </a:r>
          </a:p>
        </p:txBody>
      </p:sp>
      <p:pic>
        <p:nvPicPr>
          <p:cNvPr id="5" name="Obraz 4">
            <a:extLst>
              <a:ext uri="{FF2B5EF4-FFF2-40B4-BE49-F238E27FC236}">
                <a16:creationId xmlns:a16="http://schemas.microsoft.com/office/drawing/2014/main" id="{ED95014D-81AD-40DA-8300-43D2807EE643}"/>
              </a:ext>
            </a:extLst>
          </p:cNvPr>
          <p:cNvPicPr>
            <a:picLocks noChangeAspect="1"/>
          </p:cNvPicPr>
          <p:nvPr/>
        </p:nvPicPr>
        <p:blipFill rotWithShape="1">
          <a:blip r:embed="rId2"/>
          <a:srcRect l="3932" t="9441" r="4372"/>
          <a:stretch/>
        </p:blipFill>
        <p:spPr>
          <a:xfrm>
            <a:off x="1020089" y="907473"/>
            <a:ext cx="7103821" cy="3763674"/>
          </a:xfrm>
          <a:prstGeom prst="rect">
            <a:avLst/>
          </a:prstGeom>
        </p:spPr>
      </p:pic>
    </p:spTree>
    <p:extLst>
      <p:ext uri="{BB962C8B-B14F-4D97-AF65-F5344CB8AC3E}">
        <p14:creationId xmlns:p14="http://schemas.microsoft.com/office/powerpoint/2010/main" val="26150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85F41D0-0D30-4F5F-BB11-D0C0C8081CE7}"/>
              </a:ext>
            </a:extLst>
          </p:cNvPr>
          <p:cNvSpPr>
            <a:spLocks noGrp="1"/>
          </p:cNvSpPr>
          <p:nvPr>
            <p:ph type="title"/>
          </p:nvPr>
        </p:nvSpPr>
        <p:spPr/>
        <p:txBody>
          <a:bodyPr/>
          <a:lstStyle/>
          <a:p>
            <a:r>
              <a:rPr lang="pl-PL" dirty="0"/>
              <a:t>CHROME</a:t>
            </a:r>
          </a:p>
        </p:txBody>
      </p:sp>
      <p:pic>
        <p:nvPicPr>
          <p:cNvPr id="5" name="Obraz 4">
            <a:extLst>
              <a:ext uri="{FF2B5EF4-FFF2-40B4-BE49-F238E27FC236}">
                <a16:creationId xmlns:a16="http://schemas.microsoft.com/office/drawing/2014/main" id="{C7E96A4D-26A0-4A1E-A537-C80866C96485}"/>
              </a:ext>
            </a:extLst>
          </p:cNvPr>
          <p:cNvPicPr>
            <a:picLocks noChangeAspect="1"/>
          </p:cNvPicPr>
          <p:nvPr/>
        </p:nvPicPr>
        <p:blipFill rotWithShape="1">
          <a:blip r:embed="rId2"/>
          <a:srcRect l="8421" t="12713" r="8509"/>
          <a:stretch/>
        </p:blipFill>
        <p:spPr>
          <a:xfrm>
            <a:off x="1146464" y="931718"/>
            <a:ext cx="6781333" cy="3822555"/>
          </a:xfrm>
          <a:prstGeom prst="rect">
            <a:avLst/>
          </a:prstGeom>
        </p:spPr>
      </p:pic>
    </p:spTree>
    <p:extLst>
      <p:ext uri="{BB962C8B-B14F-4D97-AF65-F5344CB8AC3E}">
        <p14:creationId xmlns:p14="http://schemas.microsoft.com/office/powerpoint/2010/main" val="3899632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8651AED-6F76-47FB-A2F0-189C2028FB3D}"/>
              </a:ext>
            </a:extLst>
          </p:cNvPr>
          <p:cNvSpPr>
            <a:spLocks noGrp="1"/>
          </p:cNvSpPr>
          <p:nvPr>
            <p:ph type="title"/>
          </p:nvPr>
        </p:nvSpPr>
        <p:spPr/>
        <p:txBody>
          <a:bodyPr/>
          <a:lstStyle/>
          <a:p>
            <a:r>
              <a:rPr lang="pl-PL" dirty="0" err="1"/>
              <a:t>Selenium</a:t>
            </a:r>
            <a:r>
              <a:rPr lang="pl-PL" dirty="0"/>
              <a:t> </a:t>
            </a:r>
            <a:r>
              <a:rPr lang="pl-PL" dirty="0" err="1"/>
              <a:t>WebDriver</a:t>
            </a:r>
            <a:endParaRPr lang="pl-PL" dirty="0"/>
          </a:p>
        </p:txBody>
      </p:sp>
      <p:sp>
        <p:nvSpPr>
          <p:cNvPr id="5" name="pole tekstowe 4">
            <a:extLst>
              <a:ext uri="{FF2B5EF4-FFF2-40B4-BE49-F238E27FC236}">
                <a16:creationId xmlns:a16="http://schemas.microsoft.com/office/drawing/2014/main" id="{4C8B2DE2-FAC2-47BD-8801-7B00B83C1CFF}"/>
              </a:ext>
            </a:extLst>
          </p:cNvPr>
          <p:cNvSpPr txBox="1"/>
          <p:nvPr/>
        </p:nvSpPr>
        <p:spPr>
          <a:xfrm>
            <a:off x="512618" y="1358936"/>
            <a:ext cx="6882246" cy="2862322"/>
          </a:xfrm>
          <a:prstGeom prst="rect">
            <a:avLst/>
          </a:prstGeom>
          <a:noFill/>
        </p:spPr>
        <p:txBody>
          <a:bodyPr wrap="square">
            <a:spAutoFit/>
          </a:bodyPr>
          <a:lstStyle/>
          <a:p>
            <a:r>
              <a:rPr lang="pl-PL" dirty="0" err="1"/>
              <a:t>Selenium</a:t>
            </a:r>
            <a:r>
              <a:rPr lang="pl-PL" dirty="0"/>
              <a:t> wspiera automatyzację wszystkich głównych przeglądarek na rynku poprzez wykorzystanie </a:t>
            </a:r>
            <a:r>
              <a:rPr lang="pl-PL" b="1" dirty="0" err="1"/>
              <a:t>WebDriver</a:t>
            </a:r>
            <a:r>
              <a:rPr lang="pl-PL" dirty="0"/>
              <a:t>.</a:t>
            </a:r>
          </a:p>
          <a:p>
            <a:endParaRPr lang="pl-PL" dirty="0"/>
          </a:p>
          <a:p>
            <a:r>
              <a:rPr lang="pl-PL" b="1" dirty="0" err="1"/>
              <a:t>WebDriver</a:t>
            </a:r>
            <a:r>
              <a:rPr lang="pl-PL" dirty="0"/>
              <a:t> to interfejs API i protokół, który definiuje neutralny językowo interfejs do kontrolowania zachowania przeglądarek internetowych. Każda przeglądarka jest wspierana przez określoną implementację </a:t>
            </a:r>
            <a:r>
              <a:rPr lang="pl-PL" b="1" dirty="0" err="1"/>
              <a:t>WebDriver</a:t>
            </a:r>
            <a:r>
              <a:rPr lang="pl-PL" dirty="0"/>
              <a:t>, zwaną sterownikiem. Sterownik jest komponentem odpowiedzialnym za delegowanie uprawnień do przeglądarki i obsługuje komunikację dwukierunkową pomiędzy </a:t>
            </a:r>
            <a:r>
              <a:rPr lang="pl-PL" dirty="0" err="1"/>
              <a:t>Selenium</a:t>
            </a:r>
            <a:r>
              <a:rPr lang="pl-PL" dirty="0"/>
              <a:t> oraz przeglądarkami.</a:t>
            </a:r>
          </a:p>
        </p:txBody>
      </p:sp>
    </p:spTree>
    <p:extLst>
      <p:ext uri="{BB962C8B-B14F-4D97-AF65-F5344CB8AC3E}">
        <p14:creationId xmlns:p14="http://schemas.microsoft.com/office/powerpoint/2010/main" val="1192280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0DE9E5F-606D-4EA9-BBCF-ED08347A0531}"/>
              </a:ext>
            </a:extLst>
          </p:cNvPr>
          <p:cNvSpPr>
            <a:spLocks noGrp="1"/>
          </p:cNvSpPr>
          <p:nvPr>
            <p:ph type="title"/>
          </p:nvPr>
        </p:nvSpPr>
        <p:spPr>
          <a:xfrm>
            <a:off x="457200" y="107364"/>
            <a:ext cx="8229600" cy="700557"/>
          </a:xfrm>
        </p:spPr>
        <p:txBody>
          <a:bodyPr/>
          <a:lstStyle/>
          <a:p>
            <a:r>
              <a:rPr lang="pl-PL" dirty="0"/>
              <a:t>Obsługa przeglądarek</a:t>
            </a:r>
            <a:endParaRPr lang="en-US" dirty="0"/>
          </a:p>
        </p:txBody>
      </p:sp>
      <p:graphicFrame>
        <p:nvGraphicFramePr>
          <p:cNvPr id="4" name="Tabela 3">
            <a:extLst>
              <a:ext uri="{FF2B5EF4-FFF2-40B4-BE49-F238E27FC236}">
                <a16:creationId xmlns:a16="http://schemas.microsoft.com/office/drawing/2014/main" id="{424373AC-ECF7-4E3E-905A-287E1F244F5E}"/>
              </a:ext>
            </a:extLst>
          </p:cNvPr>
          <p:cNvGraphicFramePr>
            <a:graphicFrameLocks noGrp="1"/>
          </p:cNvGraphicFramePr>
          <p:nvPr/>
        </p:nvGraphicFramePr>
        <p:xfrm>
          <a:off x="457199" y="858370"/>
          <a:ext cx="8236348" cy="3904168"/>
        </p:xfrm>
        <a:graphic>
          <a:graphicData uri="http://schemas.openxmlformats.org/drawingml/2006/table">
            <a:tbl>
              <a:tblPr>
                <a:tableStyleId>{5C22544A-7EE6-4342-B048-85BDC9FD1C3A}</a:tableStyleId>
              </a:tblPr>
              <a:tblGrid>
                <a:gridCol w="2531546">
                  <a:extLst>
                    <a:ext uri="{9D8B030D-6E8A-4147-A177-3AD203B41FA5}">
                      <a16:colId xmlns:a16="http://schemas.microsoft.com/office/drawing/2014/main" val="2324279045"/>
                    </a:ext>
                  </a:extLst>
                </a:gridCol>
                <a:gridCol w="2772187">
                  <a:extLst>
                    <a:ext uri="{9D8B030D-6E8A-4147-A177-3AD203B41FA5}">
                      <a16:colId xmlns:a16="http://schemas.microsoft.com/office/drawing/2014/main" val="1721524449"/>
                    </a:ext>
                  </a:extLst>
                </a:gridCol>
                <a:gridCol w="2932615">
                  <a:extLst>
                    <a:ext uri="{9D8B030D-6E8A-4147-A177-3AD203B41FA5}">
                      <a16:colId xmlns:a16="http://schemas.microsoft.com/office/drawing/2014/main" val="335811882"/>
                    </a:ext>
                  </a:extLst>
                </a:gridCol>
              </a:tblGrid>
              <a:tr h="508235">
                <a:tc>
                  <a:txBody>
                    <a:bodyPr/>
                    <a:lstStyle/>
                    <a:p>
                      <a:r>
                        <a:rPr lang="pl-PL" sz="1800"/>
                        <a:t>Browser</a:t>
                      </a:r>
                    </a:p>
                  </a:txBody>
                  <a:tcPr marL="115508" marR="115508" marT="57754" marB="57754" anchor="ctr"/>
                </a:tc>
                <a:tc>
                  <a:txBody>
                    <a:bodyPr/>
                    <a:lstStyle/>
                    <a:p>
                      <a:r>
                        <a:rPr lang="pl-PL" sz="1800"/>
                        <a:t>Maintainer</a:t>
                      </a:r>
                    </a:p>
                  </a:txBody>
                  <a:tcPr marL="115508" marR="115508" marT="57754" marB="57754" anchor="ctr"/>
                </a:tc>
                <a:tc>
                  <a:txBody>
                    <a:bodyPr/>
                    <a:lstStyle/>
                    <a:p>
                      <a:r>
                        <a:rPr lang="pl-PL" sz="1800" dirty="0" err="1"/>
                        <a:t>Versions</a:t>
                      </a:r>
                      <a:r>
                        <a:rPr lang="pl-PL" sz="1800" dirty="0"/>
                        <a:t> </a:t>
                      </a:r>
                      <a:r>
                        <a:rPr lang="pl-PL" sz="1800" dirty="0" err="1"/>
                        <a:t>Supported</a:t>
                      </a:r>
                      <a:endParaRPr lang="pl-PL" sz="1800" dirty="0"/>
                    </a:p>
                  </a:txBody>
                  <a:tcPr marL="115508" marR="115508" marT="57754" marB="57754" anchor="ctr"/>
                </a:tc>
                <a:extLst>
                  <a:ext uri="{0D108BD9-81ED-4DB2-BD59-A6C34878D82A}">
                    <a16:rowId xmlns:a16="http://schemas.microsoft.com/office/drawing/2014/main" val="3794576959"/>
                  </a:ext>
                </a:extLst>
              </a:tr>
              <a:tr h="508235">
                <a:tc>
                  <a:txBody>
                    <a:bodyPr/>
                    <a:lstStyle/>
                    <a:p>
                      <a:r>
                        <a:rPr lang="pl-PL" sz="1800"/>
                        <a:t>Chrome</a:t>
                      </a:r>
                    </a:p>
                  </a:txBody>
                  <a:tcPr marL="115508" marR="115508" marT="57754" marB="57754" anchor="ctr"/>
                </a:tc>
                <a:tc>
                  <a:txBody>
                    <a:bodyPr/>
                    <a:lstStyle/>
                    <a:p>
                      <a:r>
                        <a:rPr lang="pl-PL" sz="1800" dirty="0" err="1">
                          <a:hlinkClick r:id="rId2"/>
                        </a:rPr>
                        <a:t>Chromium</a:t>
                      </a:r>
                      <a:endParaRPr lang="pl-PL" sz="1800" dirty="0"/>
                    </a:p>
                  </a:txBody>
                  <a:tcPr marL="115508" marR="115508" marT="57754" marB="57754" anchor="ctr"/>
                </a:tc>
                <a:tc>
                  <a:txBody>
                    <a:bodyPr/>
                    <a:lstStyle/>
                    <a:p>
                      <a:r>
                        <a:rPr lang="pl-PL" sz="1800" dirty="0" err="1"/>
                        <a:t>All</a:t>
                      </a:r>
                      <a:r>
                        <a:rPr lang="pl-PL" sz="1800" dirty="0"/>
                        <a:t> </a:t>
                      </a:r>
                      <a:r>
                        <a:rPr lang="pl-PL" sz="1800" dirty="0" err="1"/>
                        <a:t>versions</a:t>
                      </a:r>
                      <a:endParaRPr lang="pl-PL" sz="1800" dirty="0"/>
                    </a:p>
                  </a:txBody>
                  <a:tcPr marL="115508" marR="115508" marT="57754" marB="57754" anchor="ctr"/>
                </a:tc>
                <a:extLst>
                  <a:ext uri="{0D108BD9-81ED-4DB2-BD59-A6C34878D82A}">
                    <a16:rowId xmlns:a16="http://schemas.microsoft.com/office/drawing/2014/main" val="583910517"/>
                  </a:ext>
                </a:extLst>
              </a:tr>
              <a:tr h="508235">
                <a:tc>
                  <a:txBody>
                    <a:bodyPr/>
                    <a:lstStyle/>
                    <a:p>
                      <a:r>
                        <a:rPr lang="pl-PL" sz="1800"/>
                        <a:t>Firefox</a:t>
                      </a:r>
                    </a:p>
                  </a:txBody>
                  <a:tcPr marL="115508" marR="115508" marT="57754" marB="57754" anchor="ctr"/>
                </a:tc>
                <a:tc>
                  <a:txBody>
                    <a:bodyPr/>
                    <a:lstStyle/>
                    <a:p>
                      <a:r>
                        <a:rPr lang="pl-PL" sz="1800" dirty="0">
                          <a:hlinkClick r:id="rId3"/>
                        </a:rPr>
                        <a:t>Mozilla</a:t>
                      </a:r>
                      <a:endParaRPr lang="pl-PL" sz="1800" dirty="0"/>
                    </a:p>
                  </a:txBody>
                  <a:tcPr marL="115508" marR="115508" marT="57754" marB="57754" anchor="ctr"/>
                </a:tc>
                <a:tc>
                  <a:txBody>
                    <a:bodyPr/>
                    <a:lstStyle/>
                    <a:p>
                      <a:r>
                        <a:rPr lang="pl-PL" sz="1800" dirty="0"/>
                        <a:t>54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1934547305"/>
                  </a:ext>
                </a:extLst>
              </a:tr>
              <a:tr h="508235">
                <a:tc>
                  <a:txBody>
                    <a:bodyPr/>
                    <a:lstStyle/>
                    <a:p>
                      <a:r>
                        <a:rPr lang="pl-PL" sz="1800"/>
                        <a:t>Edge</a:t>
                      </a:r>
                    </a:p>
                  </a:txBody>
                  <a:tcPr marL="115508" marR="115508" marT="57754" marB="57754" anchor="ctr"/>
                </a:tc>
                <a:tc>
                  <a:txBody>
                    <a:bodyPr/>
                    <a:lstStyle/>
                    <a:p>
                      <a:r>
                        <a:rPr lang="pl-PL" sz="1800" dirty="0">
                          <a:hlinkClick r:id="rId4"/>
                        </a:rPr>
                        <a:t>Microsoft</a:t>
                      </a:r>
                      <a:endParaRPr lang="pl-PL" sz="1800" dirty="0"/>
                    </a:p>
                  </a:txBody>
                  <a:tcPr marL="115508" marR="115508" marT="57754" marB="57754" anchor="ctr"/>
                </a:tc>
                <a:tc>
                  <a:txBody>
                    <a:bodyPr/>
                    <a:lstStyle/>
                    <a:p>
                      <a:r>
                        <a:rPr lang="pl-PL" sz="1800" dirty="0"/>
                        <a:t>84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28692958"/>
                  </a:ext>
                </a:extLst>
              </a:tr>
              <a:tr h="508235">
                <a:tc>
                  <a:txBody>
                    <a:bodyPr/>
                    <a:lstStyle/>
                    <a:p>
                      <a:r>
                        <a:rPr lang="pl-PL" sz="1800"/>
                        <a:t>Internet Explorer</a:t>
                      </a:r>
                    </a:p>
                  </a:txBody>
                  <a:tcPr marL="115508" marR="115508" marT="57754" marB="57754" anchor="ctr"/>
                </a:tc>
                <a:tc>
                  <a:txBody>
                    <a:bodyPr/>
                    <a:lstStyle/>
                    <a:p>
                      <a:r>
                        <a:rPr lang="pl-PL" sz="1800" dirty="0" err="1"/>
                        <a:t>Selenium</a:t>
                      </a:r>
                      <a:endParaRPr lang="pl-PL" sz="1800" dirty="0"/>
                    </a:p>
                  </a:txBody>
                  <a:tcPr marL="115508" marR="115508" marT="57754" marB="57754" anchor="ctr"/>
                </a:tc>
                <a:tc>
                  <a:txBody>
                    <a:bodyPr/>
                    <a:lstStyle/>
                    <a:p>
                      <a:r>
                        <a:rPr lang="pl-PL" sz="1800" dirty="0"/>
                        <a:t>6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884463465"/>
                  </a:ext>
                </a:extLst>
              </a:tr>
              <a:tr h="854758">
                <a:tc>
                  <a:txBody>
                    <a:bodyPr/>
                    <a:lstStyle/>
                    <a:p>
                      <a:r>
                        <a:rPr lang="pl-PL" sz="1800"/>
                        <a:t>Opera</a:t>
                      </a:r>
                    </a:p>
                  </a:txBody>
                  <a:tcPr marL="115508" marR="115508" marT="57754" marB="57754" anchor="ctr"/>
                </a:tc>
                <a:tc>
                  <a:txBody>
                    <a:bodyPr/>
                    <a:lstStyle/>
                    <a:p>
                      <a:r>
                        <a:rPr lang="pl-PL" sz="1800">
                          <a:hlinkClick r:id="rId5"/>
                        </a:rPr>
                        <a:t>Opera Chromium</a:t>
                      </a:r>
                      <a:r>
                        <a:rPr lang="pl-PL" sz="1800"/>
                        <a:t> / </a:t>
                      </a:r>
                      <a:r>
                        <a:rPr lang="pl-PL" sz="1800">
                          <a:hlinkClick r:id="rId6"/>
                        </a:rPr>
                        <a:t>Presto</a:t>
                      </a:r>
                      <a:endParaRPr lang="pl-PL" sz="1800"/>
                    </a:p>
                  </a:txBody>
                  <a:tcPr marL="115508" marR="115508" marT="57754" marB="57754" anchor="ctr"/>
                </a:tc>
                <a:tc>
                  <a:txBody>
                    <a:bodyPr/>
                    <a:lstStyle/>
                    <a:p>
                      <a:r>
                        <a:rPr lang="pl-PL" sz="1800" dirty="0"/>
                        <a:t>10.5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398476770"/>
                  </a:ext>
                </a:extLst>
              </a:tr>
              <a:tr h="508235">
                <a:tc>
                  <a:txBody>
                    <a:bodyPr/>
                    <a:lstStyle/>
                    <a:p>
                      <a:r>
                        <a:rPr lang="pl-PL" sz="1800"/>
                        <a:t>Safari</a:t>
                      </a:r>
                    </a:p>
                  </a:txBody>
                  <a:tcPr marL="115508" marR="115508" marT="57754" marB="57754" anchor="ctr"/>
                </a:tc>
                <a:tc>
                  <a:txBody>
                    <a:bodyPr/>
                    <a:lstStyle/>
                    <a:p>
                      <a:r>
                        <a:rPr lang="pl-PL" sz="1800">
                          <a:hlinkClick r:id="rId7"/>
                        </a:rPr>
                        <a:t>Apple</a:t>
                      </a:r>
                      <a:endParaRPr lang="pl-PL" sz="1800"/>
                    </a:p>
                  </a:txBody>
                  <a:tcPr marL="115508" marR="115508" marT="57754" marB="57754" anchor="ctr"/>
                </a:tc>
                <a:tc>
                  <a:txBody>
                    <a:bodyPr/>
                    <a:lstStyle/>
                    <a:p>
                      <a:r>
                        <a:rPr lang="pl-PL" sz="1800" dirty="0"/>
                        <a:t>10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398762800"/>
                  </a:ext>
                </a:extLst>
              </a:tr>
            </a:tbl>
          </a:graphicData>
        </a:graphic>
      </p:graphicFrame>
    </p:spTree>
    <p:extLst>
      <p:ext uri="{BB962C8B-B14F-4D97-AF65-F5344CB8AC3E}">
        <p14:creationId xmlns:p14="http://schemas.microsoft.com/office/powerpoint/2010/main" val="2960242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57200" y="853640"/>
            <a:ext cx="8235950" cy="907677"/>
          </a:xfrm>
        </p:spPr>
        <p:txBody>
          <a:bodyPr/>
          <a:lstStyle/>
          <a:p>
            <a:pPr marL="0" indent="0">
              <a:buNone/>
            </a:pPr>
            <a:r>
              <a:rPr lang="pl-PL" dirty="0"/>
              <a:t>To obszar wytyczony przez funkcję, który izoluje zmienne i zwarte w niej funkcje od reszty kodu.</a:t>
            </a:r>
          </a:p>
        </p:txBody>
      </p:sp>
      <p:sp>
        <p:nvSpPr>
          <p:cNvPr id="3" name="Tytuł 2"/>
          <p:cNvSpPr>
            <a:spLocks noGrp="1"/>
          </p:cNvSpPr>
          <p:nvPr>
            <p:ph type="title"/>
          </p:nvPr>
        </p:nvSpPr>
        <p:spPr/>
        <p:txBody>
          <a:bodyPr/>
          <a:lstStyle/>
          <a:p>
            <a:r>
              <a:rPr lang="pl-PL" dirty="0"/>
              <a:t>Domknięcie - CLOSURE</a:t>
            </a:r>
          </a:p>
        </p:txBody>
      </p:sp>
      <p:sp>
        <p:nvSpPr>
          <p:cNvPr id="4" name="Prostokąt 3"/>
          <p:cNvSpPr/>
          <p:nvPr/>
        </p:nvSpPr>
        <p:spPr>
          <a:xfrm>
            <a:off x="2286000" y="2110085"/>
            <a:ext cx="4572000" cy="923330"/>
          </a:xfrm>
          <a:prstGeom prst="rect">
            <a:avLst/>
          </a:prstGeom>
        </p:spPr>
        <p:txBody>
          <a:bodyPr>
            <a:spAutoFit/>
          </a:bodyPr>
          <a:lstStyle/>
          <a:p>
            <a:r>
              <a:rPr lang="en-US" dirty="0"/>
              <a:t>function </a:t>
            </a:r>
            <a:r>
              <a:rPr lang="en-US" dirty="0" err="1"/>
              <a:t>myClosure</a:t>
            </a:r>
            <a:r>
              <a:rPr lang="en-US" dirty="0"/>
              <a:t>() {</a:t>
            </a:r>
          </a:p>
          <a:p>
            <a:r>
              <a:rPr lang="en-US" dirty="0"/>
              <a:t>    </a:t>
            </a:r>
            <a:r>
              <a:rPr lang="en-US" dirty="0" err="1"/>
              <a:t>var</a:t>
            </a:r>
            <a:r>
              <a:rPr lang="en-US" dirty="0"/>
              <a:t> a = </a:t>
            </a:r>
            <a:r>
              <a:rPr lang="pl-PL" dirty="0"/>
              <a:t>”tekst wewnętrzny</a:t>
            </a:r>
            <a:r>
              <a:rPr lang="en-US" dirty="0"/>
              <a:t>";</a:t>
            </a:r>
          </a:p>
          <a:p>
            <a:r>
              <a:rPr lang="en-US" dirty="0"/>
              <a:t>}</a:t>
            </a:r>
            <a:endParaRPr lang="pl-PL" dirty="0"/>
          </a:p>
        </p:txBody>
      </p:sp>
    </p:spTree>
    <p:extLst>
      <p:ext uri="{BB962C8B-B14F-4D97-AF65-F5344CB8AC3E}">
        <p14:creationId xmlns:p14="http://schemas.microsoft.com/office/powerpoint/2010/main" val="413297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54025" y="1427249"/>
            <a:ext cx="8235950" cy="2233725"/>
          </a:xfrm>
        </p:spPr>
        <p:txBody>
          <a:bodyPr/>
          <a:lstStyle/>
          <a:p>
            <a:pPr marL="0" indent="0">
              <a:buNone/>
            </a:pPr>
            <a:r>
              <a:rPr lang="pl-PL" b="1" dirty="0" err="1"/>
              <a:t>var</a:t>
            </a:r>
            <a:endParaRPr lang="pl-PL" b="1" dirty="0"/>
          </a:p>
          <a:p>
            <a:pPr marL="0" indent="0">
              <a:buNone/>
            </a:pPr>
            <a:r>
              <a:rPr lang="pl-PL" dirty="0"/>
              <a:t>Zmienne zadeklarowane za pomocą </a:t>
            </a:r>
            <a:r>
              <a:rPr lang="pl-PL" dirty="0" err="1"/>
              <a:t>var</a:t>
            </a:r>
            <a:r>
              <a:rPr lang="pl-PL" dirty="0"/>
              <a:t> działają w kontekście funkcji.</a:t>
            </a:r>
          </a:p>
          <a:p>
            <a:pPr marL="0" indent="0">
              <a:buNone/>
            </a:pPr>
            <a:endParaRPr lang="pl-PL" dirty="0"/>
          </a:p>
          <a:p>
            <a:pPr marL="0" indent="0">
              <a:buNone/>
            </a:pPr>
            <a:r>
              <a:rPr lang="pl-PL" b="1" dirty="0" err="1"/>
              <a:t>let</a:t>
            </a:r>
            <a:endParaRPr lang="pl-PL" b="1" dirty="0"/>
          </a:p>
          <a:p>
            <a:pPr marL="0" indent="0">
              <a:buNone/>
            </a:pPr>
            <a:r>
              <a:rPr lang="pl-PL" dirty="0"/>
              <a:t>Zmienne zadeklarowane za pomocą </a:t>
            </a:r>
            <a:r>
              <a:rPr lang="pl-PL" dirty="0" err="1"/>
              <a:t>let</a:t>
            </a:r>
            <a:r>
              <a:rPr lang="pl-PL" dirty="0"/>
              <a:t> powoduje, że zmienna działa w kontekście blokowym, wewnątrz instrukcji sterującej np. wewnątrz pętli.</a:t>
            </a:r>
          </a:p>
        </p:txBody>
      </p:sp>
      <p:sp>
        <p:nvSpPr>
          <p:cNvPr id="3" name="Tytuł 2"/>
          <p:cNvSpPr>
            <a:spLocks noGrp="1"/>
          </p:cNvSpPr>
          <p:nvPr>
            <p:ph type="title"/>
          </p:nvPr>
        </p:nvSpPr>
        <p:spPr/>
        <p:txBody>
          <a:bodyPr/>
          <a:lstStyle/>
          <a:p>
            <a:r>
              <a:rPr lang="pl-PL" dirty="0"/>
              <a:t>LET i VAR</a:t>
            </a:r>
          </a:p>
        </p:txBody>
      </p:sp>
    </p:spTree>
    <p:extLst>
      <p:ext uri="{BB962C8B-B14F-4D97-AF65-F5344CB8AC3E}">
        <p14:creationId xmlns:p14="http://schemas.microsoft.com/office/powerpoint/2010/main" val="1909166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err="1"/>
              <a:t>Konstuktor</a:t>
            </a:r>
            <a:r>
              <a:rPr lang="pl-PL" dirty="0"/>
              <a:t> Object tworzy </a:t>
            </a:r>
            <a:r>
              <a:rPr lang="pl-PL" dirty="0" err="1"/>
              <a:t>wrapper</a:t>
            </a:r>
            <a:r>
              <a:rPr lang="pl-PL" dirty="0"/>
              <a:t> obiektu.</a:t>
            </a:r>
          </a:p>
          <a:p>
            <a:pPr marL="0" indent="0">
              <a:buNone/>
            </a:pPr>
            <a:endParaRPr lang="pl-PL" dirty="0"/>
          </a:p>
          <a:p>
            <a:pPr marL="0" indent="0">
              <a:buNone/>
            </a:pPr>
            <a:r>
              <a:rPr lang="pl-PL" dirty="0"/>
              <a:t>Składnia:</a:t>
            </a:r>
          </a:p>
          <a:p>
            <a:pPr marL="0" indent="0">
              <a:buNone/>
            </a:pPr>
            <a:endParaRPr lang="pl-PL" dirty="0"/>
          </a:p>
          <a:p>
            <a:pPr marL="0" indent="0">
              <a:buNone/>
            </a:pPr>
            <a:r>
              <a:rPr lang="pl-PL" dirty="0"/>
              <a:t>// Notacja literałowa</a:t>
            </a:r>
          </a:p>
          <a:p>
            <a:pPr marL="0" indent="0">
              <a:buNone/>
            </a:pPr>
            <a:r>
              <a:rPr lang="pl-PL" dirty="0"/>
              <a:t>{ [ paraWartoscNazwa1[, paraWartoscNazwa2[, ...</a:t>
            </a:r>
            <a:r>
              <a:rPr lang="pl-PL" dirty="0" err="1"/>
              <a:t>paraWartoscNazwaN</a:t>
            </a:r>
            <a:r>
              <a:rPr lang="pl-PL" dirty="0"/>
              <a:t>] ] ] }</a:t>
            </a:r>
          </a:p>
          <a:p>
            <a:pPr marL="0" indent="0">
              <a:buNone/>
            </a:pPr>
            <a:endParaRPr lang="pl-PL" dirty="0"/>
          </a:p>
          <a:p>
            <a:pPr marL="0" indent="0">
              <a:buNone/>
            </a:pPr>
            <a:r>
              <a:rPr lang="pl-PL" dirty="0"/>
              <a:t>// Wywoływany jako konstruktor</a:t>
            </a:r>
          </a:p>
          <a:p>
            <a:pPr marL="0" indent="0">
              <a:buNone/>
            </a:pPr>
            <a:r>
              <a:rPr lang="pl-PL" dirty="0" err="1"/>
              <a:t>new</a:t>
            </a:r>
            <a:r>
              <a:rPr lang="pl-PL" dirty="0"/>
              <a:t> Object([</a:t>
            </a:r>
            <a:r>
              <a:rPr lang="pl-PL" dirty="0" err="1"/>
              <a:t>wartosc</a:t>
            </a:r>
            <a:r>
              <a:rPr lang="pl-PL" dirty="0"/>
              <a:t>])</a:t>
            </a:r>
          </a:p>
        </p:txBody>
      </p:sp>
      <p:sp>
        <p:nvSpPr>
          <p:cNvPr id="3" name="Tytuł 2"/>
          <p:cNvSpPr>
            <a:spLocks noGrp="1"/>
          </p:cNvSpPr>
          <p:nvPr>
            <p:ph type="title"/>
          </p:nvPr>
        </p:nvSpPr>
        <p:spPr/>
        <p:txBody>
          <a:bodyPr/>
          <a:lstStyle/>
          <a:p>
            <a:r>
              <a:rPr lang="pl-PL" dirty="0"/>
              <a:t>Object</a:t>
            </a:r>
          </a:p>
        </p:txBody>
      </p:sp>
    </p:spTree>
    <p:extLst>
      <p:ext uri="{BB962C8B-B14F-4D97-AF65-F5344CB8AC3E}">
        <p14:creationId xmlns:p14="http://schemas.microsoft.com/office/powerpoint/2010/main" val="1719144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80819" y="1214676"/>
            <a:ext cx="8235950" cy="3107635"/>
          </a:xfrm>
        </p:spPr>
        <p:txBody>
          <a:bodyPr/>
          <a:lstStyle/>
          <a:p>
            <a:pPr marL="0" indent="0">
              <a:buNone/>
            </a:pPr>
            <a:r>
              <a:rPr lang="pl-PL" dirty="0" err="1"/>
              <a:t>Object.prototype</a:t>
            </a:r>
            <a:r>
              <a:rPr lang="pl-PL" dirty="0"/>
              <a:t> reprezentuje prototyp obiektów klasy Object</a:t>
            </a:r>
          </a:p>
          <a:p>
            <a:pPr marL="0" indent="0">
              <a:buNone/>
            </a:pPr>
            <a:endParaRPr lang="pl-PL" dirty="0"/>
          </a:p>
          <a:p>
            <a:pPr marL="0" indent="0">
              <a:buNone/>
            </a:pPr>
            <a:endParaRPr lang="pl-PL" dirty="0"/>
          </a:p>
          <a:p>
            <a:pPr marL="0" indent="0">
              <a:buNone/>
            </a:pPr>
            <a:r>
              <a:rPr lang="pl-PL" dirty="0" err="1"/>
              <a:t>Object.prototype.constructor</a:t>
            </a:r>
            <a:endParaRPr lang="pl-PL" dirty="0"/>
          </a:p>
          <a:p>
            <a:pPr marL="0" indent="0">
              <a:buNone/>
            </a:pPr>
            <a:r>
              <a:rPr lang="pl-PL" dirty="0"/>
              <a:t>Określa konstruktor obiektu - funkcję, która tworzy prototyp obiektu.</a:t>
            </a:r>
          </a:p>
          <a:p>
            <a:pPr marL="0" indent="0">
              <a:buNone/>
            </a:pPr>
            <a:endParaRPr lang="pl-PL" dirty="0"/>
          </a:p>
          <a:p>
            <a:pPr marL="0" indent="0">
              <a:buNone/>
            </a:pPr>
            <a:r>
              <a:rPr lang="pl-PL" dirty="0"/>
              <a:t>Poprzez prototyp uzyskujemy efekt podobny do dziedziczenia klas.</a:t>
            </a:r>
          </a:p>
        </p:txBody>
      </p:sp>
      <p:sp>
        <p:nvSpPr>
          <p:cNvPr id="3" name="Tytuł 2"/>
          <p:cNvSpPr>
            <a:spLocks noGrp="1"/>
          </p:cNvSpPr>
          <p:nvPr>
            <p:ph type="title"/>
          </p:nvPr>
        </p:nvSpPr>
        <p:spPr/>
        <p:txBody>
          <a:bodyPr/>
          <a:lstStyle/>
          <a:p>
            <a:r>
              <a:rPr lang="pl-PL" dirty="0" err="1"/>
              <a:t>Prototype</a:t>
            </a:r>
            <a:endParaRPr lang="pl-PL" dirty="0"/>
          </a:p>
        </p:txBody>
      </p:sp>
    </p:spTree>
    <p:extLst>
      <p:ext uri="{BB962C8B-B14F-4D97-AF65-F5344CB8AC3E}">
        <p14:creationId xmlns:p14="http://schemas.microsoft.com/office/powerpoint/2010/main" val="1005609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a:t>Od wersji 6 </a:t>
            </a:r>
            <a:r>
              <a:rPr lang="pl-PL" dirty="0" err="1"/>
              <a:t>ECMAScript</a:t>
            </a:r>
            <a:r>
              <a:rPr lang="pl-PL" dirty="0"/>
              <a:t> możemy używać nowego obiektu Class:</a:t>
            </a:r>
          </a:p>
          <a:p>
            <a:pPr marL="0" indent="0">
              <a:buNone/>
            </a:pPr>
            <a:endParaRPr lang="pl-PL" dirty="0"/>
          </a:p>
          <a:p>
            <a:pPr marL="0" indent="0">
              <a:buNone/>
            </a:pPr>
            <a:r>
              <a:rPr lang="pl-PL" dirty="0"/>
              <a:t>Składnia</a:t>
            </a:r>
          </a:p>
          <a:p>
            <a:pPr marL="0" indent="0">
              <a:buNone/>
            </a:pPr>
            <a:endParaRPr lang="pl-PL" dirty="0"/>
          </a:p>
          <a:p>
            <a:pPr marL="0" indent="0">
              <a:buNone/>
            </a:pPr>
            <a:r>
              <a:rPr lang="en-US" dirty="0"/>
              <a:t>class </a:t>
            </a:r>
            <a:r>
              <a:rPr lang="pl-PL" dirty="0" err="1"/>
              <a:t>nazwaKlasy</a:t>
            </a:r>
            <a:r>
              <a:rPr lang="en-US" dirty="0"/>
              <a:t> {</a:t>
            </a:r>
            <a:endParaRPr lang="pl-PL" dirty="0"/>
          </a:p>
          <a:p>
            <a:pPr marL="0" indent="0">
              <a:buNone/>
            </a:pPr>
            <a:r>
              <a:rPr lang="en-US" dirty="0"/>
              <a:t>    constructor(name) {</a:t>
            </a:r>
            <a:endParaRPr lang="pl-PL" dirty="0"/>
          </a:p>
          <a:p>
            <a:pPr marL="0" indent="0">
              <a:buNone/>
            </a:pPr>
            <a:r>
              <a:rPr lang="en-US" dirty="0"/>
              <a:t>        this.name = name;</a:t>
            </a:r>
            <a:endParaRPr lang="pl-PL" dirty="0"/>
          </a:p>
          <a:p>
            <a:pPr marL="0" indent="0">
              <a:buNone/>
            </a:pPr>
            <a:r>
              <a:rPr lang="en-US" dirty="0"/>
              <a:t>    }</a:t>
            </a:r>
            <a:endParaRPr lang="pl-PL" dirty="0"/>
          </a:p>
          <a:p>
            <a:pPr marL="0" indent="0">
              <a:buNone/>
            </a:pPr>
            <a:endParaRPr lang="pl-PL" dirty="0"/>
          </a:p>
        </p:txBody>
      </p:sp>
      <p:sp>
        <p:nvSpPr>
          <p:cNvPr id="3" name="Tytuł 2"/>
          <p:cNvSpPr>
            <a:spLocks noGrp="1"/>
          </p:cNvSpPr>
          <p:nvPr>
            <p:ph type="title"/>
          </p:nvPr>
        </p:nvSpPr>
        <p:spPr/>
        <p:txBody>
          <a:bodyPr/>
          <a:lstStyle/>
          <a:p>
            <a:r>
              <a:rPr lang="pl-PL" dirty="0"/>
              <a:t>Class - dziedziczenie</a:t>
            </a:r>
          </a:p>
        </p:txBody>
      </p:sp>
    </p:spTree>
    <p:extLst>
      <p:ext uri="{BB962C8B-B14F-4D97-AF65-F5344CB8AC3E}">
        <p14:creationId xmlns:p14="http://schemas.microsoft.com/office/powerpoint/2010/main" val="372843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0900131-5C23-4DAF-A1C7-DB0040892C24}"/>
              </a:ext>
            </a:extLst>
          </p:cNvPr>
          <p:cNvSpPr>
            <a:spLocks noGrp="1"/>
          </p:cNvSpPr>
          <p:nvPr>
            <p:ph type="title"/>
          </p:nvPr>
        </p:nvSpPr>
        <p:spPr/>
        <p:txBody>
          <a:bodyPr/>
          <a:lstStyle/>
          <a:p>
            <a:r>
              <a:rPr lang="pl-PL" dirty="0"/>
              <a:t>Wykrywanie błędów</a:t>
            </a:r>
          </a:p>
        </p:txBody>
      </p:sp>
      <p:sp>
        <p:nvSpPr>
          <p:cNvPr id="5" name="pole tekstowe 4">
            <a:extLst>
              <a:ext uri="{FF2B5EF4-FFF2-40B4-BE49-F238E27FC236}">
                <a16:creationId xmlns:a16="http://schemas.microsoft.com/office/drawing/2014/main" id="{0ED7D7DF-9179-47A9-8A25-262189DB33E1}"/>
              </a:ext>
            </a:extLst>
          </p:cNvPr>
          <p:cNvSpPr txBox="1"/>
          <p:nvPr/>
        </p:nvSpPr>
        <p:spPr>
          <a:xfrm>
            <a:off x="997527" y="2433471"/>
            <a:ext cx="6806046" cy="1754326"/>
          </a:xfrm>
          <a:prstGeom prst="rect">
            <a:avLst/>
          </a:prstGeom>
          <a:noFill/>
        </p:spPr>
        <p:txBody>
          <a:bodyPr wrap="square">
            <a:spAutoFit/>
          </a:bodyPr>
          <a:lstStyle/>
          <a:p>
            <a:r>
              <a:rPr lang="pl-PL" dirty="0"/>
              <a:t>Podstawowa prawda o testowaniu mówi, że testy nie są w stanie udowodnić, iż w aplikacji błędów nie ma. </a:t>
            </a:r>
          </a:p>
          <a:p>
            <a:endParaRPr lang="pl-PL" dirty="0"/>
          </a:p>
          <a:p>
            <a:r>
              <a:rPr lang="pl-PL" dirty="0"/>
              <a:t>Testy wykrywają błędy, ale nie udowadniają bezbłędności programu, nawet jeżeli wszystkie założone przypadki testowe zostaną zakończone pozytywnie.</a:t>
            </a:r>
          </a:p>
        </p:txBody>
      </p:sp>
      <p:sp>
        <p:nvSpPr>
          <p:cNvPr id="7" name="Równoległobok 6">
            <a:extLst>
              <a:ext uri="{FF2B5EF4-FFF2-40B4-BE49-F238E27FC236}">
                <a16:creationId xmlns:a16="http://schemas.microsoft.com/office/drawing/2014/main" id="{44D07B86-2E1F-4EEB-BCE6-00B38B68CCCD}"/>
              </a:ext>
            </a:extLst>
          </p:cNvPr>
          <p:cNvSpPr/>
          <p:nvPr/>
        </p:nvSpPr>
        <p:spPr>
          <a:xfrm>
            <a:off x="580547" y="1421441"/>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593026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84193" y="1676938"/>
            <a:ext cx="8235950" cy="2402434"/>
          </a:xfrm>
        </p:spPr>
        <p:txBody>
          <a:bodyPr/>
          <a:lstStyle/>
          <a:p>
            <a:pPr marL="0" indent="0">
              <a:buNone/>
            </a:pPr>
            <a:r>
              <a:rPr lang="en-US" dirty="0"/>
              <a:t>class </a:t>
            </a:r>
            <a:r>
              <a:rPr lang="pl-PL" dirty="0" err="1"/>
              <a:t>PKlasa</a:t>
            </a:r>
            <a:r>
              <a:rPr lang="en-US" dirty="0"/>
              <a:t> extends </a:t>
            </a:r>
            <a:r>
              <a:rPr lang="pl-PL" dirty="0" err="1"/>
              <a:t>DKlasa</a:t>
            </a:r>
            <a:r>
              <a:rPr lang="en-US" dirty="0"/>
              <a:t> {</a:t>
            </a:r>
            <a:endParaRPr lang="pl-PL" dirty="0"/>
          </a:p>
          <a:p>
            <a:pPr marL="0" indent="0">
              <a:buNone/>
            </a:pPr>
            <a:r>
              <a:rPr lang="en-US" dirty="0"/>
              <a:t> </a:t>
            </a:r>
            <a:endParaRPr lang="pl-PL" dirty="0"/>
          </a:p>
          <a:p>
            <a:pPr marL="0" indent="0">
              <a:buNone/>
            </a:pPr>
            <a:r>
              <a:rPr lang="en-US" dirty="0"/>
              <a:t>  constructor (name) {</a:t>
            </a:r>
            <a:endParaRPr lang="pl-PL" dirty="0"/>
          </a:p>
          <a:p>
            <a:pPr marL="0" indent="0">
              <a:buNone/>
            </a:pPr>
            <a:r>
              <a:rPr lang="en-US" dirty="0"/>
              <a:t>    super(name, '</a:t>
            </a:r>
            <a:r>
              <a:rPr lang="pl-PL" dirty="0"/>
              <a:t>info</a:t>
            </a:r>
            <a:r>
              <a:rPr lang="en-US" dirty="0"/>
              <a:t>');</a:t>
            </a:r>
            <a:endParaRPr lang="pl-PL" dirty="0"/>
          </a:p>
          <a:p>
            <a:pPr marL="0" indent="0">
              <a:buNone/>
            </a:pPr>
            <a:r>
              <a:rPr lang="en-US" dirty="0"/>
              <a:t>  }</a:t>
            </a:r>
            <a:endParaRPr lang="pl-PL" dirty="0"/>
          </a:p>
          <a:p>
            <a:pPr marL="0" indent="0">
              <a:buNone/>
            </a:pPr>
            <a:endParaRPr lang="pl-PL" dirty="0"/>
          </a:p>
        </p:txBody>
      </p:sp>
      <p:sp>
        <p:nvSpPr>
          <p:cNvPr id="3" name="Tytuł 2"/>
          <p:cNvSpPr>
            <a:spLocks noGrp="1"/>
          </p:cNvSpPr>
          <p:nvPr>
            <p:ph type="title"/>
          </p:nvPr>
        </p:nvSpPr>
        <p:spPr/>
        <p:txBody>
          <a:bodyPr/>
          <a:lstStyle/>
          <a:p>
            <a:r>
              <a:rPr lang="pl-PL" dirty="0"/>
              <a:t>Class - dziedziczenie</a:t>
            </a:r>
          </a:p>
        </p:txBody>
      </p:sp>
    </p:spTree>
    <p:extLst>
      <p:ext uri="{BB962C8B-B14F-4D97-AF65-F5344CB8AC3E}">
        <p14:creationId xmlns:p14="http://schemas.microsoft.com/office/powerpoint/2010/main" val="2825787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b="1" dirty="0"/>
              <a:t>Tryb ścisły, jak mówi sama nazwa, jest ograniczonym wariantem języka JavaScript do aktualnej składni – tym samym ruguje stare i błędne wersje składni </a:t>
            </a:r>
          </a:p>
          <a:p>
            <a:pPr marL="0" indent="0">
              <a:buNone/>
            </a:pPr>
            <a:endParaRPr lang="pl-PL" b="1" dirty="0"/>
          </a:p>
          <a:p>
            <a:pPr marL="0" indent="0">
              <a:buNone/>
            </a:pPr>
            <a:endParaRPr lang="pl-PL" b="1" dirty="0"/>
          </a:p>
          <a:p>
            <a:pPr marL="0" indent="0">
              <a:buNone/>
            </a:pPr>
            <a:endParaRPr lang="pl-PL" b="1" dirty="0"/>
          </a:p>
          <a:p>
            <a:pPr marL="0" indent="0">
              <a:buNone/>
            </a:pPr>
            <a:r>
              <a:rPr lang="pl-PL" b="1" dirty="0"/>
              <a:t>"</a:t>
            </a:r>
            <a:r>
              <a:rPr lang="pl-PL" b="1" dirty="0" err="1"/>
              <a:t>use</a:t>
            </a:r>
            <a:r>
              <a:rPr lang="pl-PL" b="1" dirty="0"/>
              <a:t> </a:t>
            </a:r>
            <a:r>
              <a:rPr lang="pl-PL" b="1" dirty="0" err="1"/>
              <a:t>strict</a:t>
            </a:r>
            <a:r>
              <a:rPr lang="pl-PL" b="1" dirty="0"/>
              <a:t>";</a:t>
            </a:r>
          </a:p>
          <a:p>
            <a:pPr marL="0" indent="0">
              <a:buNone/>
            </a:pPr>
            <a:r>
              <a:rPr lang="pl-PL" b="1" dirty="0"/>
              <a:t>// </a:t>
            </a:r>
            <a:r>
              <a:rPr lang="pl-PL" b="1" dirty="0" err="1"/>
              <a:t>your</a:t>
            </a:r>
            <a:r>
              <a:rPr lang="pl-PL" b="1" dirty="0"/>
              <a:t> </a:t>
            </a:r>
            <a:r>
              <a:rPr lang="pl-PL" b="1" dirty="0" err="1"/>
              <a:t>code</a:t>
            </a:r>
            <a:r>
              <a:rPr lang="pl-PL" b="1" dirty="0"/>
              <a:t>...</a:t>
            </a:r>
          </a:p>
          <a:p>
            <a:pPr marL="0" indent="0">
              <a:buNone/>
            </a:pPr>
            <a:r>
              <a:rPr lang="pl-PL" b="1" dirty="0"/>
              <a:t>JS.</a:t>
            </a:r>
            <a:endParaRPr lang="pl-PL" dirty="0"/>
          </a:p>
        </p:txBody>
      </p:sp>
      <p:sp>
        <p:nvSpPr>
          <p:cNvPr id="3" name="Tytuł 2"/>
          <p:cNvSpPr>
            <a:spLocks noGrp="1"/>
          </p:cNvSpPr>
          <p:nvPr>
            <p:ph type="title"/>
          </p:nvPr>
        </p:nvSpPr>
        <p:spPr/>
        <p:txBody>
          <a:bodyPr/>
          <a:lstStyle/>
          <a:p>
            <a:r>
              <a:rPr lang="pl-PL" dirty="0" err="1"/>
              <a:t>Strict</a:t>
            </a:r>
            <a:r>
              <a:rPr lang="pl-PL" dirty="0"/>
              <a:t> </a:t>
            </a:r>
            <a:r>
              <a:rPr lang="pl-PL" dirty="0" err="1"/>
              <a:t>mode</a:t>
            </a:r>
            <a:endParaRPr lang="pl-PL" dirty="0"/>
          </a:p>
        </p:txBody>
      </p:sp>
    </p:spTree>
    <p:extLst>
      <p:ext uri="{BB962C8B-B14F-4D97-AF65-F5344CB8AC3E}">
        <p14:creationId xmlns:p14="http://schemas.microsoft.com/office/powerpoint/2010/main" val="2558993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Przypadkowe zmienne globalne </a:t>
            </a:r>
          </a:p>
          <a:p>
            <a:r>
              <a:rPr lang="pl-PL" dirty="0"/>
              <a:t>Próba nadpisania </a:t>
            </a:r>
            <a:r>
              <a:rPr lang="pl-PL" dirty="0" err="1"/>
              <a:t>nienadpisywalnych</a:t>
            </a:r>
            <a:r>
              <a:rPr lang="pl-PL" dirty="0"/>
              <a:t> obiektów globalnych (</a:t>
            </a:r>
            <a:r>
              <a:rPr lang="pl-PL" dirty="0" err="1"/>
              <a:t>NaN</a:t>
            </a:r>
            <a:r>
              <a:rPr lang="pl-PL" dirty="0"/>
              <a:t>, </a:t>
            </a:r>
            <a:r>
              <a:rPr lang="pl-PL" dirty="0" err="1"/>
              <a:t>Infinity</a:t>
            </a:r>
            <a:r>
              <a:rPr lang="pl-PL" dirty="0"/>
              <a:t>)</a:t>
            </a:r>
          </a:p>
          <a:p>
            <a:r>
              <a:rPr lang="pl-PL" dirty="0"/>
              <a:t>Próba usunięcia nieusuwalnej własności (np. Object)</a:t>
            </a:r>
          </a:p>
          <a:p>
            <a:r>
              <a:rPr lang="pl-PL" dirty="0"/>
              <a:t>Stosowanie składni ósemkowej (05, A55)</a:t>
            </a:r>
          </a:p>
          <a:p>
            <a:r>
              <a:rPr lang="pl-PL" dirty="0"/>
              <a:t>Duplikujące się nazwy własności w obiektach</a:t>
            </a:r>
          </a:p>
          <a:p>
            <a:r>
              <a:rPr lang="pl-PL" dirty="0"/>
              <a:t>Argumenty w funkcjach mają nieunikalne nazwy</a:t>
            </a:r>
          </a:p>
          <a:p>
            <a:r>
              <a:rPr lang="pl-PL" dirty="0"/>
              <a:t>Korzystanie ze składni with</a:t>
            </a:r>
          </a:p>
          <a:p>
            <a:r>
              <a:rPr lang="pl-PL" dirty="0"/>
              <a:t>Kod wykonany w </a:t>
            </a:r>
            <a:r>
              <a:rPr lang="pl-PL" dirty="0" err="1"/>
              <a:t>eval</a:t>
            </a:r>
            <a:r>
              <a:rPr lang="pl-PL" dirty="0"/>
              <a:t> w trybie ścisłym nie wprowadza nowych zmiennych do kodu</a:t>
            </a:r>
          </a:p>
          <a:p>
            <a:r>
              <a:rPr lang="pl-PL" dirty="0"/>
              <a:t>Nadpisywanie </a:t>
            </a:r>
            <a:r>
              <a:rPr lang="pl-PL" dirty="0" err="1"/>
              <a:t>eval</a:t>
            </a:r>
            <a:r>
              <a:rPr lang="pl-PL" dirty="0"/>
              <a:t> oraz </a:t>
            </a:r>
            <a:r>
              <a:rPr lang="pl-PL" dirty="0" err="1"/>
              <a:t>arguments</a:t>
            </a:r>
            <a:endParaRPr lang="pl-PL" dirty="0"/>
          </a:p>
          <a:p>
            <a:r>
              <a:rPr lang="pl-PL" dirty="0" err="1"/>
              <a:t>Aliasowanie</a:t>
            </a:r>
            <a:r>
              <a:rPr lang="pl-PL" dirty="0"/>
              <a:t> właściwości obiektu </a:t>
            </a:r>
            <a:r>
              <a:rPr lang="pl-PL" dirty="0" err="1"/>
              <a:t>arguments</a:t>
            </a:r>
            <a:endParaRPr lang="pl-PL" dirty="0"/>
          </a:p>
          <a:p>
            <a:r>
              <a:rPr lang="pl-PL" dirty="0"/>
              <a:t>Dodano nowe słowa zarezerwowane: </a:t>
            </a:r>
            <a:r>
              <a:rPr lang="en-US" dirty="0"/>
              <a:t> implements, interface, let, package, private, protected, public, static</a:t>
            </a:r>
            <a:r>
              <a:rPr lang="pl-PL" dirty="0"/>
              <a:t>, </a:t>
            </a:r>
            <a:r>
              <a:rPr lang="en-US" dirty="0"/>
              <a:t>yield</a:t>
            </a:r>
            <a:r>
              <a:rPr lang="pl-PL" dirty="0"/>
              <a:t>, </a:t>
            </a:r>
            <a:r>
              <a:rPr lang="pl-PL" dirty="0" err="1"/>
              <a:t>etc</a:t>
            </a:r>
            <a:r>
              <a:rPr lang="pl-PL" dirty="0"/>
              <a:t>;</a:t>
            </a:r>
          </a:p>
        </p:txBody>
      </p:sp>
      <p:sp>
        <p:nvSpPr>
          <p:cNvPr id="3" name="Tytuł 2"/>
          <p:cNvSpPr>
            <a:spLocks noGrp="1"/>
          </p:cNvSpPr>
          <p:nvPr>
            <p:ph type="title"/>
          </p:nvPr>
        </p:nvSpPr>
        <p:spPr/>
        <p:txBody>
          <a:bodyPr/>
          <a:lstStyle/>
          <a:p>
            <a:r>
              <a:rPr lang="pl-PL" dirty="0"/>
              <a:t>Co </a:t>
            </a:r>
            <a:r>
              <a:rPr lang="pl-PL" dirty="0" err="1"/>
              <a:t>strict</a:t>
            </a:r>
            <a:r>
              <a:rPr lang="pl-PL" dirty="0"/>
              <a:t> </a:t>
            </a:r>
            <a:r>
              <a:rPr lang="pl-PL" dirty="0" err="1"/>
              <a:t>mode</a:t>
            </a:r>
            <a:r>
              <a:rPr lang="pl-PL" dirty="0"/>
              <a:t> traktuje jako błąd?</a:t>
            </a:r>
          </a:p>
        </p:txBody>
      </p:sp>
    </p:spTree>
    <p:extLst>
      <p:ext uri="{BB962C8B-B14F-4D97-AF65-F5344CB8AC3E}">
        <p14:creationId xmlns:p14="http://schemas.microsoft.com/office/powerpoint/2010/main" val="30457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ED9EF3D-C46F-4C25-9E8B-9F030E9EA804}"/>
              </a:ext>
            </a:extLst>
          </p:cNvPr>
          <p:cNvSpPr>
            <a:spLocks noGrp="1"/>
          </p:cNvSpPr>
          <p:nvPr>
            <p:ph type="title"/>
          </p:nvPr>
        </p:nvSpPr>
        <p:spPr/>
        <p:txBody>
          <a:bodyPr/>
          <a:lstStyle/>
          <a:p>
            <a:r>
              <a:rPr lang="pl-PL" dirty="0"/>
              <a:t>Podstawy testowana aplikacji rozporoszonych</a:t>
            </a:r>
          </a:p>
        </p:txBody>
      </p:sp>
      <p:sp>
        <p:nvSpPr>
          <p:cNvPr id="7" name="pole tekstowe 6">
            <a:extLst>
              <a:ext uri="{FF2B5EF4-FFF2-40B4-BE49-F238E27FC236}">
                <a16:creationId xmlns:a16="http://schemas.microsoft.com/office/drawing/2014/main" id="{5840F792-F787-4163-B75D-28D780981031}"/>
              </a:ext>
            </a:extLst>
          </p:cNvPr>
          <p:cNvSpPr txBox="1"/>
          <p:nvPr/>
        </p:nvSpPr>
        <p:spPr>
          <a:xfrm>
            <a:off x="325582" y="1279089"/>
            <a:ext cx="8129154" cy="1754326"/>
          </a:xfrm>
          <a:prstGeom prst="rect">
            <a:avLst/>
          </a:prstGeom>
          <a:noFill/>
        </p:spPr>
        <p:txBody>
          <a:bodyPr wrap="square">
            <a:spAutoFit/>
          </a:bodyPr>
          <a:lstStyle/>
          <a:p>
            <a:r>
              <a:rPr lang="pl-PL" dirty="0"/>
              <a:t>Struktura systemu Klient-Serwer jako struktura użyta w środowisku programistycznym wymaga analizy szerszej niż standardowe środowisko pracy aplikacji. </a:t>
            </a:r>
          </a:p>
          <a:p>
            <a:r>
              <a:rPr lang="pl-PL" dirty="0"/>
              <a:t>Inżynieria Oprogramowania podaje tutaj szerokie możliwości testowania takiej architektury na poziomie rozważań konwencjonalnych po metody związane z obiektami i komponentami.</a:t>
            </a:r>
          </a:p>
        </p:txBody>
      </p:sp>
      <p:sp>
        <p:nvSpPr>
          <p:cNvPr id="9" name="pole tekstowe 8">
            <a:extLst>
              <a:ext uri="{FF2B5EF4-FFF2-40B4-BE49-F238E27FC236}">
                <a16:creationId xmlns:a16="http://schemas.microsoft.com/office/drawing/2014/main" id="{F39DBD7D-8B39-47D0-B81A-927413F79AD8}"/>
              </a:ext>
            </a:extLst>
          </p:cNvPr>
          <p:cNvSpPr txBox="1"/>
          <p:nvPr/>
        </p:nvSpPr>
        <p:spPr>
          <a:xfrm>
            <a:off x="398319" y="3100870"/>
            <a:ext cx="7935190" cy="1200329"/>
          </a:xfrm>
          <a:prstGeom prst="rect">
            <a:avLst/>
          </a:prstGeom>
          <a:noFill/>
        </p:spPr>
        <p:txBody>
          <a:bodyPr wrap="square">
            <a:spAutoFit/>
          </a:bodyPr>
          <a:lstStyle/>
          <a:p>
            <a:r>
              <a:rPr lang="pl-PL" dirty="0"/>
              <a:t>Systemy klient - serwer nie są monolitycznymi blokami oprogramowania uruchamianymi na pojedynczych komputerach. Taki system jest rozbity na składowe położone zarówno po stronie klienta jaki i serwera a można je podzielić na trzy części:</a:t>
            </a:r>
          </a:p>
        </p:txBody>
      </p:sp>
    </p:spTree>
    <p:extLst>
      <p:ext uri="{BB962C8B-B14F-4D97-AF65-F5344CB8AC3E}">
        <p14:creationId xmlns:p14="http://schemas.microsoft.com/office/powerpoint/2010/main" val="25651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06A0AA7-3824-4903-ABA6-2491104F8993}"/>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BD5ACBDE-4AAC-4886-993F-933D218A5100}"/>
              </a:ext>
            </a:extLst>
          </p:cNvPr>
          <p:cNvSpPr txBox="1"/>
          <p:nvPr/>
        </p:nvSpPr>
        <p:spPr>
          <a:xfrm>
            <a:off x="614795" y="1602254"/>
            <a:ext cx="7914409" cy="2308324"/>
          </a:xfrm>
          <a:prstGeom prst="rect">
            <a:avLst/>
          </a:prstGeom>
          <a:noFill/>
        </p:spPr>
        <p:txBody>
          <a:bodyPr wrap="square">
            <a:spAutoFit/>
          </a:bodyPr>
          <a:lstStyle/>
          <a:p>
            <a:r>
              <a:rPr lang="pl-PL" dirty="0"/>
              <a:t>•	Podsystem prezentacji/interakcji z użytkownikiem – odpowiednik 	graficznego interfejsu użytkownika w klasycznej aplikacji</a:t>
            </a:r>
          </a:p>
          <a:p>
            <a:r>
              <a:rPr lang="pl-PL" dirty="0"/>
              <a:t>•	Podsystem aplikacji – odpowiada za realizację zadań podzielonej na co 	najmniej dwie części aplikacji odpowiednio nadzorując przetwarzanie 	danych zgodnie z wymaganiami stawianymi elementom systemu po 	stronie klienta jak i po stronie serwera.</a:t>
            </a:r>
          </a:p>
          <a:p>
            <a:r>
              <a:rPr lang="pl-PL" dirty="0"/>
              <a:t>•	Podsystem zarządzania bazą danych – odpowiada ze dane 	przetworzone przez aplikację – ich przechowywanie i udostępnianie.</a:t>
            </a:r>
          </a:p>
        </p:txBody>
      </p:sp>
    </p:spTree>
    <p:extLst>
      <p:ext uri="{BB962C8B-B14F-4D97-AF65-F5344CB8AC3E}">
        <p14:creationId xmlns:p14="http://schemas.microsoft.com/office/powerpoint/2010/main" val="100430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2E2D139-4064-4569-AB13-715FE904BBA3}"/>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4A6168D7-F053-4451-BB14-994E51BBD90F}"/>
              </a:ext>
            </a:extLst>
          </p:cNvPr>
          <p:cNvSpPr txBox="1"/>
          <p:nvPr/>
        </p:nvSpPr>
        <p:spPr>
          <a:xfrm>
            <a:off x="540327" y="1015898"/>
            <a:ext cx="8347363" cy="2585323"/>
          </a:xfrm>
          <a:prstGeom prst="rect">
            <a:avLst/>
          </a:prstGeom>
          <a:noFill/>
        </p:spPr>
        <p:txBody>
          <a:bodyPr wrap="square">
            <a:spAutoFit/>
          </a:bodyPr>
          <a:lstStyle/>
          <a:p>
            <a:r>
              <a:rPr lang="pl-PL" dirty="0"/>
              <a:t>Ważnym składnikiem architektury Klient - Serwer poza podsystemami jest oprogramowanie </a:t>
            </a:r>
            <a:r>
              <a:rPr lang="pl-PL" dirty="0" err="1"/>
              <a:t>oprogramowanie</a:t>
            </a:r>
            <a:r>
              <a:rPr lang="pl-PL" dirty="0"/>
              <a:t> pośrednie w skład którego wchodzą:</a:t>
            </a:r>
          </a:p>
          <a:p>
            <a:endParaRPr lang="pl-PL" dirty="0"/>
          </a:p>
          <a:p>
            <a:pPr marL="285750" indent="-285750">
              <a:buFont typeface="Arial" panose="020B0604020202020204" pitchFamily="34" charset="0"/>
              <a:buChar char="•"/>
            </a:pPr>
            <a:r>
              <a:rPr lang="pl-PL" dirty="0"/>
              <a:t>elementy sieciowych systemów operacyjnych</a:t>
            </a:r>
          </a:p>
          <a:p>
            <a:pPr marL="285750" indent="-285750">
              <a:buFont typeface="Arial" panose="020B0604020202020204" pitchFamily="34" charset="0"/>
              <a:buChar char="•"/>
            </a:pPr>
            <a:r>
              <a:rPr lang="pl-PL" dirty="0"/>
              <a:t>wyspecjalizowane aplikacje baz danych</a:t>
            </a:r>
          </a:p>
          <a:p>
            <a:pPr marL="285750" indent="-285750">
              <a:buFont typeface="Arial" panose="020B0604020202020204" pitchFamily="34" charset="0"/>
              <a:buChar char="•"/>
            </a:pPr>
            <a:r>
              <a:rPr lang="pl-PL" dirty="0"/>
              <a:t>standardy pośredników OSB</a:t>
            </a:r>
          </a:p>
          <a:p>
            <a:endParaRPr lang="pl-PL" dirty="0"/>
          </a:p>
          <a:p>
            <a:r>
              <a:rPr lang="pl-PL" dirty="0"/>
              <a:t>Mechanizmy pracy grupowej, zarządzanie komunikacją w sieci i inne mechanizmy charakterystyczne dla klientów i serwerów.</a:t>
            </a:r>
          </a:p>
        </p:txBody>
      </p:sp>
    </p:spTree>
    <p:extLst>
      <p:ext uri="{BB962C8B-B14F-4D97-AF65-F5344CB8AC3E}">
        <p14:creationId xmlns:p14="http://schemas.microsoft.com/office/powerpoint/2010/main" val="413706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72FDB8-6C8B-4A29-926B-547E47E750C6}"/>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F0B74669-007F-4A60-B802-4FA0688A63B8}"/>
              </a:ext>
            </a:extLst>
          </p:cNvPr>
          <p:cNvSpPr txBox="1"/>
          <p:nvPr/>
        </p:nvSpPr>
        <p:spPr>
          <a:xfrm>
            <a:off x="602673" y="1244682"/>
            <a:ext cx="8039100" cy="3416320"/>
          </a:xfrm>
          <a:prstGeom prst="rect">
            <a:avLst/>
          </a:prstGeom>
          <a:noFill/>
        </p:spPr>
        <p:txBody>
          <a:bodyPr wrap="square">
            <a:spAutoFit/>
          </a:bodyPr>
          <a:lstStyle/>
          <a:p>
            <a:r>
              <a:rPr lang="pl-PL" dirty="0"/>
              <a:t>Rozmieszczenie składników architektury Klient – Serwer jest zgodne z projektem aplikacji i przydziałem tych składników do klienta i do serwera.  </a:t>
            </a:r>
          </a:p>
          <a:p>
            <a:endParaRPr lang="pl-PL" dirty="0"/>
          </a:p>
          <a:p>
            <a:r>
              <a:rPr lang="pl-PL" dirty="0"/>
              <a:t>Jeżeli większość tych składowych jest przydzielona do klienta to mamy do czynienia z tak zwanym grubym klientem natomiast, jeśli większość jest przydzielona dla serwera to grubym serwerem. </a:t>
            </a:r>
          </a:p>
          <a:p>
            <a:endParaRPr lang="pl-PL" dirty="0"/>
          </a:p>
          <a:p>
            <a:r>
              <a:rPr lang="pl-PL" dirty="0"/>
              <a:t>Grubego klienta stosuje się w przypadku, gdy serwer w systemie jest tylko serwerem plików lub baz danych. </a:t>
            </a:r>
          </a:p>
          <a:p>
            <a:endParaRPr lang="pl-PL" dirty="0"/>
          </a:p>
          <a:p>
            <a:r>
              <a:rPr lang="pl-PL" dirty="0"/>
              <a:t>Natomiast grube serwery to przede wszystkim serwery transakcji i usług sieciowych.</a:t>
            </a:r>
          </a:p>
        </p:txBody>
      </p:sp>
    </p:spTree>
    <p:extLst>
      <p:ext uri="{BB962C8B-B14F-4D97-AF65-F5344CB8AC3E}">
        <p14:creationId xmlns:p14="http://schemas.microsoft.com/office/powerpoint/2010/main" val="652356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CEC1486-3E3B-4941-AAF9-2C4C4C65BBFF}"/>
              </a:ext>
            </a:extLst>
          </p:cNvPr>
          <p:cNvSpPr>
            <a:spLocks noGrp="1"/>
          </p:cNvSpPr>
          <p:nvPr>
            <p:ph type="title"/>
          </p:nvPr>
        </p:nvSpPr>
        <p:spPr/>
        <p:txBody>
          <a:bodyPr/>
          <a:lstStyle/>
          <a:p>
            <a:r>
              <a:rPr lang="pl-PL" dirty="0"/>
              <a:t>Prezentacja rozproszona</a:t>
            </a:r>
          </a:p>
        </p:txBody>
      </p:sp>
      <p:sp>
        <p:nvSpPr>
          <p:cNvPr id="7" name="pole tekstowe 6">
            <a:extLst>
              <a:ext uri="{FF2B5EF4-FFF2-40B4-BE49-F238E27FC236}">
                <a16:creationId xmlns:a16="http://schemas.microsoft.com/office/drawing/2014/main" id="{28DF7AAA-8E0D-42B3-8ED1-52A9B2C62C43}"/>
              </a:ext>
            </a:extLst>
          </p:cNvPr>
          <p:cNvSpPr txBox="1"/>
          <p:nvPr/>
        </p:nvSpPr>
        <p:spPr>
          <a:xfrm>
            <a:off x="1021772" y="1296453"/>
            <a:ext cx="7100455" cy="2862322"/>
          </a:xfrm>
          <a:prstGeom prst="rect">
            <a:avLst/>
          </a:prstGeom>
          <a:noFill/>
        </p:spPr>
        <p:txBody>
          <a:bodyPr wrap="square">
            <a:spAutoFit/>
          </a:bodyPr>
          <a:lstStyle/>
          <a:p>
            <a:r>
              <a:rPr lang="pl-PL" dirty="0"/>
              <a:t>Przetwarzanie danych w tej konfiguracji odbywa się w większej części po stronie serwera (przeważnie maszyny o dużej mocy obliczeniowej). </a:t>
            </a:r>
          </a:p>
          <a:p>
            <a:endParaRPr lang="pl-PL" dirty="0"/>
          </a:p>
          <a:p>
            <a:r>
              <a:rPr lang="pl-PL" dirty="0"/>
              <a:t>Serwer przygotowuje dane do wyświetlenie na ekranie za pomocą odpowiedniego systemu np. CICS. </a:t>
            </a:r>
          </a:p>
          <a:p>
            <a:endParaRPr lang="pl-PL" dirty="0"/>
          </a:p>
          <a:p>
            <a:r>
              <a:rPr lang="pl-PL" dirty="0"/>
              <a:t>Po stronie klienta następuje przetwarzanie informacji tekstowych napływających od serwera i przetwarzanie ich do postaci graficznej w interfejsie użytkownika.</a:t>
            </a:r>
          </a:p>
        </p:txBody>
      </p:sp>
    </p:spTree>
    <p:extLst>
      <p:ext uri="{BB962C8B-B14F-4D97-AF65-F5344CB8AC3E}">
        <p14:creationId xmlns:p14="http://schemas.microsoft.com/office/powerpoint/2010/main" val="690104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83AB29B-6042-4B9B-87C1-1BA1897C2425}"/>
              </a:ext>
            </a:extLst>
          </p:cNvPr>
          <p:cNvSpPr>
            <a:spLocks noGrp="1"/>
          </p:cNvSpPr>
          <p:nvPr>
            <p:ph type="title"/>
          </p:nvPr>
        </p:nvSpPr>
        <p:spPr/>
        <p:txBody>
          <a:bodyPr/>
          <a:lstStyle/>
          <a:p>
            <a:r>
              <a:rPr lang="pl-PL" dirty="0"/>
              <a:t>Prezentacja zdalna</a:t>
            </a:r>
          </a:p>
        </p:txBody>
      </p:sp>
      <p:sp>
        <p:nvSpPr>
          <p:cNvPr id="5" name="pole tekstowe 4">
            <a:extLst>
              <a:ext uri="{FF2B5EF4-FFF2-40B4-BE49-F238E27FC236}">
                <a16:creationId xmlns:a16="http://schemas.microsoft.com/office/drawing/2014/main" id="{3C36B6A6-AD1E-4676-B181-B631E2F95C77}"/>
              </a:ext>
            </a:extLst>
          </p:cNvPr>
          <p:cNvSpPr txBox="1"/>
          <p:nvPr/>
        </p:nvSpPr>
        <p:spPr>
          <a:xfrm>
            <a:off x="559377" y="1857425"/>
            <a:ext cx="8025246" cy="1477328"/>
          </a:xfrm>
          <a:prstGeom prst="rect">
            <a:avLst/>
          </a:prstGeom>
          <a:noFill/>
        </p:spPr>
        <p:txBody>
          <a:bodyPr wrap="square">
            <a:spAutoFit/>
          </a:bodyPr>
          <a:lstStyle/>
          <a:p>
            <a:r>
              <a:rPr lang="pl-PL" dirty="0"/>
              <a:t>Jest to odmiana konfiguracji z prezentacją rozproszoną. </a:t>
            </a:r>
          </a:p>
          <a:p>
            <a:endParaRPr lang="pl-PL" dirty="0"/>
          </a:p>
          <a:p>
            <a:r>
              <a:rPr lang="pl-PL" dirty="0"/>
              <a:t>Charakteryzuje się tym, że po stronie serwera pracują systemy podsystemy aplikacji i zarządzania bazą danych a po stronie klienta napływające dane są przygotowywane do wyświetlenia na ekranie.</a:t>
            </a:r>
          </a:p>
        </p:txBody>
      </p:sp>
    </p:spTree>
    <p:extLst>
      <p:ext uri="{BB962C8B-B14F-4D97-AF65-F5344CB8AC3E}">
        <p14:creationId xmlns:p14="http://schemas.microsoft.com/office/powerpoint/2010/main" val="1257034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6AA2458-7770-4C57-8CCD-36CDEF8801DE}"/>
              </a:ext>
            </a:extLst>
          </p:cNvPr>
          <p:cNvSpPr>
            <a:spLocks noGrp="1"/>
          </p:cNvSpPr>
          <p:nvPr>
            <p:ph type="title"/>
          </p:nvPr>
        </p:nvSpPr>
        <p:spPr/>
        <p:txBody>
          <a:bodyPr/>
          <a:lstStyle/>
          <a:p>
            <a:r>
              <a:rPr lang="pl-PL" dirty="0"/>
              <a:t>Logika rozproszona</a:t>
            </a:r>
          </a:p>
        </p:txBody>
      </p:sp>
      <p:sp>
        <p:nvSpPr>
          <p:cNvPr id="5" name="pole tekstowe 4">
            <a:extLst>
              <a:ext uri="{FF2B5EF4-FFF2-40B4-BE49-F238E27FC236}">
                <a16:creationId xmlns:a16="http://schemas.microsoft.com/office/drawing/2014/main" id="{9FCAC124-0058-4A31-9FC9-B40C9F067C70}"/>
              </a:ext>
            </a:extLst>
          </p:cNvPr>
          <p:cNvSpPr txBox="1"/>
          <p:nvPr/>
        </p:nvSpPr>
        <p:spPr>
          <a:xfrm>
            <a:off x="457200" y="1480117"/>
            <a:ext cx="8146473" cy="2862322"/>
          </a:xfrm>
          <a:prstGeom prst="rect">
            <a:avLst/>
          </a:prstGeom>
          <a:noFill/>
        </p:spPr>
        <p:txBody>
          <a:bodyPr wrap="square">
            <a:spAutoFit/>
          </a:bodyPr>
          <a:lstStyle/>
          <a:p>
            <a:r>
              <a:rPr lang="pl-PL" dirty="0"/>
              <a:t>Podział konfiguracji po stronie klienta i serwera wygląda następująco. </a:t>
            </a:r>
          </a:p>
          <a:p>
            <a:endParaRPr lang="pl-PL" dirty="0"/>
          </a:p>
          <a:p>
            <a:r>
              <a:rPr lang="pl-PL" dirty="0"/>
              <a:t>Po stronie serwera realizowane jest przetwarzanie zapytań klientów oraz zarządzanie danymi. </a:t>
            </a:r>
          </a:p>
          <a:p>
            <a:endParaRPr lang="pl-PL" dirty="0"/>
          </a:p>
          <a:p>
            <a:r>
              <a:rPr lang="pl-PL" dirty="0"/>
              <a:t>Działają tutaj także aplikacje globalne przeznaczone dla pracy z n-klientami. </a:t>
            </a:r>
          </a:p>
          <a:p>
            <a:endParaRPr lang="pl-PL" dirty="0"/>
          </a:p>
          <a:p>
            <a:r>
              <a:rPr lang="pl-PL" dirty="0"/>
              <a:t>Po stronie klienta wykonywane są zadania związane z GUI, proste przetwarzanie danych, analiza danych wejściowych i wyjściowych, budowanie zapytań i przygotowanie danych do wysyłki do serwera.</a:t>
            </a:r>
          </a:p>
        </p:txBody>
      </p:sp>
    </p:spTree>
    <p:extLst>
      <p:ext uri="{BB962C8B-B14F-4D97-AF65-F5344CB8AC3E}">
        <p14:creationId xmlns:p14="http://schemas.microsoft.com/office/powerpoint/2010/main" val="765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EF51329-A24A-4C40-A2E1-BE533D6BC4A2}"/>
              </a:ext>
            </a:extLst>
          </p:cNvPr>
          <p:cNvSpPr>
            <a:spLocks noGrp="1" noChangeArrowheads="1"/>
          </p:cNvSpPr>
          <p:nvPr>
            <p:ph type="title"/>
          </p:nvPr>
        </p:nvSpPr>
        <p:spPr>
          <a:xfrm>
            <a:off x="1657350" y="342900"/>
            <a:ext cx="5829300" cy="857250"/>
          </a:xfrm>
        </p:spPr>
        <p:txBody>
          <a:bodyPr/>
          <a:lstStyle/>
          <a:p>
            <a:pPr eaLnBrk="1" hangingPunct="1"/>
            <a:r>
              <a:rPr lang="pl-PL" altLang="pl-PL"/>
              <a:t>Wykrywanie błędów</a:t>
            </a:r>
            <a:endParaRPr lang="pl-PL" altLang="pl-PL">
              <a:latin typeface="Times New Roman CE" panose="02020603050405020304" pitchFamily="18" charset="0"/>
            </a:endParaRPr>
          </a:p>
        </p:txBody>
      </p:sp>
      <p:sp>
        <p:nvSpPr>
          <p:cNvPr id="18435" name="Text Box 3">
            <a:extLst>
              <a:ext uri="{FF2B5EF4-FFF2-40B4-BE49-F238E27FC236}">
                <a16:creationId xmlns:a16="http://schemas.microsoft.com/office/drawing/2014/main" id="{F019F2C2-AA6D-45BD-843F-F4D08EE52D40}"/>
              </a:ext>
            </a:extLst>
          </p:cNvPr>
          <p:cNvSpPr txBox="1">
            <a:spLocks noChangeArrowheads="1"/>
          </p:cNvSpPr>
          <p:nvPr/>
        </p:nvSpPr>
        <p:spPr bwMode="auto">
          <a:xfrm>
            <a:off x="1428750" y="1431131"/>
            <a:ext cx="59436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l-PL" altLang="pl-PL" sz="1500">
                <a:solidFill>
                  <a:schemeClr val="tx2"/>
                </a:solidFill>
                <a:latin typeface="Times New Roman CE" panose="02020603050405020304" pitchFamily="18" charset="0"/>
              </a:rPr>
              <a:t>Dynamiczne testy zorientowane na wykrywanie błędów dzieli się na:</a:t>
            </a:r>
          </a:p>
          <a:p>
            <a:pPr>
              <a:spcBef>
                <a:spcPct val="0"/>
              </a:spcBef>
              <a:buFontTx/>
              <a:buNone/>
            </a:pPr>
            <a:endParaRPr lang="pl-PL" altLang="pl-PL" sz="1500">
              <a:solidFill>
                <a:schemeClr val="tx2"/>
              </a:solidFill>
              <a:latin typeface="Times New Roman CE" panose="02020603050405020304" pitchFamily="18" charset="0"/>
            </a:endParaRPr>
          </a:p>
          <a:p>
            <a:pPr>
              <a:spcBef>
                <a:spcPct val="0"/>
              </a:spcBef>
              <a:buFontTx/>
              <a:buNone/>
            </a:pPr>
            <a:r>
              <a:rPr lang="pl-PL" altLang="pl-PL" sz="1500" b="1">
                <a:solidFill>
                  <a:schemeClr val="tx2"/>
                </a:solidFill>
                <a:latin typeface="Times New Roman CE" panose="02020603050405020304" pitchFamily="18" charset="0"/>
              </a:rPr>
              <a:t>Testy funkcjonalne</a:t>
            </a:r>
            <a:r>
              <a:rPr lang="pl-PL" altLang="pl-PL" sz="1500">
                <a:solidFill>
                  <a:schemeClr val="tx2"/>
                </a:solidFill>
                <a:latin typeface="Times New Roman CE" panose="02020603050405020304" pitchFamily="18" charset="0"/>
              </a:rPr>
              <a:t> (</a:t>
            </a:r>
            <a:r>
              <a:rPr lang="pl-PL" altLang="pl-PL" sz="1500" i="1">
                <a:solidFill>
                  <a:schemeClr val="tx2"/>
                </a:solidFill>
                <a:latin typeface="Times New Roman CE" panose="02020603050405020304" pitchFamily="18" charset="0"/>
              </a:rPr>
              <a:t>czarnej skrzynki</a:t>
            </a:r>
            <a:r>
              <a:rPr lang="pl-PL" altLang="pl-PL" sz="1500">
                <a:solidFill>
                  <a:schemeClr val="tx2"/>
                </a:solidFill>
                <a:latin typeface="Times New Roman CE" panose="02020603050405020304" pitchFamily="18" charset="0"/>
              </a:rPr>
              <a:t>), które zakładają znajomość jedynie wymagań wobec testowanej funkcji. System jest traktowany jako czarna skrzynka, która w nieznany sposób realizuje wykonywane funkcje. Wprowadzamy dane wejściowe i sprawdzamy co się pojawia na wyjściu. Testy powinny wykonywać osoby, które nie były zaangażowane w realizację testowanych fragmentów systemu. </a:t>
            </a:r>
          </a:p>
          <a:p>
            <a:pPr>
              <a:spcBef>
                <a:spcPct val="0"/>
              </a:spcBef>
              <a:buFontTx/>
              <a:buNone/>
            </a:pPr>
            <a:endParaRPr lang="pl-PL" altLang="pl-PL" sz="1500">
              <a:solidFill>
                <a:schemeClr val="tx2"/>
              </a:solidFill>
              <a:latin typeface="Times New Roman CE" panose="02020603050405020304" pitchFamily="18" charset="0"/>
            </a:endParaRPr>
          </a:p>
        </p:txBody>
      </p:sp>
      <p:pic>
        <p:nvPicPr>
          <p:cNvPr id="18436" name="Picture 4" descr="czarna-biała">
            <a:extLst>
              <a:ext uri="{FF2B5EF4-FFF2-40B4-BE49-F238E27FC236}">
                <a16:creationId xmlns:a16="http://schemas.microsoft.com/office/drawing/2014/main" id="{E348E8E3-6040-4046-AD67-66DECC71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224" y="3165816"/>
            <a:ext cx="3033926" cy="188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a:extLst>
              <a:ext uri="{FF2B5EF4-FFF2-40B4-BE49-F238E27FC236}">
                <a16:creationId xmlns:a16="http://schemas.microsoft.com/office/drawing/2014/main" id="{545F88AB-91DF-4E5F-8599-70614E885F17}"/>
              </a:ext>
            </a:extLst>
          </p:cNvPr>
          <p:cNvSpPr txBox="1">
            <a:spLocks noChangeArrowheads="1"/>
          </p:cNvSpPr>
          <p:nvPr/>
        </p:nvSpPr>
        <p:spPr bwMode="auto">
          <a:xfrm>
            <a:off x="1485901" y="3600450"/>
            <a:ext cx="327898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l-PL" altLang="pl-PL" sz="1500" b="1">
                <a:solidFill>
                  <a:schemeClr val="tx2"/>
                </a:solidFill>
                <a:latin typeface="Times New Roman CE" panose="02020603050405020304" pitchFamily="18" charset="0"/>
              </a:rPr>
              <a:t>Testy strukturalne</a:t>
            </a:r>
            <a:r>
              <a:rPr lang="pl-PL" altLang="pl-PL" sz="1500">
                <a:solidFill>
                  <a:schemeClr val="tx2"/>
                </a:solidFill>
                <a:latin typeface="Times New Roman CE" panose="02020603050405020304" pitchFamily="18" charset="0"/>
              </a:rPr>
              <a:t> (</a:t>
            </a:r>
            <a:r>
              <a:rPr lang="pl-PL" altLang="pl-PL" sz="1500" i="1">
                <a:solidFill>
                  <a:schemeClr val="tx2"/>
                </a:solidFill>
                <a:latin typeface="Times New Roman CE" panose="02020603050405020304" pitchFamily="18" charset="0"/>
              </a:rPr>
              <a:t>szklanej skrzynki</a:t>
            </a:r>
            <a:r>
              <a:rPr lang="pl-PL" altLang="pl-PL" sz="1500">
                <a:solidFill>
                  <a:schemeClr val="tx2"/>
                </a:solidFill>
                <a:latin typeface="Times New Roman CE" panose="02020603050405020304" pitchFamily="18" charset="0"/>
              </a:rPr>
              <a:t>), które zakładają znajomość sposobu implementacji testowanych funkcji. </a:t>
            </a:r>
          </a:p>
          <a:p>
            <a:pPr eaLnBrk="1" hangingPunct="1">
              <a:spcBef>
                <a:spcPct val="0"/>
              </a:spcBef>
              <a:buFontTx/>
              <a:buNone/>
            </a:pPr>
            <a:endParaRPr lang="pl-PL" altLang="pl-PL" sz="1800"/>
          </a:p>
        </p:txBody>
      </p:sp>
      <p:sp>
        <p:nvSpPr>
          <p:cNvPr id="2" name="Równoległobok 1">
            <a:extLst>
              <a:ext uri="{FF2B5EF4-FFF2-40B4-BE49-F238E27FC236}">
                <a16:creationId xmlns:a16="http://schemas.microsoft.com/office/drawing/2014/main" id="{AA60A184-6DBA-4F46-891E-70BFD0B3DE57}"/>
              </a:ext>
            </a:extLst>
          </p:cNvPr>
          <p:cNvSpPr/>
          <p:nvPr/>
        </p:nvSpPr>
        <p:spPr>
          <a:xfrm>
            <a:off x="829668" y="254196"/>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9E3D743-3A13-4B7B-8337-91774B159CFE}"/>
              </a:ext>
            </a:extLst>
          </p:cNvPr>
          <p:cNvSpPr>
            <a:spLocks noGrp="1"/>
          </p:cNvSpPr>
          <p:nvPr>
            <p:ph type="title"/>
          </p:nvPr>
        </p:nvSpPr>
        <p:spPr/>
        <p:txBody>
          <a:bodyPr/>
          <a:lstStyle/>
          <a:p>
            <a:r>
              <a:rPr lang="pl-PL" dirty="0"/>
              <a:t>Zdalne zarządzanie danymi</a:t>
            </a:r>
          </a:p>
        </p:txBody>
      </p:sp>
      <p:sp>
        <p:nvSpPr>
          <p:cNvPr id="5" name="pole tekstowe 4">
            <a:extLst>
              <a:ext uri="{FF2B5EF4-FFF2-40B4-BE49-F238E27FC236}">
                <a16:creationId xmlns:a16="http://schemas.microsoft.com/office/drawing/2014/main" id="{874194A4-DDA3-437E-AB3D-2E344C8DE093}"/>
              </a:ext>
            </a:extLst>
          </p:cNvPr>
          <p:cNvSpPr txBox="1"/>
          <p:nvPr/>
        </p:nvSpPr>
        <p:spPr>
          <a:xfrm>
            <a:off x="831272" y="1642724"/>
            <a:ext cx="7782791" cy="2031325"/>
          </a:xfrm>
          <a:prstGeom prst="rect">
            <a:avLst/>
          </a:prstGeom>
          <a:noFill/>
        </p:spPr>
        <p:txBody>
          <a:bodyPr wrap="square">
            <a:spAutoFit/>
          </a:bodyPr>
          <a:lstStyle/>
          <a:p>
            <a:r>
              <a:rPr lang="pl-PL" dirty="0"/>
              <a:t>Konfiguracja charakterystyczna dla systemów wspomagających decyzje.</a:t>
            </a:r>
          </a:p>
          <a:p>
            <a:endParaRPr lang="pl-PL" dirty="0"/>
          </a:p>
          <a:p>
            <a:r>
              <a:rPr lang="pl-PL" dirty="0"/>
              <a:t>Po stronie serwera Tworzone są nowe elementy baz danych, następuje przetwarzanie danych z otoczenia w tym z obcych systemów (inne typy źródeł danych). </a:t>
            </a:r>
          </a:p>
          <a:p>
            <a:endParaRPr lang="pl-PL" dirty="0"/>
          </a:p>
          <a:p>
            <a:r>
              <a:rPr lang="pl-PL" dirty="0"/>
              <a:t>Aplikacje Klienckie korzystają z danych przetworzonych na serwerze.</a:t>
            </a:r>
          </a:p>
        </p:txBody>
      </p:sp>
    </p:spTree>
    <p:extLst>
      <p:ext uri="{BB962C8B-B14F-4D97-AF65-F5344CB8AC3E}">
        <p14:creationId xmlns:p14="http://schemas.microsoft.com/office/powerpoint/2010/main" val="2044462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44465D4-3FB8-4496-8411-143C23B33490}"/>
              </a:ext>
            </a:extLst>
          </p:cNvPr>
          <p:cNvSpPr>
            <a:spLocks noGrp="1"/>
          </p:cNvSpPr>
          <p:nvPr>
            <p:ph type="title"/>
          </p:nvPr>
        </p:nvSpPr>
        <p:spPr/>
        <p:txBody>
          <a:bodyPr/>
          <a:lstStyle/>
          <a:p>
            <a:r>
              <a:rPr lang="pl-PL" dirty="0"/>
              <a:t>Rozproszone bazy danych</a:t>
            </a:r>
          </a:p>
        </p:txBody>
      </p:sp>
      <p:sp>
        <p:nvSpPr>
          <p:cNvPr id="5" name="pole tekstowe 4">
            <a:extLst>
              <a:ext uri="{FF2B5EF4-FFF2-40B4-BE49-F238E27FC236}">
                <a16:creationId xmlns:a16="http://schemas.microsoft.com/office/drawing/2014/main" id="{F38FDE3E-D74A-49A4-A782-160898D0DD33}"/>
              </a:ext>
            </a:extLst>
          </p:cNvPr>
          <p:cNvSpPr txBox="1"/>
          <p:nvPr/>
        </p:nvSpPr>
        <p:spPr>
          <a:xfrm>
            <a:off x="647701" y="1926558"/>
            <a:ext cx="6303818" cy="923330"/>
          </a:xfrm>
          <a:prstGeom prst="rect">
            <a:avLst/>
          </a:prstGeom>
          <a:noFill/>
        </p:spPr>
        <p:txBody>
          <a:bodyPr wrap="square">
            <a:spAutoFit/>
          </a:bodyPr>
          <a:lstStyle/>
          <a:p>
            <a:r>
              <a:rPr lang="pl-PL" dirty="0"/>
              <a:t>Dane w bazie są przechowywane na wielu serwerach jak również na wielu klientach. Wprowadza do klienta dodatkowe funkcje zarządzania i magazynowania danych.</a:t>
            </a:r>
          </a:p>
        </p:txBody>
      </p:sp>
    </p:spTree>
    <p:extLst>
      <p:ext uri="{BB962C8B-B14F-4D97-AF65-F5344CB8AC3E}">
        <p14:creationId xmlns:p14="http://schemas.microsoft.com/office/powerpoint/2010/main" val="1904072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9D4CB1A-0350-48E9-9EB4-CEC3E960251A}"/>
              </a:ext>
            </a:extLst>
          </p:cNvPr>
          <p:cNvSpPr>
            <a:spLocks noGrp="1"/>
          </p:cNvSpPr>
          <p:nvPr>
            <p:ph type="title"/>
          </p:nvPr>
        </p:nvSpPr>
        <p:spPr/>
        <p:txBody>
          <a:bodyPr/>
          <a:lstStyle/>
          <a:p>
            <a:r>
              <a:rPr lang="pl-PL" dirty="0"/>
              <a:t>Testowanie aplikacji Klient – Serwer </a:t>
            </a:r>
          </a:p>
        </p:txBody>
      </p:sp>
      <p:sp>
        <p:nvSpPr>
          <p:cNvPr id="5" name="pole tekstowe 4">
            <a:extLst>
              <a:ext uri="{FF2B5EF4-FFF2-40B4-BE49-F238E27FC236}">
                <a16:creationId xmlns:a16="http://schemas.microsoft.com/office/drawing/2014/main" id="{EA0E4A60-D8A9-446E-814D-AE5658D40F1F}"/>
              </a:ext>
            </a:extLst>
          </p:cNvPr>
          <p:cNvSpPr txBox="1"/>
          <p:nvPr/>
        </p:nvSpPr>
        <p:spPr>
          <a:xfrm>
            <a:off x="491836" y="1102122"/>
            <a:ext cx="7467599" cy="369332"/>
          </a:xfrm>
          <a:prstGeom prst="rect">
            <a:avLst/>
          </a:prstGeom>
          <a:noFill/>
        </p:spPr>
        <p:txBody>
          <a:bodyPr wrap="square">
            <a:spAutoFit/>
          </a:bodyPr>
          <a:lstStyle/>
          <a:p>
            <a:r>
              <a:rPr lang="pl-PL" dirty="0"/>
              <a:t>Testowanie aplikacji Klient – Serwer odbywa się na trzech poziomach.</a:t>
            </a:r>
          </a:p>
        </p:txBody>
      </p:sp>
      <p:sp>
        <p:nvSpPr>
          <p:cNvPr id="7" name="pole tekstowe 6">
            <a:extLst>
              <a:ext uri="{FF2B5EF4-FFF2-40B4-BE49-F238E27FC236}">
                <a16:creationId xmlns:a16="http://schemas.microsoft.com/office/drawing/2014/main" id="{11451E2A-203D-4CEA-8425-A0ECAC5660A7}"/>
              </a:ext>
            </a:extLst>
          </p:cNvPr>
          <p:cNvSpPr txBox="1"/>
          <p:nvPr/>
        </p:nvSpPr>
        <p:spPr>
          <a:xfrm>
            <a:off x="491836" y="1525237"/>
            <a:ext cx="8330046" cy="3139321"/>
          </a:xfrm>
          <a:prstGeom prst="rect">
            <a:avLst/>
          </a:prstGeom>
          <a:noFill/>
        </p:spPr>
        <p:txBody>
          <a:bodyPr wrap="square">
            <a:spAutoFit/>
          </a:bodyPr>
          <a:lstStyle/>
          <a:p>
            <a:pPr marL="285750" indent="-285750">
              <a:buFont typeface="Arial" panose="020B0604020202020204" pitchFamily="34" charset="0"/>
              <a:buChar char="•"/>
            </a:pPr>
            <a:r>
              <a:rPr lang="pl-PL" b="1" dirty="0"/>
              <a:t>Pierwszym elementem </a:t>
            </a:r>
            <a:r>
              <a:rPr lang="pl-PL" dirty="0"/>
              <a:t>są aplikacje działające po stronie klienta. Tego Typu aplikacje sprawdza się w pierwszym rzędzie bez podłączenia do sieci i serwera w środowisku Klienta. </a:t>
            </a:r>
          </a:p>
          <a:p>
            <a:pPr marL="285750" indent="-285750">
              <a:buFont typeface="Arial" panose="020B0604020202020204" pitchFamily="34" charset="0"/>
              <a:buChar char="•"/>
            </a:pPr>
            <a:r>
              <a:rPr lang="pl-PL" b="1" dirty="0"/>
              <a:t>Drugim etapem </a:t>
            </a:r>
            <a:r>
              <a:rPr lang="pl-PL" dirty="0"/>
              <a:t>jest analiza pracy oprogramowania po stronie zarówno klienta  jaki  serwera bez uwzględniania w szczególny sposób uwarunkowań sieciowych. </a:t>
            </a:r>
          </a:p>
          <a:p>
            <a:pPr marL="285750" indent="-285750">
              <a:buFont typeface="Arial" panose="020B0604020202020204" pitchFamily="34" charset="0"/>
              <a:buChar char="•"/>
            </a:pPr>
            <a:r>
              <a:rPr lang="pl-PL" b="1" dirty="0"/>
              <a:t>Trzeci etap </a:t>
            </a:r>
            <a:r>
              <a:rPr lang="pl-PL" dirty="0"/>
              <a:t>to całościowa analiza pracy aplikacji już z uwzględnieniem pracy sieci. </a:t>
            </a:r>
          </a:p>
          <a:p>
            <a:endParaRPr lang="pl-PL" dirty="0"/>
          </a:p>
          <a:p>
            <a:r>
              <a:rPr lang="pl-PL" dirty="0"/>
              <a:t>Na każdym etapie można wykonać wiele testów, ale przyjmijmy te najważniejsze i konieczne przy ocenie efektywności aplikacji. </a:t>
            </a:r>
          </a:p>
        </p:txBody>
      </p:sp>
    </p:spTree>
    <p:extLst>
      <p:ext uri="{BB962C8B-B14F-4D97-AF65-F5344CB8AC3E}">
        <p14:creationId xmlns:p14="http://schemas.microsoft.com/office/powerpoint/2010/main" val="2170875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B27A724-55DF-4F85-80D9-642659994010}"/>
              </a:ext>
            </a:extLst>
          </p:cNvPr>
          <p:cNvSpPr>
            <a:spLocks noGrp="1"/>
          </p:cNvSpPr>
          <p:nvPr>
            <p:ph type="title"/>
          </p:nvPr>
        </p:nvSpPr>
        <p:spPr/>
        <p:txBody>
          <a:bodyPr/>
          <a:lstStyle/>
          <a:p>
            <a:endParaRPr lang="pl-PL"/>
          </a:p>
        </p:txBody>
      </p:sp>
      <p:graphicFrame>
        <p:nvGraphicFramePr>
          <p:cNvPr id="6" name="Tabela 5">
            <a:extLst>
              <a:ext uri="{FF2B5EF4-FFF2-40B4-BE49-F238E27FC236}">
                <a16:creationId xmlns:a16="http://schemas.microsoft.com/office/drawing/2014/main" id="{D682C5B8-2737-4285-8C86-48F594C36563}"/>
              </a:ext>
            </a:extLst>
          </p:cNvPr>
          <p:cNvGraphicFramePr>
            <a:graphicFrameLocks noGrp="1"/>
          </p:cNvGraphicFramePr>
          <p:nvPr>
            <p:extLst>
              <p:ext uri="{D42A27DB-BD31-4B8C-83A1-F6EECF244321}">
                <p14:modId xmlns:p14="http://schemas.microsoft.com/office/powerpoint/2010/main" val="55517644"/>
              </p:ext>
            </p:extLst>
          </p:nvPr>
        </p:nvGraphicFramePr>
        <p:xfrm>
          <a:off x="782782" y="1115291"/>
          <a:ext cx="7734299" cy="3484924"/>
        </p:xfrm>
        <a:graphic>
          <a:graphicData uri="http://schemas.openxmlformats.org/drawingml/2006/table">
            <a:tbl>
              <a:tblPr firstRow="1" firstCol="1" bandRow="1"/>
              <a:tblGrid>
                <a:gridCol w="2770267">
                  <a:extLst>
                    <a:ext uri="{9D8B030D-6E8A-4147-A177-3AD203B41FA5}">
                      <a16:colId xmlns:a16="http://schemas.microsoft.com/office/drawing/2014/main" val="2110421324"/>
                    </a:ext>
                  </a:extLst>
                </a:gridCol>
                <a:gridCol w="4964032">
                  <a:extLst>
                    <a:ext uri="{9D8B030D-6E8A-4147-A177-3AD203B41FA5}">
                      <a16:colId xmlns:a16="http://schemas.microsoft.com/office/drawing/2014/main" val="2758417824"/>
                    </a:ext>
                  </a:extLst>
                </a:gridCol>
              </a:tblGrid>
              <a:tr h="190225">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pl-PL" sz="1600" dirty="0">
                          <a:effectLst/>
                          <a:latin typeface="Calibri" panose="020F0502020204030204" pitchFamily="34" charset="0"/>
                          <a:ea typeface="Times New Roman" panose="02020603050405020304" pitchFamily="18" charset="0"/>
                          <a:cs typeface="Calibri" panose="020F0502020204030204" pitchFamily="34" charset="0"/>
                        </a:rPr>
                        <a:t>Opis Testu</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690994"/>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funkcji użytkowych</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Służy do wykrywania błędów w oprogramowaniu pracującym po stronie klienta</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6995867"/>
                  </a:ext>
                </a:extLst>
              </a:tr>
              <a:tr h="695773">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serwera</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Sprawdzają mechanizmy koordynacji i zarządzania danymi. Pod uwagę są brane także parametry serwera  - jego efektywność (czas reakcji i przepustowość).</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6906677"/>
                  </a:ext>
                </a:extLst>
              </a:tr>
              <a:tr h="1171335">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bazy danych</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Sprawdzają poprawność i spójność danych przechowywanych na serwerze.  Testowanie poprawności przechowywania danych po wykonanych operacjach na bazie danych oraz mechanizmów archiwizacji danych.</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0416520"/>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transakcji</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Testowanie poprawności realizacji transakcji – poprawności przetwarzania danych i efektywności.</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608754"/>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komunikacji w sieci</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Test poprawności wymiany informacji pomiędzy węzłami sieci – wymiany komunikatów i transakcji.</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316513"/>
                  </a:ext>
                </a:extLst>
              </a:tr>
            </a:tbl>
          </a:graphicData>
        </a:graphic>
      </p:graphicFrame>
    </p:spTree>
    <p:extLst>
      <p:ext uri="{BB962C8B-B14F-4D97-AF65-F5344CB8AC3E}">
        <p14:creationId xmlns:p14="http://schemas.microsoft.com/office/powerpoint/2010/main" val="479597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fontScale="90000"/>
          </a:bodyPr>
          <a:lstStyle/>
          <a:p>
            <a:r>
              <a:rPr lang="pl-PL" sz="5400" dirty="0">
                <a:solidFill>
                  <a:schemeClr val="tx1">
                    <a:lumMod val="75000"/>
                  </a:schemeClr>
                </a:solidFill>
              </a:rPr>
              <a:t>Projektowanie aplikacji internetowych</a:t>
            </a:r>
          </a:p>
        </p:txBody>
      </p:sp>
      <p:sp>
        <p:nvSpPr>
          <p:cNvPr id="7" name="Podtytuł 6">
            <a:extLst>
              <a:ext uri="{FF2B5EF4-FFF2-40B4-BE49-F238E27FC236}">
                <a16:creationId xmlns:a16="http://schemas.microsoft.com/office/drawing/2014/main" id="{653DD14E-400E-46D3-B062-BC29E2097784}"/>
              </a:ext>
            </a:extLst>
          </p:cNvPr>
          <p:cNvSpPr>
            <a:spLocks noGrp="1"/>
          </p:cNvSpPr>
          <p:nvPr>
            <p:ph type="subTitle" idx="1"/>
          </p:nvPr>
        </p:nvSpPr>
        <p:spPr/>
        <p:txBody>
          <a:bodyPr/>
          <a:lstStyle/>
          <a:p>
            <a:endParaRPr lang="pl-PL" dirty="0"/>
          </a:p>
        </p:txBody>
      </p:sp>
    </p:spTree>
    <p:extLst>
      <p:ext uri="{BB962C8B-B14F-4D97-AF65-F5344CB8AC3E}">
        <p14:creationId xmlns:p14="http://schemas.microsoft.com/office/powerpoint/2010/main" val="3353086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88473" y="1064441"/>
            <a:ext cx="5983379" cy="2631490"/>
          </a:xfrm>
          <a:prstGeom prst="rect">
            <a:avLst/>
          </a:prstGeom>
        </p:spPr>
        <p:txBody>
          <a:bodyPr wrap="square">
            <a:spAutoFit/>
          </a:bodyPr>
          <a:lstStyle/>
          <a:p>
            <a:pPr marL="257175" indent="-257175">
              <a:buFont typeface="+mj-lt"/>
              <a:buAutoNum type="arabicPeriod"/>
            </a:pPr>
            <a:r>
              <a:rPr lang="pl-PL" sz="1500" dirty="0"/>
              <a:t>Wprowadzenie wybranych pojęć z zakresu cyklu życia programu</a:t>
            </a:r>
          </a:p>
          <a:p>
            <a:pPr marL="257175" indent="-257175">
              <a:buFont typeface="+mj-lt"/>
              <a:buAutoNum type="arabicPeriod"/>
            </a:pPr>
            <a:r>
              <a:rPr lang="pl-PL" sz="1500" dirty="0"/>
              <a:t>Specyfika projektowanie aplikacji internetowych: nawigacja, doświadczenie użytkowników, skalowalność, zmienność, interfejs użytkownika</a:t>
            </a:r>
          </a:p>
          <a:p>
            <a:pPr marL="257175" indent="-257175">
              <a:buFont typeface="+mj-lt"/>
              <a:buAutoNum type="arabicPeriod"/>
            </a:pPr>
            <a:r>
              <a:rPr lang="pl-PL" sz="1500" dirty="0"/>
              <a:t>Rodzaje aplikacji internetowych</a:t>
            </a:r>
          </a:p>
          <a:p>
            <a:pPr marL="257175" indent="-257175">
              <a:buFont typeface="+mj-lt"/>
              <a:buAutoNum type="arabicPeriod"/>
            </a:pPr>
            <a:r>
              <a:rPr lang="pl-PL" sz="1500" dirty="0"/>
              <a:t>Metodyka projektowania aplikacji internetowych</a:t>
            </a:r>
          </a:p>
          <a:p>
            <a:pPr marL="600075" lvl="1" indent="-257175">
              <a:buFont typeface="+mj-lt"/>
              <a:buAutoNum type="alphaLcParenR"/>
            </a:pPr>
            <a:r>
              <a:rPr lang="en-US" sz="1500" dirty="0"/>
              <a:t>Object-Oriented Hypermedia Design Model (OOHDM)</a:t>
            </a:r>
            <a:endParaRPr lang="pl-PL" sz="1500" dirty="0"/>
          </a:p>
          <a:p>
            <a:pPr marL="600075" lvl="1" indent="-257175">
              <a:buFont typeface="+mj-lt"/>
              <a:buAutoNum type="alphaLcParenR"/>
            </a:pPr>
            <a:r>
              <a:rPr lang="en-US" sz="1500" dirty="0"/>
              <a:t>Web Site Design Method (WSDM)</a:t>
            </a:r>
            <a:endParaRPr lang="pl-PL" sz="1500" dirty="0"/>
          </a:p>
          <a:p>
            <a:pPr marL="600075" lvl="1" indent="-257175">
              <a:buFont typeface="+mj-lt"/>
              <a:buAutoNum type="alphaLcParenR"/>
            </a:pPr>
            <a:r>
              <a:rPr lang="pl-PL" sz="1500" dirty="0"/>
              <a:t>Web </a:t>
            </a:r>
            <a:r>
              <a:rPr lang="pl-PL" sz="1500" dirty="0" err="1"/>
              <a:t>Modeling</a:t>
            </a:r>
            <a:r>
              <a:rPr lang="pl-PL" sz="1500" dirty="0"/>
              <a:t> Language (</a:t>
            </a:r>
            <a:r>
              <a:rPr lang="pl-PL" sz="1500" dirty="0" err="1"/>
              <a:t>WebML</a:t>
            </a:r>
            <a:r>
              <a:rPr lang="pl-PL" sz="1500" dirty="0"/>
              <a:t>)</a:t>
            </a:r>
          </a:p>
          <a:p>
            <a:pPr marL="257175" indent="-257175">
              <a:buFont typeface="+mj-lt"/>
              <a:buAutoNum type="arabicPeriod"/>
            </a:pPr>
            <a:r>
              <a:rPr lang="pl-PL" sz="1500" dirty="0"/>
              <a:t> Cykl życia Aktywności w systemie operacyjnym Android</a:t>
            </a:r>
          </a:p>
          <a:p>
            <a:pPr marL="257175" indent="-257175">
              <a:buFont typeface="+mj-lt"/>
              <a:buAutoNum type="arabicPeriod"/>
            </a:pPr>
            <a:r>
              <a:rPr lang="pl-PL" sz="1500" dirty="0"/>
              <a:t>Inżynieria wirtualna w inżynierii systemów</a:t>
            </a:r>
          </a:p>
        </p:txBody>
      </p:sp>
    </p:spTree>
    <p:extLst>
      <p:ext uri="{BB962C8B-B14F-4D97-AF65-F5344CB8AC3E}">
        <p14:creationId xmlns:p14="http://schemas.microsoft.com/office/powerpoint/2010/main" val="3118916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883227" y="365844"/>
            <a:ext cx="5616624" cy="646331"/>
          </a:xfrm>
          <a:prstGeom prst="rect">
            <a:avLst/>
          </a:prstGeom>
        </p:spPr>
        <p:txBody>
          <a:bodyPr wrap="square">
            <a:spAutoFit/>
          </a:bodyPr>
          <a:lstStyle/>
          <a:p>
            <a:pPr lvl="0"/>
            <a:r>
              <a:rPr lang="pl-PL" dirty="0">
                <a:solidFill>
                  <a:schemeClr val="tx1">
                    <a:lumMod val="75000"/>
                  </a:schemeClr>
                </a:solidFill>
              </a:rPr>
              <a:t>Wprowadzenie wybranych pojęć z zakresu cyklu życia programu</a:t>
            </a:r>
          </a:p>
        </p:txBody>
      </p:sp>
      <p:sp>
        <p:nvSpPr>
          <p:cNvPr id="4" name="Prostokąt 3"/>
          <p:cNvSpPr/>
          <p:nvPr/>
        </p:nvSpPr>
        <p:spPr>
          <a:xfrm>
            <a:off x="883227" y="1439170"/>
            <a:ext cx="5642740" cy="1938992"/>
          </a:xfrm>
          <a:prstGeom prst="rect">
            <a:avLst/>
          </a:prstGeom>
        </p:spPr>
        <p:txBody>
          <a:bodyPr wrap="square">
            <a:spAutoFit/>
          </a:bodyPr>
          <a:lstStyle/>
          <a:p>
            <a:pPr algn="just"/>
            <a:r>
              <a:rPr lang="pl-PL" sz="1500" dirty="0"/>
              <a:t>Metodyka jest to zestaw pojęć, notacji, modeli, języków technik i sposobów postępowania służących do analizy dziedziny stanowiącej przedmiot projektowanego systemu oraz do projektowania pojęciowego, logicznego i fizycznego.</a:t>
            </a:r>
          </a:p>
          <a:p>
            <a:pPr algn="just"/>
            <a:endParaRPr lang="pl-PL" sz="1500" dirty="0"/>
          </a:p>
          <a:p>
            <a:pPr algn="just"/>
            <a:r>
              <a:rPr lang="pl-PL" sz="1500" dirty="0"/>
              <a:t>Metodyka wspomaga ludzką pamięć i wyobraźnię, jako środek komunikacji w zespołach oraz pomiędzy projektantami </a:t>
            </a:r>
            <a:br>
              <a:rPr lang="pl-PL" sz="1500" dirty="0"/>
            </a:br>
            <a:r>
              <a:rPr lang="pl-PL" sz="1500" dirty="0"/>
              <a:t>a klientem.</a:t>
            </a:r>
          </a:p>
        </p:txBody>
      </p:sp>
      <p:pic>
        <p:nvPicPr>
          <p:cNvPr id="5" name="Obraz 4"/>
          <p:cNvPicPr>
            <a:picLocks noChangeAspect="1"/>
          </p:cNvPicPr>
          <p:nvPr/>
        </p:nvPicPr>
        <p:blipFill>
          <a:blip r:embed="rId3">
            <a:extLst>
              <a:ext uri="{BEBA8EAE-BF5A-486C-A8C5-ECC9F3942E4B}">
                <a14:imgProps xmlns:a14="http://schemas.microsoft.com/office/drawing/2010/main">
                  <a14:imgLayer r:embed="rId4">
                    <a14:imgEffect>
                      <a14:backgroundRemoval t="466" b="89977" l="9167" r="89167"/>
                    </a14:imgEffect>
                  </a14:imgLayer>
                </a14:imgProps>
              </a:ext>
              <a:ext uri="{28A0092B-C50C-407E-A947-70E740481C1C}">
                <a14:useLocalDpi xmlns:a14="http://schemas.microsoft.com/office/drawing/2010/main" val="0"/>
              </a:ext>
            </a:extLst>
          </a:blip>
          <a:stretch>
            <a:fillRect/>
          </a:stretch>
        </p:blipFill>
        <p:spPr>
          <a:xfrm>
            <a:off x="5954630" y="2704007"/>
            <a:ext cx="3083514" cy="2204713"/>
          </a:xfrm>
          <a:prstGeom prst="rect">
            <a:avLst/>
          </a:prstGeom>
        </p:spPr>
      </p:pic>
    </p:spTree>
    <p:extLst>
      <p:ext uri="{BB962C8B-B14F-4D97-AF65-F5344CB8AC3E}">
        <p14:creationId xmlns:p14="http://schemas.microsoft.com/office/powerpoint/2010/main" val="1001210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75555" y="562631"/>
            <a:ext cx="4962799" cy="2031325"/>
          </a:xfrm>
          <a:prstGeom prst="rect">
            <a:avLst/>
          </a:prstGeom>
        </p:spPr>
        <p:txBody>
          <a:bodyPr wrap="square">
            <a:spAutoFit/>
          </a:bodyPr>
          <a:lstStyle/>
          <a:p>
            <a:r>
              <a:rPr lang="pl-PL" dirty="0"/>
              <a:t>Metodyka ustala:</a:t>
            </a:r>
          </a:p>
          <a:p>
            <a:pPr marL="342900" indent="-342900">
              <a:buFont typeface="+mj-lt"/>
              <a:buAutoNum type="arabicPeriod"/>
            </a:pPr>
            <a:r>
              <a:rPr lang="pl-PL" dirty="0"/>
              <a:t>Fazy projektu, role uczestników projektu </a:t>
            </a:r>
          </a:p>
          <a:p>
            <a:pPr marL="342900" indent="-342900">
              <a:buFont typeface="+mj-lt"/>
              <a:buAutoNum type="arabicPeriod"/>
            </a:pPr>
            <a:r>
              <a:rPr lang="pl-PL" dirty="0"/>
              <a:t>Modele tworzone w każdej z faz</a:t>
            </a:r>
          </a:p>
          <a:p>
            <a:pPr marL="342900" indent="-342900">
              <a:buFont typeface="+mj-lt"/>
              <a:buAutoNum type="arabicPeriod"/>
            </a:pPr>
            <a:r>
              <a:rPr lang="pl-PL" dirty="0"/>
              <a:t>Reguły przechodzenia od fazy do następnej fazy</a:t>
            </a:r>
          </a:p>
          <a:p>
            <a:pPr marL="342900" indent="-342900">
              <a:buFont typeface="+mj-lt"/>
              <a:buAutoNum type="arabicPeriod"/>
            </a:pPr>
            <a:r>
              <a:rPr lang="pl-PL" dirty="0"/>
              <a:t>Notacje, których należy używać</a:t>
            </a:r>
          </a:p>
          <a:p>
            <a:pPr marL="342900" indent="-342900">
              <a:buFont typeface="+mj-lt"/>
              <a:buAutoNum type="arabicPeriod"/>
            </a:pPr>
            <a:r>
              <a:rPr lang="pl-PL" dirty="0"/>
              <a:t>Dokumentację powstającą w każdej z faz</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396" y="2522949"/>
            <a:ext cx="2970330" cy="1974868"/>
          </a:xfrm>
          <a:prstGeom prst="rect">
            <a:avLst/>
          </a:prstGeom>
        </p:spPr>
      </p:pic>
    </p:spTree>
    <p:extLst>
      <p:ext uri="{BB962C8B-B14F-4D97-AF65-F5344CB8AC3E}">
        <p14:creationId xmlns:p14="http://schemas.microsoft.com/office/powerpoint/2010/main" val="4186487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385646" y="411511"/>
          <a:ext cx="6426714" cy="4731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rostokąt 3"/>
          <p:cNvSpPr/>
          <p:nvPr/>
        </p:nvSpPr>
        <p:spPr>
          <a:xfrm>
            <a:off x="1493659" y="141480"/>
            <a:ext cx="3005951" cy="369332"/>
          </a:xfrm>
          <a:prstGeom prst="rect">
            <a:avLst/>
          </a:prstGeom>
        </p:spPr>
        <p:txBody>
          <a:bodyPr wrap="none">
            <a:spAutoFit/>
          </a:bodyPr>
          <a:lstStyle/>
          <a:p>
            <a:r>
              <a:rPr lang="pl-PL" dirty="0"/>
              <a:t>Cykl życia oprogramowania</a:t>
            </a:r>
          </a:p>
        </p:txBody>
      </p:sp>
    </p:spTree>
    <p:extLst>
      <p:ext uri="{BB962C8B-B14F-4D97-AF65-F5344CB8AC3E}">
        <p14:creationId xmlns:p14="http://schemas.microsoft.com/office/powerpoint/2010/main" val="4168355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613"/>
            <a:ext cx="6096000" cy="4486275"/>
          </a:xfrm>
          <a:prstGeom prst="rect">
            <a:avLst/>
          </a:prstGeom>
        </p:spPr>
      </p:pic>
    </p:spTree>
    <p:extLst>
      <p:ext uri="{BB962C8B-B14F-4D97-AF65-F5344CB8AC3E}">
        <p14:creationId xmlns:p14="http://schemas.microsoft.com/office/powerpoint/2010/main" val="267497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806D4B-2C47-43AB-AAB7-476886A0644D}"/>
              </a:ext>
            </a:extLst>
          </p:cNvPr>
          <p:cNvSpPr>
            <a:spLocks noGrp="1"/>
          </p:cNvSpPr>
          <p:nvPr>
            <p:ph type="body" sz="quarter" idx="27"/>
          </p:nvPr>
        </p:nvSpPr>
        <p:spPr>
          <a:xfrm>
            <a:off x="457200" y="853640"/>
            <a:ext cx="8235950" cy="1466996"/>
          </a:xfrm>
        </p:spPr>
        <p:txBody>
          <a:bodyPr/>
          <a:lstStyle/>
          <a:p>
            <a:pPr marL="0" indent="0">
              <a:buNone/>
            </a:pPr>
            <a:r>
              <a:rPr lang="pl-PL" dirty="0"/>
              <a:t>Oprogramowanie poddawane jest testowaniu w celu zminimalizowania ryzyka wystąpienia błędów w środowisku produkcyjnym. Jakość to termin opisujący istotne cechy, które wyróżniają produkt w sposób szczególny — zarówno negatywny, jak i pozytywny.</a:t>
            </a:r>
          </a:p>
          <a:p>
            <a:pPr marL="0" indent="0">
              <a:buNone/>
            </a:pPr>
            <a:endParaRPr lang="pl-PL" dirty="0"/>
          </a:p>
          <a:p>
            <a:pPr marL="0" indent="0">
              <a:buNone/>
            </a:pPr>
            <a:endParaRPr lang="pl-PL" dirty="0"/>
          </a:p>
        </p:txBody>
      </p:sp>
      <p:sp>
        <p:nvSpPr>
          <p:cNvPr id="3" name="Tytuł 2">
            <a:extLst>
              <a:ext uri="{FF2B5EF4-FFF2-40B4-BE49-F238E27FC236}">
                <a16:creationId xmlns:a16="http://schemas.microsoft.com/office/drawing/2014/main" id="{AFB6E79A-AB15-416F-8CFB-CAB0282F5582}"/>
              </a:ext>
            </a:extLst>
          </p:cNvPr>
          <p:cNvSpPr>
            <a:spLocks noGrp="1"/>
          </p:cNvSpPr>
          <p:nvPr>
            <p:ph type="title"/>
          </p:nvPr>
        </p:nvSpPr>
        <p:spPr/>
        <p:txBody>
          <a:bodyPr/>
          <a:lstStyle/>
          <a:p>
            <a:r>
              <a:rPr lang="pl-PL" dirty="0"/>
              <a:t>MIARA JAKOŚCI OPROGRAMOWANIA</a:t>
            </a:r>
          </a:p>
        </p:txBody>
      </p:sp>
      <p:sp>
        <p:nvSpPr>
          <p:cNvPr id="5" name="pole tekstowe 4">
            <a:extLst>
              <a:ext uri="{FF2B5EF4-FFF2-40B4-BE49-F238E27FC236}">
                <a16:creationId xmlns:a16="http://schemas.microsoft.com/office/drawing/2014/main" id="{258B0E72-C8A0-446F-90A0-014CCF973744}"/>
              </a:ext>
            </a:extLst>
          </p:cNvPr>
          <p:cNvSpPr txBox="1"/>
          <p:nvPr/>
        </p:nvSpPr>
        <p:spPr>
          <a:xfrm>
            <a:off x="457200" y="2571750"/>
            <a:ext cx="8347364" cy="1200329"/>
          </a:xfrm>
          <a:prstGeom prst="rect">
            <a:avLst/>
          </a:prstGeom>
          <a:noFill/>
        </p:spPr>
        <p:txBody>
          <a:bodyPr wrap="square">
            <a:spAutoFit/>
          </a:bodyPr>
          <a:lstStyle/>
          <a:p>
            <a:r>
              <a:rPr lang="pl-PL" dirty="0"/>
              <a:t>Podstawowym parametrem oceny – </a:t>
            </a:r>
            <a:r>
              <a:rPr lang="pl-PL" b="1" dirty="0">
                <a:solidFill>
                  <a:srgbClr val="C00000"/>
                </a:solidFill>
              </a:rPr>
              <a:t>pierwsze kryterium </a:t>
            </a:r>
            <a:r>
              <a:rPr lang="pl-PL" dirty="0"/>
              <a:t>-  jest to kryterium ilościowe opisujące proporcję błędów wykrytych w fazie produkcji oprogramowania do liczby zgłoszeń ujawnionych w środowisku zewnętrznym (po zakończeniu procesu produkcji w fazie odbiorczej).</a:t>
            </a:r>
          </a:p>
        </p:txBody>
      </p:sp>
    </p:spTree>
    <p:extLst>
      <p:ext uri="{BB962C8B-B14F-4D97-AF65-F5344CB8AC3E}">
        <p14:creationId xmlns:p14="http://schemas.microsoft.com/office/powerpoint/2010/main" val="2300583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547665" y="249492"/>
            <a:ext cx="5044971" cy="369332"/>
          </a:xfrm>
          <a:prstGeom prst="rect">
            <a:avLst/>
          </a:prstGeom>
        </p:spPr>
        <p:txBody>
          <a:bodyPr wrap="none">
            <a:spAutoFit/>
          </a:bodyPr>
          <a:lstStyle/>
          <a:p>
            <a:r>
              <a:rPr lang="pl-PL" dirty="0">
                <a:solidFill>
                  <a:schemeClr val="tx1">
                    <a:lumMod val="75000"/>
                  </a:schemeClr>
                </a:solidFill>
              </a:rPr>
              <a:t>Specyfika projektowanie aplikacji internetowych</a:t>
            </a:r>
          </a:p>
        </p:txBody>
      </p:sp>
      <p:sp>
        <p:nvSpPr>
          <p:cNvPr id="3" name="Prostokąt 2"/>
          <p:cNvSpPr/>
          <p:nvPr/>
        </p:nvSpPr>
        <p:spPr>
          <a:xfrm>
            <a:off x="1709682" y="1113588"/>
            <a:ext cx="3429000" cy="2169825"/>
          </a:xfrm>
          <a:prstGeom prst="rect">
            <a:avLst/>
          </a:prstGeom>
        </p:spPr>
        <p:txBody>
          <a:bodyPr>
            <a:spAutoFit/>
          </a:bodyPr>
          <a:lstStyle/>
          <a:p>
            <a:r>
              <a:rPr lang="pl-PL" sz="1500" dirty="0"/>
              <a:t>Aplikacje internetowe różnię się od aplikacji tradycyjnych. Różnice te uwzględniają następujące aspekty:</a:t>
            </a:r>
          </a:p>
          <a:p>
            <a:endParaRPr lang="pl-PL" sz="1500" dirty="0"/>
          </a:p>
          <a:p>
            <a:pPr marL="385763" indent="-385763">
              <a:buFont typeface="+mj-lt"/>
              <a:buAutoNum type="romanUcPeriod"/>
            </a:pPr>
            <a:r>
              <a:rPr lang="pl-PL" sz="1500" dirty="0"/>
              <a:t>Nawigacja</a:t>
            </a:r>
          </a:p>
          <a:p>
            <a:pPr marL="385763" indent="-385763">
              <a:buFont typeface="+mj-lt"/>
              <a:buAutoNum type="romanUcPeriod"/>
            </a:pPr>
            <a:r>
              <a:rPr lang="pl-PL" sz="1500" dirty="0"/>
              <a:t>Doświadczenie użytkowników</a:t>
            </a:r>
          </a:p>
          <a:p>
            <a:pPr marL="385763" indent="-385763">
              <a:buFont typeface="+mj-lt"/>
              <a:buAutoNum type="romanUcPeriod"/>
            </a:pPr>
            <a:r>
              <a:rPr lang="pl-PL" sz="1500" dirty="0"/>
              <a:t>Skalowalność</a:t>
            </a:r>
          </a:p>
          <a:p>
            <a:pPr marL="385763" indent="-385763">
              <a:buFont typeface="+mj-lt"/>
              <a:buAutoNum type="romanUcPeriod"/>
            </a:pPr>
            <a:r>
              <a:rPr lang="pl-PL" sz="1500" dirty="0"/>
              <a:t>Zmienność</a:t>
            </a:r>
          </a:p>
          <a:p>
            <a:pPr marL="385763" indent="-385763">
              <a:buFont typeface="+mj-lt"/>
              <a:buAutoNum type="romanUcPeriod"/>
            </a:pPr>
            <a:r>
              <a:rPr lang="pl-PL" sz="1500" dirty="0"/>
              <a:t>Interfejs użytkownika</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815" y="2015735"/>
            <a:ext cx="3337286" cy="1685905"/>
          </a:xfrm>
          <a:prstGeom prst="rect">
            <a:avLst/>
          </a:prstGeom>
        </p:spPr>
      </p:pic>
    </p:spTree>
    <p:extLst>
      <p:ext uri="{BB962C8B-B14F-4D97-AF65-F5344CB8AC3E}">
        <p14:creationId xmlns:p14="http://schemas.microsoft.com/office/powerpoint/2010/main" val="121134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682337" y="286510"/>
            <a:ext cx="4348334" cy="2169825"/>
          </a:xfrm>
          <a:prstGeom prst="rect">
            <a:avLst/>
          </a:prstGeom>
        </p:spPr>
        <p:txBody>
          <a:bodyPr wrap="square">
            <a:spAutoFit/>
          </a:bodyPr>
          <a:lstStyle/>
          <a:p>
            <a:pPr algn="just"/>
            <a:r>
              <a:rPr lang="pl-PL" sz="1500" dirty="0"/>
              <a:t>NAWIGACJA</a:t>
            </a:r>
          </a:p>
          <a:p>
            <a:pPr algn="just"/>
            <a:endParaRPr lang="pl-PL" sz="1500" dirty="0"/>
          </a:p>
          <a:p>
            <a:pPr algn="just"/>
            <a:r>
              <a:rPr lang="pl-PL" sz="1500" dirty="0"/>
              <a:t>Aplikacje internetowe posiadają zazwyczaj znacznie bogatszy i zdecydowanie elastyczniejszy model nawigacji niż aplikacja klasyczna. Często bywa, że trzeba zawrzeć </a:t>
            </a:r>
            <a:br>
              <a:rPr lang="pl-PL" sz="1500" dirty="0"/>
            </a:br>
            <a:r>
              <a:rPr lang="pl-PL" sz="1500" dirty="0"/>
              <a:t>w menu nawigacyjnym bardzo dużo opcji. Przy źle zorganizowanej nawigacji w takim przypadku przyszły użytkownik może się pogubić. </a:t>
            </a:r>
          </a:p>
        </p:txBody>
      </p:sp>
      <p:sp>
        <p:nvSpPr>
          <p:cNvPr id="3" name="Prostokąt 2"/>
          <p:cNvSpPr/>
          <p:nvPr/>
        </p:nvSpPr>
        <p:spPr>
          <a:xfrm>
            <a:off x="4301969" y="2871422"/>
            <a:ext cx="4187403" cy="1708160"/>
          </a:xfrm>
          <a:prstGeom prst="rect">
            <a:avLst/>
          </a:prstGeom>
        </p:spPr>
        <p:txBody>
          <a:bodyPr wrap="square">
            <a:spAutoFit/>
          </a:bodyPr>
          <a:lstStyle/>
          <a:p>
            <a:pPr algn="just"/>
            <a:r>
              <a:rPr lang="pl-PL" sz="1500" dirty="0"/>
              <a:t>DOŚWIADCZENIE UŻYTKOWNIKÓW</a:t>
            </a:r>
          </a:p>
          <a:p>
            <a:pPr algn="just"/>
            <a:endParaRPr lang="pl-PL" sz="1500" dirty="0"/>
          </a:p>
          <a:p>
            <a:r>
              <a:rPr lang="pl-PL" sz="1500" dirty="0"/>
              <a:t>W tym momencie trudno poczynić jakiekolwiek założenia, gdyż populacja użytkowników należy do środowisk wysoce niedeterministycznych i tym samym trudnych </a:t>
            </a:r>
            <a:br>
              <a:rPr lang="pl-PL" sz="1500" dirty="0"/>
            </a:br>
            <a:r>
              <a:rPr lang="pl-PL" sz="1500" dirty="0"/>
              <a:t>w analizie.</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090" y="520988"/>
            <a:ext cx="2268252" cy="1751091"/>
          </a:xfrm>
          <a:prstGeom prst="rect">
            <a:avLst/>
          </a:prstGeom>
        </p:spPr>
      </p:pic>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865" y="3028671"/>
            <a:ext cx="2491736" cy="1674511"/>
          </a:xfrm>
          <a:prstGeom prst="rect">
            <a:avLst/>
          </a:prstGeom>
        </p:spPr>
      </p:pic>
    </p:spTree>
    <p:extLst>
      <p:ext uri="{BB962C8B-B14F-4D97-AF65-F5344CB8AC3E}">
        <p14:creationId xmlns:p14="http://schemas.microsoft.com/office/powerpoint/2010/main" val="1135978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67145" y="195486"/>
            <a:ext cx="4447501" cy="1477328"/>
          </a:xfrm>
          <a:prstGeom prst="rect">
            <a:avLst/>
          </a:prstGeom>
        </p:spPr>
        <p:txBody>
          <a:bodyPr wrap="square">
            <a:spAutoFit/>
          </a:bodyPr>
          <a:lstStyle/>
          <a:p>
            <a:r>
              <a:rPr lang="pl-PL" sz="1500" dirty="0"/>
              <a:t>SKALOWALNOŚĆ</a:t>
            </a:r>
          </a:p>
          <a:p>
            <a:r>
              <a:rPr lang="pl-PL" sz="1500" dirty="0"/>
              <a:t>Oszacowanie obciążenia systemów internetowych jest praktycznie niemożliwe. Odnosząca sukces aplikacja internetowa może drastycznie zwiększyć liczbę użytkowników </a:t>
            </a:r>
            <a:br>
              <a:rPr lang="pl-PL" sz="1500" dirty="0"/>
            </a:br>
            <a:r>
              <a:rPr lang="pl-PL" sz="1500" dirty="0"/>
              <a:t>z niej korzystających w bardzo krótkim czasie.</a:t>
            </a:r>
          </a:p>
        </p:txBody>
      </p:sp>
      <p:sp>
        <p:nvSpPr>
          <p:cNvPr id="3" name="Prostokąt 2"/>
          <p:cNvSpPr/>
          <p:nvPr/>
        </p:nvSpPr>
        <p:spPr>
          <a:xfrm>
            <a:off x="3030682" y="1799372"/>
            <a:ext cx="5732318" cy="1477328"/>
          </a:xfrm>
          <a:prstGeom prst="rect">
            <a:avLst/>
          </a:prstGeom>
        </p:spPr>
        <p:txBody>
          <a:bodyPr wrap="square">
            <a:spAutoFit/>
          </a:bodyPr>
          <a:lstStyle/>
          <a:p>
            <a:r>
              <a:rPr lang="pl-PL" sz="1500" dirty="0"/>
              <a:t>ZMIENNOŚĆ</a:t>
            </a:r>
          </a:p>
          <a:p>
            <a:r>
              <a:rPr lang="pl-PL" sz="1500" dirty="0"/>
              <a:t>Aplikacje internetowe podlegają dużo większej zmienności swojej funkcjonalności niż aplikacje tradycyjne. W konsekwencji powoduje to bardzo częste zmiany w tych pierwszych. Podobnym zmianom podlegają zbiory danych </a:t>
            </a:r>
            <a:br>
              <a:rPr lang="pl-PL" sz="1500" dirty="0"/>
            </a:br>
            <a:r>
              <a:rPr lang="pl-PL" sz="1500" dirty="0"/>
              <a:t>i metadanych przypisanych takim aplikacjom.</a:t>
            </a:r>
          </a:p>
        </p:txBody>
      </p:sp>
      <p:sp>
        <p:nvSpPr>
          <p:cNvPr id="4" name="Prostokąt 3"/>
          <p:cNvSpPr/>
          <p:nvPr/>
        </p:nvSpPr>
        <p:spPr>
          <a:xfrm>
            <a:off x="529163" y="3651871"/>
            <a:ext cx="4867182" cy="1246495"/>
          </a:xfrm>
          <a:prstGeom prst="rect">
            <a:avLst/>
          </a:prstGeom>
        </p:spPr>
        <p:txBody>
          <a:bodyPr wrap="square">
            <a:spAutoFit/>
          </a:bodyPr>
          <a:lstStyle/>
          <a:p>
            <a:r>
              <a:rPr lang="pl-PL" sz="1500" dirty="0"/>
              <a:t>INTERFEJS UŻYTKOWNIKA</a:t>
            </a:r>
          </a:p>
          <a:p>
            <a:r>
              <a:rPr lang="pl-PL" sz="1500" dirty="0"/>
              <a:t>Stosowane obecnie technologie wytwarzania aplikacji internetowych dostarczają coraz szersze możliwości rozwoju funkcjonalnych </a:t>
            </a:r>
            <a:br>
              <a:rPr lang="pl-PL" sz="1500" dirty="0"/>
            </a:br>
            <a:r>
              <a:rPr lang="pl-PL" sz="1500" dirty="0"/>
              <a:t>i wizualnych aspektów interfejsów aplikacji.</a:t>
            </a: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363" y="256699"/>
            <a:ext cx="1890210" cy="1423131"/>
          </a:xfrm>
          <a:prstGeom prst="rect">
            <a:avLst/>
          </a:prstGeom>
        </p:spPr>
      </p:pic>
      <p:pic>
        <p:nvPicPr>
          <p:cNvPr id="6" name="Obraz 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454" y="1734071"/>
            <a:ext cx="2754306" cy="1983101"/>
          </a:xfrm>
          <a:prstGeom prst="rect">
            <a:avLst/>
          </a:prstGeom>
        </p:spPr>
      </p:pic>
      <p:pic>
        <p:nvPicPr>
          <p:cNvPr id="7" name="Obraz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242" y="3557185"/>
            <a:ext cx="2098297" cy="1425766"/>
          </a:xfrm>
          <a:prstGeom prst="rect">
            <a:avLst/>
          </a:prstGeom>
        </p:spPr>
      </p:pic>
    </p:spTree>
    <p:extLst>
      <p:ext uri="{BB962C8B-B14F-4D97-AF65-F5344CB8AC3E}">
        <p14:creationId xmlns:p14="http://schemas.microsoft.com/office/powerpoint/2010/main" val="1498027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547665" y="339451"/>
            <a:ext cx="5044971" cy="369332"/>
          </a:xfrm>
          <a:prstGeom prst="rect">
            <a:avLst/>
          </a:prstGeom>
        </p:spPr>
        <p:txBody>
          <a:bodyPr wrap="none">
            <a:spAutoFit/>
          </a:bodyPr>
          <a:lstStyle/>
          <a:p>
            <a:pPr lvl="0"/>
            <a:r>
              <a:rPr lang="pl-PL" dirty="0">
                <a:solidFill>
                  <a:srgbClr val="FFFF00"/>
                </a:solidFill>
              </a:rPr>
              <a:t>Metodyka projektowania aplikacji internetowych</a:t>
            </a:r>
          </a:p>
        </p:txBody>
      </p:sp>
      <p:sp>
        <p:nvSpPr>
          <p:cNvPr id="3" name="Prostokąt 2"/>
          <p:cNvSpPr/>
          <p:nvPr/>
        </p:nvSpPr>
        <p:spPr>
          <a:xfrm>
            <a:off x="2249742" y="1113589"/>
            <a:ext cx="4144770" cy="2031325"/>
          </a:xfrm>
          <a:prstGeom prst="rect">
            <a:avLst/>
          </a:prstGeom>
        </p:spPr>
        <p:txBody>
          <a:bodyPr wrap="square">
            <a:spAutoFit/>
          </a:bodyPr>
          <a:lstStyle/>
          <a:p>
            <a:pPr marL="342900" indent="-342900">
              <a:buFont typeface="Courier New" pitchFamily="49" charset="0"/>
              <a:buChar char="o"/>
            </a:pPr>
            <a:r>
              <a:rPr lang="en-US" sz="2100" dirty="0"/>
              <a:t>Object-Oriented Hypermedia Design Model (OOHDM)</a:t>
            </a:r>
            <a:endParaRPr lang="pl-PL" sz="2100" dirty="0"/>
          </a:p>
          <a:p>
            <a:pPr marL="342900" indent="-342900">
              <a:buFont typeface="Courier New" pitchFamily="49" charset="0"/>
              <a:buChar char="o"/>
            </a:pPr>
            <a:r>
              <a:rPr lang="en-US" sz="2100" dirty="0"/>
              <a:t>Web Site Design Method (WSDM)</a:t>
            </a:r>
            <a:endParaRPr lang="pl-PL" sz="2100" dirty="0"/>
          </a:p>
          <a:p>
            <a:pPr marL="342900" indent="-342900">
              <a:buFont typeface="Courier New" pitchFamily="49" charset="0"/>
              <a:buChar char="o"/>
            </a:pPr>
            <a:r>
              <a:rPr lang="pl-PL" sz="2100" dirty="0"/>
              <a:t>Web </a:t>
            </a:r>
            <a:r>
              <a:rPr lang="pl-PL" sz="2100" dirty="0" err="1"/>
              <a:t>Modeling</a:t>
            </a:r>
            <a:r>
              <a:rPr lang="pl-PL" sz="2100" dirty="0"/>
              <a:t> Language (</a:t>
            </a:r>
            <a:r>
              <a:rPr lang="pl-PL" sz="2100" dirty="0" err="1"/>
              <a:t>WebML</a:t>
            </a:r>
            <a:r>
              <a:rPr lang="pl-PL" sz="2100" dirty="0"/>
              <a:t>)</a:t>
            </a:r>
          </a:p>
        </p:txBody>
      </p:sp>
      <p:pic>
        <p:nvPicPr>
          <p:cNvPr id="4" name="Obraz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73272" y="2528908"/>
            <a:ext cx="2862318" cy="2338724"/>
          </a:xfrm>
          <a:prstGeom prst="rect">
            <a:avLst/>
          </a:prstGeom>
        </p:spPr>
      </p:pic>
    </p:spTree>
    <p:extLst>
      <p:ext uri="{BB962C8B-B14F-4D97-AF65-F5344CB8AC3E}">
        <p14:creationId xmlns:p14="http://schemas.microsoft.com/office/powerpoint/2010/main" val="924196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rostokąt zaokrąglony 9"/>
          <p:cNvSpPr/>
          <p:nvPr/>
        </p:nvSpPr>
        <p:spPr>
          <a:xfrm>
            <a:off x="4734018" y="3003798"/>
            <a:ext cx="2214246" cy="1224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
        <p:nvSpPr>
          <p:cNvPr id="2" name="Prostokąt 1"/>
          <p:cNvSpPr/>
          <p:nvPr/>
        </p:nvSpPr>
        <p:spPr>
          <a:xfrm>
            <a:off x="838973" y="131241"/>
            <a:ext cx="6649351" cy="369332"/>
          </a:xfrm>
          <a:prstGeom prst="rect">
            <a:avLst/>
          </a:prstGeom>
        </p:spPr>
        <p:txBody>
          <a:bodyPr wrap="square">
            <a:spAutoFit/>
          </a:bodyPr>
          <a:lstStyle/>
          <a:p>
            <a:pPr lvl="0"/>
            <a:r>
              <a:rPr lang="en-US" dirty="0">
                <a:solidFill>
                  <a:schemeClr val="tx1">
                    <a:lumMod val="75000"/>
                  </a:schemeClr>
                </a:solidFill>
              </a:rPr>
              <a:t>Object-Oriented Hypermedia Design Model (OOHDM)</a:t>
            </a:r>
            <a:endParaRPr lang="pl-PL" dirty="0">
              <a:solidFill>
                <a:schemeClr val="tx1">
                  <a:lumMod val="75000"/>
                </a:schemeClr>
              </a:solidFill>
            </a:endParaRPr>
          </a:p>
        </p:txBody>
      </p:sp>
      <p:sp>
        <p:nvSpPr>
          <p:cNvPr id="3" name="Prostokąt 2"/>
          <p:cNvSpPr/>
          <p:nvPr/>
        </p:nvSpPr>
        <p:spPr>
          <a:xfrm>
            <a:off x="1493658" y="595741"/>
            <a:ext cx="5994666" cy="715581"/>
          </a:xfrm>
          <a:prstGeom prst="rect">
            <a:avLst/>
          </a:prstGeom>
        </p:spPr>
        <p:txBody>
          <a:bodyPr wrap="square">
            <a:spAutoFit/>
          </a:bodyPr>
          <a:lstStyle/>
          <a:p>
            <a:r>
              <a:rPr lang="pl-PL" sz="1350" dirty="0"/>
              <a:t>Metodyka ta obejmuje cztery fazy tworzenia aplikacji internetowej. W niektórych z tych faz wykorzystuje się elementy języka UML – między innymi diagramy przypadków użycia i klas.</a:t>
            </a:r>
          </a:p>
        </p:txBody>
      </p:sp>
      <p:sp>
        <p:nvSpPr>
          <p:cNvPr id="6" name="Prostokąt 5"/>
          <p:cNvSpPr/>
          <p:nvPr/>
        </p:nvSpPr>
        <p:spPr>
          <a:xfrm>
            <a:off x="1493659" y="1329612"/>
            <a:ext cx="1790875" cy="300082"/>
          </a:xfrm>
          <a:prstGeom prst="rect">
            <a:avLst/>
          </a:prstGeom>
        </p:spPr>
        <p:txBody>
          <a:bodyPr wrap="none">
            <a:spAutoFit/>
          </a:bodyPr>
          <a:lstStyle/>
          <a:p>
            <a:r>
              <a:rPr lang="pl-PL" sz="1350" b="1" dirty="0"/>
              <a:t>Zbieranie wymagań</a:t>
            </a:r>
            <a:endParaRPr lang="pl-PL" sz="1350" dirty="0"/>
          </a:p>
        </p:txBody>
      </p:sp>
      <p:sp>
        <p:nvSpPr>
          <p:cNvPr id="7" name="Prostokąt 6"/>
          <p:cNvSpPr/>
          <p:nvPr/>
        </p:nvSpPr>
        <p:spPr>
          <a:xfrm>
            <a:off x="1508719" y="1707654"/>
            <a:ext cx="7088026" cy="923330"/>
          </a:xfrm>
          <a:prstGeom prst="rect">
            <a:avLst/>
          </a:prstGeom>
        </p:spPr>
        <p:txBody>
          <a:bodyPr wrap="square">
            <a:spAutoFit/>
          </a:bodyPr>
          <a:lstStyle/>
          <a:p>
            <a:r>
              <a:rPr lang="pl-PL" sz="1350" dirty="0"/>
              <a:t>Zebranie wymagań użytkownika jest pierwszym krokiem w tworzeniu systemu. Wymagania te powinny być przedstawione w postaci diagramów przypadków użycia oraz scenariuszy. Powinny być one zweryfikowane przez użytkownika. Podczas tego etapu jest wykorzystywana notacja zgodna z UML.</a:t>
            </a:r>
          </a:p>
        </p:txBody>
      </p:sp>
      <p:sp>
        <p:nvSpPr>
          <p:cNvPr id="8" name="Prostokąt 7"/>
          <p:cNvSpPr/>
          <p:nvPr/>
        </p:nvSpPr>
        <p:spPr>
          <a:xfrm>
            <a:off x="1493659" y="2801712"/>
            <a:ext cx="2829621" cy="300082"/>
          </a:xfrm>
          <a:prstGeom prst="rect">
            <a:avLst/>
          </a:prstGeom>
        </p:spPr>
        <p:txBody>
          <a:bodyPr wrap="none">
            <a:spAutoFit/>
          </a:bodyPr>
          <a:lstStyle/>
          <a:p>
            <a:r>
              <a:rPr lang="pl-PL" sz="1350" b="1" dirty="0"/>
              <a:t>Budowa modelu koncepcyjnego</a:t>
            </a:r>
            <a:endParaRPr lang="pl-PL" sz="1350" dirty="0"/>
          </a:p>
        </p:txBody>
      </p:sp>
      <p:sp>
        <p:nvSpPr>
          <p:cNvPr id="9" name="Prostokąt 8"/>
          <p:cNvSpPr/>
          <p:nvPr/>
        </p:nvSpPr>
        <p:spPr>
          <a:xfrm>
            <a:off x="1508719" y="3195150"/>
            <a:ext cx="2936979" cy="1338828"/>
          </a:xfrm>
          <a:prstGeom prst="rect">
            <a:avLst/>
          </a:prstGeom>
        </p:spPr>
        <p:txBody>
          <a:bodyPr wrap="square">
            <a:spAutoFit/>
          </a:bodyPr>
          <a:lstStyle/>
          <a:p>
            <a:r>
              <a:rPr lang="pl-PL" sz="1350" dirty="0"/>
              <a:t>Model koncepcyjny przedstawia dane przechowywane w systemie. Wykorzystuje się w tym celu diagramy klas znane z UML, rozbudowane o pewne prymitywy - takie jak perspektywy atrybutów.</a:t>
            </a:r>
          </a:p>
        </p:txBody>
      </p:sp>
      <p:pic>
        <p:nvPicPr>
          <p:cNvPr id="8194" name="Picture 2" descr="http://edu.pjwstk.edu.pl/wyklady/tpb/scb/a14/W14_Rys1.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07079" y="3068560"/>
            <a:ext cx="1385888" cy="928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Prostokąt 10"/>
          <p:cNvSpPr/>
          <p:nvPr/>
        </p:nvSpPr>
        <p:spPr>
          <a:xfrm>
            <a:off x="4821752" y="3997248"/>
            <a:ext cx="2038778" cy="415498"/>
          </a:xfrm>
          <a:prstGeom prst="rect">
            <a:avLst/>
          </a:prstGeom>
        </p:spPr>
        <p:txBody>
          <a:bodyPr wrap="square">
            <a:spAutoFit/>
          </a:bodyPr>
          <a:lstStyle/>
          <a:p>
            <a:pPr lvl="0" algn="ctr"/>
            <a:r>
              <a:rPr lang="pl-PL" sz="1050" dirty="0">
                <a:solidFill>
                  <a:prstClr val="white"/>
                </a:solidFill>
              </a:rPr>
              <a:t>Rys. 1. Klasa z perspektywą atrybutu</a:t>
            </a:r>
          </a:p>
        </p:txBody>
      </p:sp>
    </p:spTree>
    <p:extLst>
      <p:ext uri="{BB962C8B-B14F-4D97-AF65-F5344CB8AC3E}">
        <p14:creationId xmlns:p14="http://schemas.microsoft.com/office/powerpoint/2010/main" val="647809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22258" y="3975906"/>
            <a:ext cx="6048672" cy="1131079"/>
          </a:xfrm>
          <a:prstGeom prst="rect">
            <a:avLst/>
          </a:prstGeom>
        </p:spPr>
        <p:txBody>
          <a:bodyPr wrap="square">
            <a:spAutoFit/>
          </a:bodyPr>
          <a:lstStyle/>
          <a:p>
            <a:r>
              <a:rPr lang="pl-PL" sz="1350" dirty="0"/>
              <a:t>Klasa </a:t>
            </a:r>
            <a:r>
              <a:rPr lang="pl-PL" sz="1350" i="1" dirty="0"/>
              <a:t>Artykuł</a:t>
            </a:r>
            <a:r>
              <a:rPr lang="pl-PL" sz="1350" dirty="0"/>
              <a:t> zawiera tu atrybut z perspektywą atrybutu - ilustracja może być albo fotografią (domyślnie, co oznaczone jest symbolem +), albo sekwencją video. W każdej instancji klasy zawierającej atrybut z domyślną perspektywą, atrybut musi mieć przypisaną wartość takiego typu, na jaki wskazuje domyślna perspektywa, a wartości innych typów są opcjonalne.</a:t>
            </a:r>
          </a:p>
        </p:txBody>
      </p:sp>
      <p:sp>
        <p:nvSpPr>
          <p:cNvPr id="4" name="Prostokąt zaokrąglony 3"/>
          <p:cNvSpPr/>
          <p:nvPr/>
        </p:nvSpPr>
        <p:spPr>
          <a:xfrm>
            <a:off x="2627784" y="195486"/>
            <a:ext cx="3780420" cy="3564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9218" name="Picture 2" descr="http://edu.pjwstk.edu.pl/wyklady/tpb/scb/a14/W14_Rys2.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311128" y="444104"/>
            <a:ext cx="2521744" cy="2943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rostokąt 5"/>
          <p:cNvSpPr/>
          <p:nvPr/>
        </p:nvSpPr>
        <p:spPr>
          <a:xfrm>
            <a:off x="2942038" y="3361673"/>
            <a:ext cx="3517644" cy="415498"/>
          </a:xfrm>
          <a:prstGeom prst="rect">
            <a:avLst/>
          </a:prstGeom>
        </p:spPr>
        <p:txBody>
          <a:bodyPr wrap="square">
            <a:spAutoFit/>
          </a:bodyPr>
          <a:lstStyle/>
          <a:p>
            <a:r>
              <a:rPr lang="pl-PL" sz="1050" dirty="0">
                <a:solidFill>
                  <a:schemeClr val="bg1">
                    <a:lumMod val="85000"/>
                  </a:schemeClr>
                </a:solidFill>
              </a:rPr>
              <a:t>Przykładowy diagram klas należący do modelu koncepcyjnego</a:t>
            </a:r>
          </a:p>
        </p:txBody>
      </p:sp>
    </p:spTree>
    <p:extLst>
      <p:ext uri="{BB962C8B-B14F-4D97-AF65-F5344CB8AC3E}">
        <p14:creationId xmlns:p14="http://schemas.microsoft.com/office/powerpoint/2010/main" val="3602594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3688" y="681541"/>
            <a:ext cx="5400600" cy="1546577"/>
          </a:xfrm>
          <a:prstGeom prst="rect">
            <a:avLst/>
          </a:prstGeom>
        </p:spPr>
        <p:txBody>
          <a:bodyPr wrap="square">
            <a:spAutoFit/>
          </a:bodyPr>
          <a:lstStyle/>
          <a:p>
            <a:r>
              <a:rPr lang="pl-PL" sz="1350" dirty="0"/>
              <a:t>Model ten prezentuje strukturę nawigacji w aplikacji za pomocą tzw. </a:t>
            </a:r>
            <a:r>
              <a:rPr lang="pl-PL" sz="1350" i="1" dirty="0"/>
              <a:t>kontekstów nawigacyjnych</a:t>
            </a:r>
            <a:r>
              <a:rPr lang="pl-PL" sz="1350" dirty="0"/>
              <a:t>, zbudowanych na podstawie </a:t>
            </a:r>
            <a:r>
              <a:rPr lang="pl-PL" sz="1350" i="1" dirty="0"/>
              <a:t>klas nawigacyjnych</a:t>
            </a:r>
            <a:r>
              <a:rPr lang="pl-PL" sz="1350" dirty="0"/>
              <a:t>.</a:t>
            </a:r>
          </a:p>
          <a:p>
            <a:r>
              <a:rPr lang="pl-PL" sz="1350" dirty="0"/>
              <a:t>Diagram klas nawigacyjnych jest to perspektywa zbudowana z wykorzystaniem diagramu klas z modelu koncepcyjnego, zapisana przy użyciu tej samej notacji. Przedstawia on jedno z możliwych spojrzeń na udostępniane przez system dane.</a:t>
            </a:r>
          </a:p>
        </p:txBody>
      </p:sp>
      <p:sp>
        <p:nvSpPr>
          <p:cNvPr id="3" name="Prostokąt 2"/>
          <p:cNvSpPr/>
          <p:nvPr/>
        </p:nvSpPr>
        <p:spPr>
          <a:xfrm>
            <a:off x="1767035" y="249492"/>
            <a:ext cx="1511952" cy="300082"/>
          </a:xfrm>
          <a:prstGeom prst="rect">
            <a:avLst/>
          </a:prstGeom>
        </p:spPr>
        <p:txBody>
          <a:bodyPr wrap="none">
            <a:spAutoFit/>
          </a:bodyPr>
          <a:lstStyle/>
          <a:p>
            <a:r>
              <a:rPr lang="pl-PL" sz="1350" b="1" dirty="0"/>
              <a:t>Model nawigacji</a:t>
            </a:r>
            <a:endParaRPr lang="pl-PL" sz="1350" dirty="0"/>
          </a:p>
        </p:txBody>
      </p:sp>
      <p:sp>
        <p:nvSpPr>
          <p:cNvPr id="4" name="Prostokąt zaokrąglony 3"/>
          <p:cNvSpPr/>
          <p:nvPr/>
        </p:nvSpPr>
        <p:spPr>
          <a:xfrm>
            <a:off x="1925706" y="2193708"/>
            <a:ext cx="5076564" cy="2052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10242" name="Picture 2" descr="http://edu.pjwstk.edu.pl/wyklady/tpb/scb/a14/W14_Rys3.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256568" y="2345686"/>
            <a:ext cx="4414838" cy="1221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rostokąt 4"/>
          <p:cNvSpPr/>
          <p:nvPr/>
        </p:nvSpPr>
        <p:spPr>
          <a:xfrm>
            <a:off x="3698634" y="3867894"/>
            <a:ext cx="1890261" cy="253916"/>
          </a:xfrm>
          <a:prstGeom prst="rect">
            <a:avLst/>
          </a:prstGeom>
        </p:spPr>
        <p:txBody>
          <a:bodyPr wrap="none">
            <a:spAutoFit/>
          </a:bodyPr>
          <a:lstStyle/>
          <a:p>
            <a:r>
              <a:rPr lang="pl-PL" sz="1050" dirty="0">
                <a:solidFill>
                  <a:schemeClr val="bg1">
                    <a:lumMod val="85000"/>
                  </a:schemeClr>
                </a:solidFill>
              </a:rPr>
              <a:t>Diagram klas nawigacyjnych</a:t>
            </a:r>
          </a:p>
        </p:txBody>
      </p:sp>
      <p:sp>
        <p:nvSpPr>
          <p:cNvPr id="7" name="Prostokąt 6"/>
          <p:cNvSpPr/>
          <p:nvPr/>
        </p:nvSpPr>
        <p:spPr>
          <a:xfrm>
            <a:off x="1242492" y="4461961"/>
            <a:ext cx="6642738" cy="507831"/>
          </a:xfrm>
          <a:prstGeom prst="rect">
            <a:avLst/>
          </a:prstGeom>
        </p:spPr>
        <p:txBody>
          <a:bodyPr wrap="square">
            <a:spAutoFit/>
          </a:bodyPr>
          <a:lstStyle/>
          <a:p>
            <a:r>
              <a:rPr lang="pl-PL" sz="1350" dirty="0"/>
              <a:t>W przypadku tej perspektywy część danych z klasy </a:t>
            </a:r>
            <a:r>
              <a:rPr lang="pl-PL" sz="1350" i="1" dirty="0"/>
              <a:t>Osoba</a:t>
            </a:r>
            <a:r>
              <a:rPr lang="pl-PL" sz="1350" dirty="0"/>
              <a:t> zostało przeniesionych do klas </a:t>
            </a:r>
            <a:r>
              <a:rPr lang="pl-PL" sz="1350" i="1" dirty="0"/>
              <a:t>Wywiad i Artykuł,</a:t>
            </a:r>
            <a:r>
              <a:rPr lang="pl-PL" sz="1350" dirty="0"/>
              <a:t> a klasa </a:t>
            </a:r>
            <a:r>
              <a:rPr lang="pl-PL" sz="1350" i="1" dirty="0"/>
              <a:t>Osoba </a:t>
            </a:r>
            <a:r>
              <a:rPr lang="pl-PL" sz="1350" dirty="0"/>
              <a:t>nie występuje na diagramie.</a:t>
            </a:r>
          </a:p>
        </p:txBody>
      </p:sp>
    </p:spTree>
    <p:extLst>
      <p:ext uri="{BB962C8B-B14F-4D97-AF65-F5344CB8AC3E}">
        <p14:creationId xmlns:p14="http://schemas.microsoft.com/office/powerpoint/2010/main" val="3199864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423555" y="737731"/>
            <a:ext cx="6747163" cy="1754326"/>
          </a:xfrm>
          <a:prstGeom prst="rect">
            <a:avLst/>
          </a:prstGeom>
        </p:spPr>
        <p:txBody>
          <a:bodyPr wrap="square">
            <a:spAutoFit/>
          </a:bodyPr>
          <a:lstStyle/>
          <a:p>
            <a:r>
              <a:rPr lang="pl-PL" sz="1350" dirty="0"/>
              <a:t>Na podstawie diagramu klas nawigacyjnych jest budowany diagram kontekstów nawigacyjnych. W skład tego diagramu wchodzą następujące elementy:</a:t>
            </a:r>
          </a:p>
          <a:p>
            <a:endParaRPr lang="pl-PL" sz="1350" dirty="0"/>
          </a:p>
          <a:p>
            <a:pPr marL="214313" indent="-214313">
              <a:buFont typeface="Arial" pitchFamily="34" charset="0"/>
              <a:buChar char="•"/>
            </a:pPr>
            <a:r>
              <a:rPr lang="pl-PL" sz="1350" dirty="0"/>
              <a:t>węzły - reprezentują logiczne "okna" lub perspektywy na widok koncepcyjny;</a:t>
            </a:r>
          </a:p>
          <a:p>
            <a:pPr marL="214313" indent="-214313">
              <a:buFont typeface="Arial" pitchFamily="34" charset="0"/>
              <a:buChar char="•"/>
            </a:pPr>
            <a:r>
              <a:rPr lang="pl-PL" sz="1350" dirty="0"/>
              <a:t>odsyłacze - odzwierciedlają asocjacje z modelu koncepcyjnego, łączą obiekty innych klas nawigacyjnych;</a:t>
            </a:r>
          </a:p>
          <a:p>
            <a:pPr marL="214313" indent="-214313">
              <a:buFont typeface="Arial" pitchFamily="34" charset="0"/>
              <a:buChar char="•"/>
            </a:pPr>
            <a:r>
              <a:rPr lang="pl-PL" sz="1350" dirty="0"/>
              <a:t>indeksy - reprezentują indeksy elementów;</a:t>
            </a:r>
          </a:p>
          <a:p>
            <a:pPr marL="214313" indent="-214313">
              <a:buFont typeface="Arial" pitchFamily="34" charset="0"/>
              <a:buChar char="•"/>
            </a:pPr>
            <a:r>
              <a:rPr lang="pl-PL" sz="1350" dirty="0"/>
              <a:t>trasy (</a:t>
            </a:r>
            <a:r>
              <a:rPr lang="pl-PL" sz="1350" i="1" dirty="0" err="1"/>
              <a:t>guided</a:t>
            </a:r>
            <a:r>
              <a:rPr lang="pl-PL" sz="1350" i="1" dirty="0"/>
              <a:t> </a:t>
            </a:r>
            <a:r>
              <a:rPr lang="pl-PL" sz="1350" i="1" dirty="0" err="1"/>
              <a:t>tours</a:t>
            </a:r>
            <a:r>
              <a:rPr lang="pl-PL" sz="1350" dirty="0"/>
              <a:t>) - reprezentują sekwencje elementów.</a:t>
            </a:r>
          </a:p>
        </p:txBody>
      </p:sp>
      <p:sp>
        <p:nvSpPr>
          <p:cNvPr id="7" name="Prostokąt 6"/>
          <p:cNvSpPr/>
          <p:nvPr/>
        </p:nvSpPr>
        <p:spPr>
          <a:xfrm>
            <a:off x="1454727" y="2946614"/>
            <a:ext cx="6747163" cy="923330"/>
          </a:xfrm>
          <a:prstGeom prst="rect">
            <a:avLst/>
          </a:prstGeom>
        </p:spPr>
        <p:txBody>
          <a:bodyPr wrap="square">
            <a:spAutoFit/>
          </a:bodyPr>
          <a:lstStyle/>
          <a:p>
            <a:r>
              <a:rPr lang="pl-PL" sz="1350" dirty="0"/>
              <a:t>Model nawigacji może zawierać więcej niż jeden diagram klas nawigacyjnych i kontekstów nawigacyjnych - każdy z nich będzie reprezentować spojrzenie na system z punktu widzenia innego aktora- np. autora tekstów, czytelnika itp. Może też opisywać różne części systemu.</a:t>
            </a:r>
          </a:p>
        </p:txBody>
      </p:sp>
    </p:spTree>
    <p:extLst>
      <p:ext uri="{BB962C8B-B14F-4D97-AF65-F5344CB8AC3E}">
        <p14:creationId xmlns:p14="http://schemas.microsoft.com/office/powerpoint/2010/main" val="4004060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630381" y="2759307"/>
            <a:ext cx="8239991" cy="2169825"/>
          </a:xfrm>
          <a:prstGeom prst="rect">
            <a:avLst/>
          </a:prstGeom>
        </p:spPr>
        <p:txBody>
          <a:bodyPr wrap="square">
            <a:spAutoFit/>
          </a:bodyPr>
          <a:lstStyle/>
          <a:p>
            <a:r>
              <a:rPr lang="pl-PL" sz="1350" dirty="0"/>
              <a:t>W przypadku tego diagramu nawigację rozpoczynamy z </a:t>
            </a:r>
            <a:r>
              <a:rPr lang="pl-PL" sz="1350" i="1" dirty="0"/>
              <a:t>Głównego menu</a:t>
            </a:r>
            <a:r>
              <a:rPr lang="pl-PL" sz="1350" dirty="0"/>
              <a:t>, będącego indeksem innych elementów. Możemy z niego przejść do jednego z dwóch indeksów indeksu autorów lub indeksu udzielających wywiady, możemy też od razu przejść do artykułów dnia. Artykuły dnia są najprostszym rodzajem kontekstu - prostym zbiorem węzłów. Artykuły według autorów i według udzielających wywiadów są bardziej złożonymi kontekstami - stanowią grupy kontekstów (grupę kontekstów dla każdego autora i dla każdego udzielającego wywiadu). Czarne kwadraty w rogu każdego z tych kontekstów oznaczają, że istnieje dla nich indeks, jeśli kwadrat jest pusty, indeks taki nie istnieje. Jeśli między dwoma kontekstami dla danej klasy nawigacyjnej (oznaczonej szarym prostokątem) znajduje się przerywana linia, nie można bezpośrednio przejść z jednego kontekstu do drugiego. Odwrotnie jest to możliwe. Strzałki na diagramie oznaczają kierunek nawigacji między elementami serwisu.</a:t>
            </a:r>
          </a:p>
        </p:txBody>
      </p:sp>
      <p:sp>
        <p:nvSpPr>
          <p:cNvPr id="5" name="Prostokąt zaokrąglony 4"/>
          <p:cNvSpPr/>
          <p:nvPr/>
        </p:nvSpPr>
        <p:spPr>
          <a:xfrm>
            <a:off x="1618100" y="117777"/>
            <a:ext cx="5778642" cy="2518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6" name="Picture 4" descr="http://edu.pjwstk.edu.pl/wyklady/tpb/scb/a14/W14_Rys4.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453878" y="204685"/>
            <a:ext cx="4236244" cy="2228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Prostokąt 6"/>
          <p:cNvSpPr/>
          <p:nvPr/>
        </p:nvSpPr>
        <p:spPr>
          <a:xfrm>
            <a:off x="2951821" y="2431934"/>
            <a:ext cx="3097323" cy="253916"/>
          </a:xfrm>
          <a:prstGeom prst="rect">
            <a:avLst/>
          </a:prstGeom>
        </p:spPr>
        <p:txBody>
          <a:bodyPr wrap="none">
            <a:spAutoFit/>
          </a:bodyPr>
          <a:lstStyle/>
          <a:p>
            <a:r>
              <a:rPr lang="pl-PL" sz="1050" dirty="0">
                <a:solidFill>
                  <a:schemeClr val="bg1">
                    <a:lumMod val="85000"/>
                  </a:schemeClr>
                </a:solidFill>
              </a:rPr>
              <a:t>Przykładowy diagram kontekstów nawigacyjnych</a:t>
            </a:r>
          </a:p>
        </p:txBody>
      </p:sp>
    </p:spTree>
    <p:extLst>
      <p:ext uri="{BB962C8B-B14F-4D97-AF65-F5344CB8AC3E}">
        <p14:creationId xmlns:p14="http://schemas.microsoft.com/office/powerpoint/2010/main" val="2920880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31185" y="56986"/>
            <a:ext cx="3906839" cy="300082"/>
          </a:xfrm>
          <a:prstGeom prst="rect">
            <a:avLst/>
          </a:prstGeom>
        </p:spPr>
        <p:txBody>
          <a:bodyPr wrap="none">
            <a:spAutoFit/>
          </a:bodyPr>
          <a:lstStyle/>
          <a:p>
            <a:r>
              <a:rPr lang="pl-PL" sz="1350" b="1" dirty="0"/>
              <a:t>Model abstrakcyjnego interfejsu użytkownika</a:t>
            </a:r>
          </a:p>
        </p:txBody>
      </p:sp>
      <p:sp>
        <p:nvSpPr>
          <p:cNvPr id="3" name="Prostokąt 2"/>
          <p:cNvSpPr/>
          <p:nvPr/>
        </p:nvSpPr>
        <p:spPr>
          <a:xfrm>
            <a:off x="618322" y="357068"/>
            <a:ext cx="8032172" cy="1754326"/>
          </a:xfrm>
          <a:prstGeom prst="rect">
            <a:avLst/>
          </a:prstGeom>
        </p:spPr>
        <p:txBody>
          <a:bodyPr wrap="square">
            <a:spAutoFit/>
          </a:bodyPr>
          <a:lstStyle/>
          <a:p>
            <a:r>
              <a:rPr lang="pl-PL" sz="1350" dirty="0"/>
              <a:t>Interfejs użytkownika w OOHDM jest opisywany za pomocą </a:t>
            </a:r>
            <a:r>
              <a:rPr lang="pl-PL" sz="1350" i="1" dirty="0"/>
              <a:t>Abstrakcyjnych widoków danych</a:t>
            </a:r>
            <a:r>
              <a:rPr lang="pl-PL" sz="1350" dirty="0"/>
              <a:t> - ADV (</a:t>
            </a:r>
            <a:r>
              <a:rPr lang="pl-PL" sz="1350" i="1" dirty="0" err="1"/>
              <a:t>Abstract</a:t>
            </a:r>
            <a:r>
              <a:rPr lang="pl-PL" sz="1350" i="1" dirty="0"/>
              <a:t> Data </a:t>
            </a:r>
            <a:r>
              <a:rPr lang="pl-PL" sz="1350" i="1" dirty="0" err="1"/>
              <a:t>Views</a:t>
            </a:r>
            <a:r>
              <a:rPr lang="pl-PL" sz="1350" dirty="0"/>
              <a:t>). Reprezentują one zawartość interfejsu, nie odwołując się do konkretnej implementacji. Umożliwiają one określenie:</a:t>
            </a:r>
          </a:p>
          <a:p>
            <a:pPr marL="214313" indent="-214313">
              <a:buFont typeface="Arial" pitchFamily="34" charset="0"/>
              <a:buChar char="•"/>
            </a:pPr>
            <a:r>
              <a:rPr lang="pl-PL" sz="1350" dirty="0"/>
              <a:t>struktury interfejsu użytkownika, przy użyciu agregacji i dziedziczenia jako mechanizmów abstrakcji;</a:t>
            </a:r>
          </a:p>
          <a:p>
            <a:pPr marL="214313" indent="-214313">
              <a:buFont typeface="Arial" pitchFamily="34" charset="0"/>
              <a:buChar char="•"/>
            </a:pPr>
            <a:r>
              <a:rPr lang="pl-PL" sz="1350" dirty="0"/>
              <a:t>układu elementów interfejsu;</a:t>
            </a:r>
          </a:p>
          <a:p>
            <a:pPr marL="214313" indent="-214313">
              <a:buFont typeface="Arial" pitchFamily="34" charset="0"/>
              <a:buChar char="•"/>
            </a:pPr>
            <a:r>
              <a:rPr lang="pl-PL" sz="1350" dirty="0"/>
              <a:t>powiązania poszczególnych elementów interfejsu z obiektami nawigacyjnymi;</a:t>
            </a:r>
          </a:p>
          <a:p>
            <a:pPr marL="214313" indent="-214313">
              <a:buFont typeface="Arial" pitchFamily="34" charset="0"/>
              <a:buChar char="•"/>
            </a:pPr>
            <a:r>
              <a:rPr lang="pl-PL" sz="1350" dirty="0"/>
              <a:t>reakcji elementów interfejsu na zdarzenia zewnętrzne, w szczególności związek między zdarzeniem zewnętrznym a nawigacją - w tym celu są używane tzw. ADV-</a:t>
            </a:r>
            <a:r>
              <a:rPr lang="pl-PL" sz="1350" dirty="0" err="1"/>
              <a:t>Charts</a:t>
            </a:r>
            <a:r>
              <a:rPr lang="pl-PL" sz="1350" dirty="0"/>
              <a:t> </a:t>
            </a:r>
          </a:p>
        </p:txBody>
      </p:sp>
      <p:sp>
        <p:nvSpPr>
          <p:cNvPr id="4" name="Prostokąt zaokrąglony 3"/>
          <p:cNvSpPr/>
          <p:nvPr/>
        </p:nvSpPr>
        <p:spPr>
          <a:xfrm>
            <a:off x="2033718" y="2275006"/>
            <a:ext cx="5130570" cy="2727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12290" name="Picture 2" descr="http://edu.pjwstk.edu.pl/wyklady/tpb/scb/a14/W14_Rys5.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012383" y="2355726"/>
            <a:ext cx="3244051" cy="2430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rostokąt 4"/>
          <p:cNvSpPr/>
          <p:nvPr/>
        </p:nvSpPr>
        <p:spPr>
          <a:xfrm>
            <a:off x="3486197" y="4760923"/>
            <a:ext cx="2529860" cy="253916"/>
          </a:xfrm>
          <a:prstGeom prst="rect">
            <a:avLst/>
          </a:prstGeom>
        </p:spPr>
        <p:txBody>
          <a:bodyPr wrap="none">
            <a:spAutoFit/>
          </a:bodyPr>
          <a:lstStyle/>
          <a:p>
            <a:r>
              <a:rPr lang="pl-PL" sz="1050" dirty="0">
                <a:solidFill>
                  <a:schemeClr val="bg1">
                    <a:lumMod val="85000"/>
                  </a:schemeClr>
                </a:solidFill>
              </a:rPr>
              <a:t>Przykładowy prosty </a:t>
            </a:r>
            <a:r>
              <a:rPr lang="pl-PL" sz="1050" dirty="0" err="1">
                <a:solidFill>
                  <a:schemeClr val="bg1">
                    <a:lumMod val="85000"/>
                  </a:schemeClr>
                </a:solidFill>
              </a:rPr>
              <a:t>Abstract</a:t>
            </a:r>
            <a:r>
              <a:rPr lang="pl-PL" sz="1050" dirty="0">
                <a:solidFill>
                  <a:schemeClr val="bg1">
                    <a:lumMod val="85000"/>
                  </a:schemeClr>
                </a:solidFill>
              </a:rPr>
              <a:t> Data </a:t>
            </a:r>
            <a:r>
              <a:rPr lang="pl-PL" sz="1050" dirty="0" err="1">
                <a:solidFill>
                  <a:schemeClr val="bg1">
                    <a:lumMod val="85000"/>
                  </a:schemeClr>
                </a:solidFill>
              </a:rPr>
              <a:t>View</a:t>
            </a:r>
            <a:endParaRPr lang="pl-PL" sz="1050" dirty="0">
              <a:solidFill>
                <a:schemeClr val="bg1">
                  <a:lumMod val="85000"/>
                </a:schemeClr>
              </a:solidFill>
            </a:endParaRPr>
          </a:p>
        </p:txBody>
      </p:sp>
    </p:spTree>
    <p:extLst>
      <p:ext uri="{BB962C8B-B14F-4D97-AF65-F5344CB8AC3E}">
        <p14:creationId xmlns:p14="http://schemas.microsoft.com/office/powerpoint/2010/main" val="2198087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C885903-5BA6-4D96-A5EF-C3E646507797}"/>
              </a:ext>
            </a:extLst>
          </p:cNvPr>
          <p:cNvSpPr>
            <a:spLocks noGrp="1"/>
          </p:cNvSpPr>
          <p:nvPr>
            <p:ph type="title"/>
          </p:nvPr>
        </p:nvSpPr>
        <p:spPr/>
        <p:txBody>
          <a:bodyPr/>
          <a:lstStyle/>
          <a:p>
            <a:r>
              <a:rPr lang="pl-PL" dirty="0"/>
              <a:t>Środowisko testowe</a:t>
            </a:r>
          </a:p>
        </p:txBody>
      </p:sp>
      <p:sp>
        <p:nvSpPr>
          <p:cNvPr id="5" name="pole tekstowe 4">
            <a:extLst>
              <a:ext uri="{FF2B5EF4-FFF2-40B4-BE49-F238E27FC236}">
                <a16:creationId xmlns:a16="http://schemas.microsoft.com/office/drawing/2014/main" id="{A039F3DB-D7CA-45C8-8880-99804CFF4523}"/>
              </a:ext>
            </a:extLst>
          </p:cNvPr>
          <p:cNvSpPr txBox="1"/>
          <p:nvPr/>
        </p:nvSpPr>
        <p:spPr>
          <a:xfrm>
            <a:off x="710045" y="1026243"/>
            <a:ext cx="7644246" cy="3693319"/>
          </a:xfrm>
          <a:prstGeom prst="rect">
            <a:avLst/>
          </a:prstGeom>
          <a:noFill/>
        </p:spPr>
        <p:txBody>
          <a:bodyPr wrap="square">
            <a:spAutoFit/>
          </a:bodyPr>
          <a:lstStyle/>
          <a:p>
            <a:pPr algn="l"/>
            <a:r>
              <a:rPr lang="pl-PL" sz="1800" b="0" i="0" u="none" strike="noStrike" baseline="0" dirty="0">
                <a:latin typeface="TimesNewRoman"/>
              </a:rPr>
              <a:t>Planując testy, należy rozważyć w aspekcie środowiska testów:</a:t>
            </a:r>
          </a:p>
          <a:p>
            <a:pPr algn="l"/>
            <a:endParaRPr lang="pl-PL" sz="1800" b="0" i="0" u="none" strike="noStrike" baseline="0" dirty="0">
              <a:latin typeface="TimesNewRoman"/>
            </a:endParaRPr>
          </a:p>
          <a:p>
            <a:pPr algn="l"/>
            <a:r>
              <a:rPr lang="pl-PL" sz="1600" b="0" i="0" u="none" strike="noStrike" baseline="0" dirty="0">
                <a:latin typeface="Wingdings-Regular"/>
              </a:rPr>
              <a:t> </a:t>
            </a:r>
            <a:r>
              <a:rPr lang="pl-PL" sz="1800" b="0" i="0" u="none" strike="noStrike" baseline="0" dirty="0">
                <a:latin typeface="TimesNewRoman"/>
              </a:rPr>
              <a:t>konieczność separacji projektu lub jego fragmentu od podstawowego środowiska testów, np. testów wydajnościowych lub funkcjonalnych z dużą liczbą danych;</a:t>
            </a:r>
          </a:p>
          <a:p>
            <a:pPr algn="l"/>
            <a:r>
              <a:rPr lang="pl-PL" sz="1600" b="0" i="0" u="none" strike="noStrike" baseline="0" dirty="0">
                <a:latin typeface="Wingdings-Regular"/>
              </a:rPr>
              <a:t> </a:t>
            </a:r>
            <a:r>
              <a:rPr lang="pl-PL" sz="1800" b="0" i="0" u="none" strike="noStrike" baseline="0" dirty="0">
                <a:latin typeface="TimesNewRoman"/>
              </a:rPr>
              <a:t>możliwość uruchomienia dodatkowych serwerów aplikacji lub zupełnie nowych komponentów, np. serwera SMTP, WWW itp.;</a:t>
            </a:r>
          </a:p>
          <a:p>
            <a:pPr algn="l"/>
            <a:r>
              <a:rPr lang="pl-PL" sz="1600" b="0" i="0" u="none" strike="noStrike" baseline="0" dirty="0">
                <a:latin typeface="Wingdings-Regular"/>
              </a:rPr>
              <a:t> </a:t>
            </a:r>
            <a:r>
              <a:rPr lang="pl-PL" sz="1800" b="0" i="0" u="none" strike="noStrike" baseline="0" dirty="0">
                <a:latin typeface="TimesNewRoman"/>
              </a:rPr>
              <a:t>ryzyko utraty lub „zepsucia” danych np. w przypadku testu jednorazowych</a:t>
            </a:r>
          </a:p>
          <a:p>
            <a:pPr algn="l"/>
            <a:r>
              <a:rPr lang="pl-PL" sz="1800" b="0" i="0" u="none" strike="noStrike" baseline="0" dirty="0">
                <a:latin typeface="TimesNewRoman"/>
              </a:rPr>
              <a:t>skryptów bazodanowych (skrypt można wykonać tylko raz, w celu ponownego</a:t>
            </a:r>
          </a:p>
          <a:p>
            <a:pPr algn="l"/>
            <a:r>
              <a:rPr lang="pl-PL" sz="1800" b="0" i="0" u="none" strike="noStrike" baseline="0" dirty="0">
                <a:latin typeface="TimesNewRoman"/>
              </a:rPr>
              <a:t>testu należy przywrócić pierwotny stan bazy);</a:t>
            </a:r>
          </a:p>
          <a:p>
            <a:pPr algn="l"/>
            <a:r>
              <a:rPr lang="pl-PL" sz="1600" b="0" i="0" u="none" strike="noStrike" baseline="0" dirty="0">
                <a:latin typeface="Wingdings-Regular"/>
              </a:rPr>
              <a:t> </a:t>
            </a:r>
            <a:r>
              <a:rPr lang="pl-PL" sz="1800" b="0" i="0" u="none" strike="noStrike" baseline="0" dirty="0">
                <a:latin typeface="TimesNewRoman"/>
              </a:rPr>
              <a:t>możliwość chwilowego włączenia do infrastruktury zasobów zdalnych, np.</a:t>
            </a:r>
          </a:p>
          <a:p>
            <a:pPr algn="l"/>
            <a:r>
              <a:rPr lang="pl-PL" sz="1800" b="0" i="0" u="none" strike="noStrike" baseline="0" dirty="0">
                <a:latin typeface="TimesNewRoman"/>
              </a:rPr>
              <a:t>zewnętrznego web service, który został „użyczony” na czas testów.</a:t>
            </a:r>
            <a:endParaRPr lang="pl-PL" dirty="0"/>
          </a:p>
          <a:p>
            <a:pPr algn="l"/>
            <a:endParaRPr lang="pl-PL" dirty="0"/>
          </a:p>
        </p:txBody>
      </p:sp>
    </p:spTree>
    <p:extLst>
      <p:ext uri="{BB962C8B-B14F-4D97-AF65-F5344CB8AC3E}">
        <p14:creationId xmlns:p14="http://schemas.microsoft.com/office/powerpoint/2010/main" val="1745366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944549" y="288341"/>
            <a:ext cx="3681457" cy="369332"/>
          </a:xfrm>
          <a:prstGeom prst="rect">
            <a:avLst/>
          </a:prstGeom>
        </p:spPr>
        <p:txBody>
          <a:bodyPr wrap="none">
            <a:spAutoFit/>
          </a:bodyPr>
          <a:lstStyle/>
          <a:p>
            <a:pPr lvl="0"/>
            <a:r>
              <a:rPr lang="en-US" dirty="0">
                <a:solidFill>
                  <a:schemeClr val="tx1">
                    <a:lumMod val="75000"/>
                  </a:schemeClr>
                </a:solidFill>
              </a:rPr>
              <a:t>Web Site Design Method (WSDM)</a:t>
            </a:r>
            <a:endParaRPr lang="pl-PL" dirty="0">
              <a:solidFill>
                <a:schemeClr val="tx1">
                  <a:lumMod val="75000"/>
                </a:schemeClr>
              </a:solidFill>
            </a:endParaRPr>
          </a:p>
        </p:txBody>
      </p:sp>
      <p:sp>
        <p:nvSpPr>
          <p:cNvPr id="3" name="Prostokąt 2"/>
          <p:cNvSpPr/>
          <p:nvPr/>
        </p:nvSpPr>
        <p:spPr>
          <a:xfrm>
            <a:off x="983673" y="843559"/>
            <a:ext cx="7723909" cy="1131079"/>
          </a:xfrm>
          <a:prstGeom prst="rect">
            <a:avLst/>
          </a:prstGeom>
        </p:spPr>
        <p:txBody>
          <a:bodyPr wrap="square">
            <a:spAutoFit/>
          </a:bodyPr>
          <a:lstStyle/>
          <a:p>
            <a:r>
              <a:rPr lang="pl-PL" sz="1350" dirty="0"/>
              <a:t>Metoda projektowania stron sieciowych(WSDM) obejmuje, trzy pierwsze etapy wytwarzania systemów internetowych, nie zajmuje się natomiast projektem implementacyjnym, interfejsem użytkownika ani też samą implementacją. Jest to metoda zajmująca się użytkownikiem, a nie danymi. Przeznaczona jest głównie do tworzenia aplikacji o charakterze informacyjnym. Metoda ta jest niezależna od użytej notacji, służącej do modelowania przechowywanych danych.</a:t>
            </a:r>
          </a:p>
        </p:txBody>
      </p:sp>
      <p:sp>
        <p:nvSpPr>
          <p:cNvPr id="4" name="Prostokąt 3"/>
          <p:cNvSpPr/>
          <p:nvPr/>
        </p:nvSpPr>
        <p:spPr>
          <a:xfrm>
            <a:off x="983673" y="2208114"/>
            <a:ext cx="2406428" cy="300082"/>
          </a:xfrm>
          <a:prstGeom prst="rect">
            <a:avLst/>
          </a:prstGeom>
        </p:spPr>
        <p:txBody>
          <a:bodyPr wrap="none">
            <a:spAutoFit/>
          </a:bodyPr>
          <a:lstStyle/>
          <a:p>
            <a:r>
              <a:rPr lang="pl-PL" sz="1350" b="1" dirty="0"/>
              <a:t>Klasyfikacja użytkowników</a:t>
            </a:r>
            <a:endParaRPr lang="pl-PL" sz="1350" dirty="0"/>
          </a:p>
        </p:txBody>
      </p:sp>
      <p:sp>
        <p:nvSpPr>
          <p:cNvPr id="5" name="Prostokąt 4"/>
          <p:cNvSpPr/>
          <p:nvPr/>
        </p:nvSpPr>
        <p:spPr>
          <a:xfrm>
            <a:off x="983673" y="2741672"/>
            <a:ext cx="7644245" cy="1962076"/>
          </a:xfrm>
          <a:prstGeom prst="rect">
            <a:avLst/>
          </a:prstGeom>
        </p:spPr>
        <p:txBody>
          <a:bodyPr wrap="square">
            <a:spAutoFit/>
          </a:bodyPr>
          <a:lstStyle/>
          <a:p>
            <a:r>
              <a:rPr lang="pl-PL" sz="1350" dirty="0"/>
              <a:t>Pierwszym etapem projektowania systemów przy użyciu metodyki WSDM jest przeprowadzenie klasyfikacji użytkowników, korzystających z przyszłego systemu. Klasyfikacja ta odbywa się w trzech krokach:</a:t>
            </a:r>
          </a:p>
          <a:p>
            <a:r>
              <a:rPr lang="pl-PL" sz="1350" b="1" dirty="0"/>
              <a:t>Identyfikacja aktywności</a:t>
            </a:r>
            <a:r>
              <a:rPr lang="pl-PL" sz="1350" dirty="0"/>
              <a:t>. Aktywności są funkcjami udostępnianymi przez system.</a:t>
            </a:r>
          </a:p>
          <a:p>
            <a:r>
              <a:rPr lang="pl-PL" sz="1350" b="1" dirty="0"/>
              <a:t>Identyfikacja klas użytkowników</a:t>
            </a:r>
            <a:r>
              <a:rPr lang="pl-PL" sz="1350" dirty="0"/>
              <a:t>. Dla każdej aktywności są identyfikowane grupy użytkowników, które będą z niej korzystać.</a:t>
            </a:r>
          </a:p>
          <a:p>
            <a:r>
              <a:rPr lang="pl-PL" sz="1350" b="1" dirty="0"/>
              <a:t>Opis klas użytkowników</a:t>
            </a:r>
            <a:r>
              <a:rPr lang="pl-PL" sz="1350" dirty="0"/>
              <a:t>. Należy utworzyć tekstowy opis każdej z klas użytkowników, zawierający informację na temat ich oczekiwań, dotyczących przekazywanych przez system informacji oraz charakterystyki ich umiejętności istotne z punktu widzenia systemu.</a:t>
            </a:r>
          </a:p>
        </p:txBody>
      </p:sp>
    </p:spTree>
    <p:extLst>
      <p:ext uri="{BB962C8B-B14F-4D97-AF65-F5344CB8AC3E}">
        <p14:creationId xmlns:p14="http://schemas.microsoft.com/office/powerpoint/2010/main" val="1215579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93658" y="303498"/>
            <a:ext cx="1781257" cy="300082"/>
          </a:xfrm>
          <a:prstGeom prst="rect">
            <a:avLst/>
          </a:prstGeom>
        </p:spPr>
        <p:txBody>
          <a:bodyPr wrap="none">
            <a:spAutoFit/>
          </a:bodyPr>
          <a:lstStyle/>
          <a:p>
            <a:r>
              <a:rPr lang="pl-PL" sz="1350" b="1" dirty="0"/>
              <a:t>Model koncepcyjny</a:t>
            </a:r>
            <a:endParaRPr lang="pl-PL" sz="1350" dirty="0"/>
          </a:p>
        </p:txBody>
      </p:sp>
      <p:sp>
        <p:nvSpPr>
          <p:cNvPr id="3" name="Prostokąt 2"/>
          <p:cNvSpPr/>
          <p:nvPr/>
        </p:nvSpPr>
        <p:spPr>
          <a:xfrm>
            <a:off x="782782" y="814890"/>
            <a:ext cx="8129155" cy="1962076"/>
          </a:xfrm>
          <a:prstGeom prst="rect">
            <a:avLst/>
          </a:prstGeom>
        </p:spPr>
        <p:txBody>
          <a:bodyPr wrap="square">
            <a:spAutoFit/>
          </a:bodyPr>
          <a:lstStyle/>
          <a:p>
            <a:r>
              <a:rPr lang="pl-PL" sz="1350" dirty="0"/>
              <a:t>Model koncepcyjny w WSDM składa się z dwóch części: </a:t>
            </a:r>
            <a:r>
              <a:rPr lang="pl-PL" sz="1350" b="1" dirty="0"/>
              <a:t>modelu danych oraz modelu nawigacyjnego. </a:t>
            </a:r>
          </a:p>
          <a:p>
            <a:r>
              <a:rPr lang="pl-PL" sz="1350" dirty="0"/>
              <a:t>Model danych opisuje wymagania informacyjne różnych klasach użytkowników. Dla każdej klasy użytkowników jest tworzony oddzielny model danych, obejmujący interesujący ich fragment danych przechowywanych w systemie. Metodyka ta nie określa, w jaki sposób dane te mają być opisywane, można więc zastosować zarówno notację relacyjną, jak i obiektową. W przypadku gdy oczekiwania użytkowników różnią się w obrębie jeden klasy użytkowników możliwe jest użycie wariantów perspektyw w celu ich opisania. Ponadto tworzony jest (jeśli go nie ma) model biznesowy obiektów, przedstawiający wszystkie dane dostępne w systemie.</a:t>
            </a:r>
          </a:p>
        </p:txBody>
      </p:sp>
      <p:sp>
        <p:nvSpPr>
          <p:cNvPr id="4" name="Prostokąt 3"/>
          <p:cNvSpPr/>
          <p:nvPr/>
        </p:nvSpPr>
        <p:spPr>
          <a:xfrm>
            <a:off x="782782" y="3190195"/>
            <a:ext cx="7696200" cy="923330"/>
          </a:xfrm>
          <a:prstGeom prst="rect">
            <a:avLst/>
          </a:prstGeom>
        </p:spPr>
        <p:txBody>
          <a:bodyPr wrap="square">
            <a:spAutoFit/>
          </a:bodyPr>
          <a:lstStyle/>
          <a:p>
            <a:r>
              <a:rPr lang="pl-PL" sz="1350" dirty="0"/>
              <a:t>Model nawigacyjny składa się z </a:t>
            </a:r>
            <a:r>
              <a:rPr lang="pl-PL" sz="1350" i="1" dirty="0"/>
              <a:t>tras nawigacyjnych</a:t>
            </a:r>
            <a:r>
              <a:rPr lang="pl-PL" sz="1350" dirty="0"/>
              <a:t>, po jednej dla każdej perspektywy użytkownika. Trasa nawigacyjna określa, w jaki sposób użytkownik porusza się po dostępnych mu danych. Trasa taka jest opisana za pomocą komponentów (dzielących się na informacyjne, nawigacyjne i zewnętrzne) oraz odsyłaczy.</a:t>
            </a:r>
          </a:p>
        </p:txBody>
      </p:sp>
    </p:spTree>
    <p:extLst>
      <p:ext uri="{BB962C8B-B14F-4D97-AF65-F5344CB8AC3E}">
        <p14:creationId xmlns:p14="http://schemas.microsoft.com/office/powerpoint/2010/main" val="3850815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50718" y="141480"/>
            <a:ext cx="8177646" cy="2377574"/>
          </a:xfrm>
          <a:prstGeom prst="rect">
            <a:avLst/>
          </a:prstGeom>
        </p:spPr>
        <p:txBody>
          <a:bodyPr wrap="square">
            <a:spAutoFit/>
          </a:bodyPr>
          <a:lstStyle/>
          <a:p>
            <a:r>
              <a:rPr lang="pl-PL" sz="1350" dirty="0"/>
              <a:t>Metodyka WSDM opisuje algorytm budowy tras nawigacyjnych. Każda trasa nawigacyjna składa się z trzech warstw:</a:t>
            </a:r>
          </a:p>
          <a:p>
            <a:pPr marL="214313" indent="-214313">
              <a:buFont typeface="Arial" pitchFamily="34" charset="0"/>
              <a:buChar char="•"/>
            </a:pPr>
            <a:r>
              <a:rPr lang="pl-PL" sz="1350" dirty="0"/>
              <a:t>warstwy kontekstowej, składającej się z elementu nawigacyjnego o takiej samej nazwie, co perspektywa;</a:t>
            </a:r>
          </a:p>
          <a:p>
            <a:pPr marL="214313" indent="-214313">
              <a:buFont typeface="Arial" pitchFamily="34" charset="0"/>
              <a:buChar char="•"/>
            </a:pPr>
            <a:r>
              <a:rPr lang="pl-PL" sz="1350" dirty="0"/>
              <a:t>warstwy informacyjnej, w której każdy z typów obiektów, wchodzących w skład perspektywy staje się obiektem informacyjnym lub zewnętrznym - zależnie od tego, czy dane są dostępne w systemie, czy też poza nim; między obiektami warstwy informacyjnej są tworzone odsyłacze odpowiadające powiązaniom między typami obiektów;</a:t>
            </a:r>
          </a:p>
          <a:p>
            <a:pPr marL="214313" indent="-214313">
              <a:buFont typeface="Arial" pitchFamily="34" charset="0"/>
              <a:buChar char="•"/>
            </a:pPr>
            <a:r>
              <a:rPr lang="pl-PL" sz="1350" dirty="0"/>
              <a:t>warstwy nawigacyjnej, łączącej warstwy kontekstową i informacyjną, uwzględniając potrzeby użytkownika, jeśli do tej samej informacji należy zapewnić dostęp kilkoma różnymi sposobami, tworzy się pośrednie odsyłacze i komponenty.</a:t>
            </a:r>
          </a:p>
        </p:txBody>
      </p:sp>
      <p:sp>
        <p:nvSpPr>
          <p:cNvPr id="4" name="Prostokąt zaokrąglony 3"/>
          <p:cNvSpPr/>
          <p:nvPr/>
        </p:nvSpPr>
        <p:spPr>
          <a:xfrm>
            <a:off x="803564" y="2571750"/>
            <a:ext cx="7557654" cy="2484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13314" name="Picture 2" descr="http://edu.pjwstk.edu.pl/wyklady/tpb/scb/a14/W14_Rys6.gi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843808" y="2625756"/>
            <a:ext cx="3294366" cy="2189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rostokąt 4"/>
          <p:cNvSpPr/>
          <p:nvPr/>
        </p:nvSpPr>
        <p:spPr>
          <a:xfrm>
            <a:off x="3560233" y="4819652"/>
            <a:ext cx="1925527" cy="253916"/>
          </a:xfrm>
          <a:prstGeom prst="rect">
            <a:avLst/>
          </a:prstGeom>
        </p:spPr>
        <p:txBody>
          <a:bodyPr wrap="none">
            <a:spAutoFit/>
          </a:bodyPr>
          <a:lstStyle/>
          <a:p>
            <a:r>
              <a:rPr lang="pl-PL" sz="1050" dirty="0">
                <a:solidFill>
                  <a:schemeClr val="bg1">
                    <a:lumMod val="85000"/>
                  </a:schemeClr>
                </a:solidFill>
              </a:rPr>
              <a:t>Model nawigacyjny w WSDM</a:t>
            </a:r>
          </a:p>
        </p:txBody>
      </p:sp>
    </p:spTree>
    <p:extLst>
      <p:ext uri="{BB962C8B-B14F-4D97-AF65-F5344CB8AC3E}">
        <p14:creationId xmlns:p14="http://schemas.microsoft.com/office/powerpoint/2010/main" val="4133203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817767" y="316051"/>
            <a:ext cx="3754233" cy="369332"/>
          </a:xfrm>
          <a:prstGeom prst="rect">
            <a:avLst/>
          </a:prstGeom>
        </p:spPr>
        <p:txBody>
          <a:bodyPr wrap="none">
            <a:spAutoFit/>
          </a:bodyPr>
          <a:lstStyle/>
          <a:p>
            <a:pPr lvl="0"/>
            <a:r>
              <a:rPr lang="pl-PL" dirty="0">
                <a:solidFill>
                  <a:schemeClr val="tx1">
                    <a:lumMod val="75000"/>
                  </a:schemeClr>
                </a:solidFill>
              </a:rPr>
              <a:t>Web </a:t>
            </a:r>
            <a:r>
              <a:rPr lang="pl-PL" dirty="0" err="1">
                <a:solidFill>
                  <a:schemeClr val="tx1">
                    <a:lumMod val="75000"/>
                  </a:schemeClr>
                </a:solidFill>
              </a:rPr>
              <a:t>Modeling</a:t>
            </a:r>
            <a:r>
              <a:rPr lang="pl-PL" dirty="0">
                <a:solidFill>
                  <a:schemeClr val="tx1">
                    <a:lumMod val="75000"/>
                  </a:schemeClr>
                </a:solidFill>
              </a:rPr>
              <a:t> Language (</a:t>
            </a:r>
            <a:r>
              <a:rPr lang="pl-PL" dirty="0" err="1">
                <a:solidFill>
                  <a:schemeClr val="tx1">
                    <a:lumMod val="75000"/>
                  </a:schemeClr>
                </a:solidFill>
              </a:rPr>
              <a:t>WebML</a:t>
            </a:r>
            <a:r>
              <a:rPr lang="pl-PL" dirty="0">
                <a:solidFill>
                  <a:schemeClr val="tx1">
                    <a:lumMod val="75000"/>
                  </a:schemeClr>
                </a:solidFill>
              </a:rPr>
              <a:t>)</a:t>
            </a:r>
          </a:p>
        </p:txBody>
      </p:sp>
      <p:sp>
        <p:nvSpPr>
          <p:cNvPr id="3" name="Prostokąt 2"/>
          <p:cNvSpPr/>
          <p:nvPr/>
        </p:nvSpPr>
        <p:spPr>
          <a:xfrm>
            <a:off x="817767" y="843558"/>
            <a:ext cx="7990260" cy="3831818"/>
          </a:xfrm>
          <a:prstGeom prst="rect">
            <a:avLst/>
          </a:prstGeom>
        </p:spPr>
        <p:txBody>
          <a:bodyPr wrap="square">
            <a:spAutoFit/>
          </a:bodyPr>
          <a:lstStyle/>
          <a:p>
            <a:r>
              <a:rPr lang="pl-PL" sz="1350" dirty="0"/>
              <a:t>Metodyka </a:t>
            </a:r>
            <a:r>
              <a:rPr lang="pl-PL" sz="1350" dirty="0" err="1"/>
              <a:t>WebML</a:t>
            </a:r>
            <a:r>
              <a:rPr lang="pl-PL" sz="1350" dirty="0"/>
              <a:t> jest najbardziej rozbudowaną z opisywanych metodyk. Służy ona do wysoko poziomowego, niezależnego od platformy specyfikowania danych aplikacji internetowych. Obejmuje nie tylko budowę modelu danych i modelu nawigacyjnego, lecz również projektowanie interfejsu użytkownika oraz proces personalizacji tworzonej aplikacji. Specyfikacja aplikacji internetowej w </a:t>
            </a:r>
            <a:r>
              <a:rPr lang="pl-PL" sz="1350" dirty="0" err="1"/>
              <a:t>WebML</a:t>
            </a:r>
            <a:r>
              <a:rPr lang="pl-PL" sz="1350" dirty="0"/>
              <a:t> składa się z czterech ortogonalnych modeli:</a:t>
            </a:r>
          </a:p>
          <a:p>
            <a:endParaRPr lang="pl-PL" sz="1350" dirty="0"/>
          </a:p>
          <a:p>
            <a:pPr marL="257175" indent="-257175">
              <a:buFont typeface="+mj-lt"/>
              <a:buAutoNum type="arabicPeriod"/>
            </a:pPr>
            <a:r>
              <a:rPr lang="pl-PL" sz="1350" dirty="0"/>
              <a:t>modelu strukturalnego, opisującego dane przechowywane w systemie przy użyciu dowolnej notacji obiektowej lub relacyjnej;</a:t>
            </a:r>
          </a:p>
          <a:p>
            <a:pPr marL="257175" indent="-257175">
              <a:buFont typeface="+mj-lt"/>
              <a:buAutoNum type="arabicPeriod"/>
            </a:pPr>
            <a:r>
              <a:rPr lang="pl-PL" sz="1350" dirty="0"/>
              <a:t>modelu hipertekstu, opisującego jeden lub więcej hipertekstów mogących być umieszczonych na stronie. Każdy z hipertekstów wskazuje tzw. widok, składający się z dwóch modeli:</a:t>
            </a:r>
          </a:p>
          <a:p>
            <a:pPr marL="257175" indent="-257175">
              <a:buFont typeface="+mj-lt"/>
              <a:buAutoNum type="arabicPeriod"/>
            </a:pPr>
            <a:r>
              <a:rPr lang="pl-PL" sz="1350" dirty="0"/>
              <a:t>modelu kompozycji określającego z czego będzie zbudowany hipertekst oraz jakie treści wchodzą w skład stron</a:t>
            </a:r>
          </a:p>
          <a:p>
            <a:pPr marL="257175" indent="-257175">
              <a:buFont typeface="+mj-lt"/>
              <a:buAutoNum type="arabicPeriod"/>
            </a:pPr>
            <a:r>
              <a:rPr lang="pl-PL" sz="1350" dirty="0"/>
              <a:t>modelu nawigacji, określającego sposób połączenia stron oraz treści w celu utworzenia hipertekstu.</a:t>
            </a:r>
          </a:p>
          <a:p>
            <a:pPr marL="600075" lvl="1" indent="-257175">
              <a:buFont typeface="+mj-lt"/>
              <a:buAutoNum type="alphaLcParenR"/>
            </a:pPr>
            <a:r>
              <a:rPr lang="pl-PL" sz="1350" dirty="0"/>
              <a:t>modelu prezentacji, opisującego wygląd i układ stron w sposób niezależny od docelowego urządzenia i użytych środków implementacji.</a:t>
            </a:r>
          </a:p>
          <a:p>
            <a:pPr marL="600075" lvl="1" indent="-257175">
              <a:buFont typeface="+mj-lt"/>
              <a:buAutoNum type="alphaLcParenR"/>
            </a:pPr>
            <a:r>
              <a:rPr lang="pl-PL" sz="1350" dirty="0"/>
              <a:t>model personalizacji, opisującego użytkowników i grupy użytkowników korzystających z systemu oraz dane i reguły specyficzne dla poszczególnych grup i użytkowników.</a:t>
            </a:r>
          </a:p>
          <a:p>
            <a:pPr marL="257175" indent="-257175">
              <a:buFont typeface="+mj-lt"/>
              <a:buAutoNum type="arabicPeriod"/>
            </a:pPr>
            <a:endParaRPr lang="pl-PL" sz="1350" dirty="0"/>
          </a:p>
        </p:txBody>
      </p:sp>
    </p:spTree>
    <p:extLst>
      <p:ext uri="{BB962C8B-B14F-4D97-AF65-F5344CB8AC3E}">
        <p14:creationId xmlns:p14="http://schemas.microsoft.com/office/powerpoint/2010/main" val="779627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810876" y="164998"/>
            <a:ext cx="1790875" cy="300082"/>
          </a:xfrm>
          <a:prstGeom prst="rect">
            <a:avLst/>
          </a:prstGeom>
        </p:spPr>
        <p:txBody>
          <a:bodyPr wrap="none">
            <a:spAutoFit/>
          </a:bodyPr>
          <a:lstStyle/>
          <a:p>
            <a:r>
              <a:rPr lang="pl-PL" sz="1350" b="1" dirty="0"/>
              <a:t>Zbieranie wymagań</a:t>
            </a:r>
            <a:endParaRPr lang="pl-PL" sz="1350" dirty="0"/>
          </a:p>
        </p:txBody>
      </p:sp>
      <p:sp>
        <p:nvSpPr>
          <p:cNvPr id="3" name="Prostokąt 2"/>
          <p:cNvSpPr/>
          <p:nvPr/>
        </p:nvSpPr>
        <p:spPr>
          <a:xfrm>
            <a:off x="897082" y="573528"/>
            <a:ext cx="7848599" cy="1962076"/>
          </a:xfrm>
          <a:prstGeom prst="rect">
            <a:avLst/>
          </a:prstGeom>
        </p:spPr>
        <p:txBody>
          <a:bodyPr wrap="square">
            <a:spAutoFit/>
          </a:bodyPr>
          <a:lstStyle/>
          <a:p>
            <a:r>
              <a:rPr lang="pl-PL" sz="1350" dirty="0"/>
              <a:t>Metodyka </a:t>
            </a:r>
            <a:r>
              <a:rPr lang="pl-PL" sz="1350" dirty="0" err="1"/>
              <a:t>WebML</a:t>
            </a:r>
            <a:r>
              <a:rPr lang="pl-PL" sz="1350" dirty="0"/>
              <a:t> nie opisuje szczegółowo procesu zbierania wymagań. Informuje jedynie, że czynność taka powinna być wykonana. Określa też, jakie informacje powinny być zebrane. Należą do nich:</a:t>
            </a:r>
          </a:p>
          <a:p>
            <a:pPr marL="214313" indent="-214313">
              <a:buFont typeface="Arial" pitchFamily="34" charset="0"/>
              <a:buChar char="•"/>
            </a:pPr>
            <a:r>
              <a:rPr lang="pl-PL" sz="1350" dirty="0"/>
              <a:t>główny cel strony;</a:t>
            </a:r>
          </a:p>
          <a:p>
            <a:pPr marL="214313" indent="-214313">
              <a:buFont typeface="Arial" pitchFamily="34" charset="0"/>
              <a:buChar char="•"/>
            </a:pPr>
            <a:r>
              <a:rPr lang="pl-PL" sz="1350" dirty="0"/>
              <a:t>docelowa grupa odbiorców;</a:t>
            </a:r>
          </a:p>
          <a:p>
            <a:pPr marL="214313" indent="-214313">
              <a:buFont typeface="Arial" pitchFamily="34" charset="0"/>
              <a:buChar char="•"/>
            </a:pPr>
            <a:r>
              <a:rPr lang="pl-PL" sz="1350" dirty="0"/>
              <a:t>przykłady zawartości;</a:t>
            </a:r>
          </a:p>
          <a:p>
            <a:pPr marL="214313" indent="-214313">
              <a:buFont typeface="Arial" pitchFamily="34" charset="0"/>
              <a:buChar char="•"/>
            </a:pPr>
            <a:r>
              <a:rPr lang="pl-PL" sz="1350" dirty="0"/>
              <a:t>wskazówki dotyczące stylu;</a:t>
            </a:r>
          </a:p>
          <a:p>
            <a:pPr marL="214313" indent="-214313">
              <a:buFont typeface="Arial" pitchFamily="34" charset="0"/>
              <a:buChar char="•"/>
            </a:pPr>
            <a:r>
              <a:rPr lang="pl-PL" sz="1350" dirty="0"/>
              <a:t>wymagania dotyczące personalizacji;</a:t>
            </a:r>
          </a:p>
          <a:p>
            <a:pPr marL="214313" indent="-214313">
              <a:buFont typeface="Arial" pitchFamily="34" charset="0"/>
              <a:buChar char="•"/>
            </a:pPr>
            <a:r>
              <a:rPr lang="pl-PL" sz="1350" dirty="0"/>
              <a:t>ograniczenia związane z systemami spadkowymi.</a:t>
            </a:r>
          </a:p>
        </p:txBody>
      </p:sp>
      <p:sp>
        <p:nvSpPr>
          <p:cNvPr id="4" name="Prostokąt 3"/>
          <p:cNvSpPr/>
          <p:nvPr/>
        </p:nvSpPr>
        <p:spPr>
          <a:xfrm>
            <a:off x="897082" y="2494011"/>
            <a:ext cx="1752403" cy="300082"/>
          </a:xfrm>
          <a:prstGeom prst="rect">
            <a:avLst/>
          </a:prstGeom>
        </p:spPr>
        <p:txBody>
          <a:bodyPr wrap="none">
            <a:spAutoFit/>
          </a:bodyPr>
          <a:lstStyle/>
          <a:p>
            <a:r>
              <a:rPr lang="pl-PL" sz="1350" b="1" dirty="0"/>
              <a:t>Projekt hipertekstu</a:t>
            </a:r>
            <a:endParaRPr lang="pl-PL" sz="1350" dirty="0"/>
          </a:p>
        </p:txBody>
      </p:sp>
      <p:sp>
        <p:nvSpPr>
          <p:cNvPr id="5" name="Prostokąt 4"/>
          <p:cNvSpPr/>
          <p:nvPr/>
        </p:nvSpPr>
        <p:spPr>
          <a:xfrm>
            <a:off x="897082" y="2837259"/>
            <a:ext cx="7987145" cy="1962076"/>
          </a:xfrm>
          <a:prstGeom prst="rect">
            <a:avLst/>
          </a:prstGeom>
        </p:spPr>
        <p:txBody>
          <a:bodyPr wrap="square">
            <a:spAutoFit/>
          </a:bodyPr>
          <a:lstStyle/>
          <a:p>
            <a:r>
              <a:rPr lang="pl-PL" sz="1350" dirty="0"/>
              <a:t>Tworzenie projektu hipertekstu składa się z dwóch etapów. Pierwszym etapem jest zaprojektowanie ogólnej struktury hipertekstu przez identyfikację wszystkich stron i jednostek treści, powiązań między nimi oraz mapowanie między jednostkami treści a elementami zdefiniowanymi podczas projektowania modelu danych. W ten sposób tworzy się szkielet systemu, który jest następnie iteracyjnie udoskonalany.</a:t>
            </a:r>
          </a:p>
          <a:p>
            <a:r>
              <a:rPr lang="pl-PL" sz="1350" dirty="0"/>
              <a:t>Drugim etapem jest projekt każdej ze stron i jednostek treści niezależnie od innych. W tym etapie jest możliwe utworzenie dodatkowych powiązań między stronami, konsolidacja atrybutów w obrębie jednostek treści, jak również tworzenie nowych stron i jednostek treści określonych przez specjalne wymagania (np. filtry, alternatywne indeksy itp.).</a:t>
            </a:r>
          </a:p>
        </p:txBody>
      </p:sp>
    </p:spTree>
    <p:extLst>
      <p:ext uri="{BB962C8B-B14F-4D97-AF65-F5344CB8AC3E}">
        <p14:creationId xmlns:p14="http://schemas.microsoft.com/office/powerpoint/2010/main" val="1310403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904009" y="547231"/>
            <a:ext cx="7644246" cy="3000821"/>
          </a:xfrm>
          <a:prstGeom prst="rect">
            <a:avLst/>
          </a:prstGeom>
        </p:spPr>
        <p:txBody>
          <a:bodyPr wrap="square">
            <a:spAutoFit/>
          </a:bodyPr>
          <a:lstStyle/>
          <a:p>
            <a:r>
              <a:rPr lang="pl-PL" sz="1350" dirty="0" err="1"/>
              <a:t>WebML</a:t>
            </a:r>
            <a:r>
              <a:rPr lang="pl-PL" sz="1350" dirty="0"/>
              <a:t> wyróżnia sześć rodzajów jednostek treści:</a:t>
            </a:r>
          </a:p>
          <a:p>
            <a:pPr marL="214313" indent="-214313">
              <a:buFont typeface="Arial" pitchFamily="34" charset="0"/>
              <a:buChar char="•"/>
            </a:pPr>
            <a:r>
              <a:rPr lang="pl-PL" sz="1350" dirty="0"/>
              <a:t>jednostki danych, zawierające podzbiór informacji z modelu danych, dla danej encji lub klasy może być zdefiniowana więcej niż jedna jednostka danych;</a:t>
            </a:r>
          </a:p>
          <a:p>
            <a:pPr marL="214313" indent="-214313">
              <a:buFont typeface="Arial" pitchFamily="34" charset="0"/>
              <a:buChar char="•"/>
            </a:pPr>
            <a:r>
              <a:rPr lang="pl-PL" sz="1350" dirty="0"/>
              <a:t>jednostki złożone, składające się z wielu instancji określonego rodzaju;</a:t>
            </a:r>
          </a:p>
          <a:p>
            <a:pPr marL="214313" indent="-214313">
              <a:buFont typeface="Arial" pitchFamily="34" charset="0"/>
              <a:buChar char="•"/>
            </a:pPr>
            <a:r>
              <a:rPr lang="pl-PL" sz="1350" dirty="0"/>
              <a:t>jednostki indeksów, zawierające listę instancji danego kontenera (encji, relacji lub komponentu) jako listy, każdy obiekt występujący w kontenerze jest jednym z elementów listy;</a:t>
            </a:r>
          </a:p>
          <a:p>
            <a:pPr marL="214313" indent="-214313">
              <a:buFont typeface="Arial" pitchFamily="34" charset="0"/>
              <a:buChar char="•"/>
            </a:pPr>
            <a:r>
              <a:rPr lang="pl-PL" sz="1350" dirty="0"/>
              <a:t>jednostki filtrowania, składające się z pól umożliwiających przeszukanie obiektów z danego kontenera (encji, relacji lub komponentu);</a:t>
            </a:r>
          </a:p>
          <a:p>
            <a:pPr marL="214313" indent="-214313">
              <a:buFont typeface="Arial" pitchFamily="34" charset="0"/>
              <a:buChar char="•"/>
            </a:pPr>
            <a:r>
              <a:rPr lang="pl-PL" sz="1350" dirty="0"/>
              <a:t>jednostki przeglądania, umożliwiające przeglądanie pojedynczej instancji klasy i sekwencyjnego przechodzenia między kolejnymi instancjami;</a:t>
            </a:r>
          </a:p>
          <a:p>
            <a:pPr marL="214313" indent="-214313">
              <a:buFont typeface="Arial" pitchFamily="34" charset="0"/>
              <a:buChar char="•"/>
            </a:pPr>
            <a:r>
              <a:rPr lang="pl-PL" sz="1350" dirty="0"/>
              <a:t>jednostki bezpośrednie, używane jako specjalny rodzaj indeksów, umożliwiają one modelowanie relacji 1:1.</a:t>
            </a:r>
          </a:p>
          <a:p>
            <a:r>
              <a:rPr lang="pl-PL" sz="1350" dirty="0"/>
              <a:t>Jednostki treści są grupowane na stronach. Pojedyncza strona składa się z innych stron (podstron) lub jednostek treści.</a:t>
            </a:r>
          </a:p>
        </p:txBody>
      </p:sp>
    </p:spTree>
    <p:extLst>
      <p:ext uri="{BB962C8B-B14F-4D97-AF65-F5344CB8AC3E}">
        <p14:creationId xmlns:p14="http://schemas.microsoft.com/office/powerpoint/2010/main" val="151472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zaokrąglony 3"/>
          <p:cNvSpPr/>
          <p:nvPr/>
        </p:nvSpPr>
        <p:spPr>
          <a:xfrm>
            <a:off x="2249742" y="681540"/>
            <a:ext cx="4698522" cy="3888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pic>
        <p:nvPicPr>
          <p:cNvPr id="2" name="Obraz 1"/>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13839" y="1005576"/>
            <a:ext cx="3164681" cy="2786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rostokąt 4"/>
          <p:cNvSpPr/>
          <p:nvPr/>
        </p:nvSpPr>
        <p:spPr>
          <a:xfrm>
            <a:off x="3815916" y="4137923"/>
            <a:ext cx="1645002" cy="253916"/>
          </a:xfrm>
          <a:prstGeom prst="rect">
            <a:avLst/>
          </a:prstGeom>
        </p:spPr>
        <p:txBody>
          <a:bodyPr wrap="none">
            <a:spAutoFit/>
          </a:bodyPr>
          <a:lstStyle/>
          <a:p>
            <a:r>
              <a:rPr lang="pl-PL" sz="1050" dirty="0"/>
              <a:t>Projekt strony w </a:t>
            </a:r>
            <a:r>
              <a:rPr lang="pl-PL" sz="1050" dirty="0" err="1"/>
              <a:t>WebML</a:t>
            </a:r>
            <a:endParaRPr lang="pl-PL" sz="1050" dirty="0"/>
          </a:p>
        </p:txBody>
      </p:sp>
    </p:spTree>
    <p:extLst>
      <p:ext uri="{BB962C8B-B14F-4D97-AF65-F5344CB8AC3E}">
        <p14:creationId xmlns:p14="http://schemas.microsoft.com/office/powerpoint/2010/main" val="1645206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93658" y="249492"/>
            <a:ext cx="1723549" cy="300082"/>
          </a:xfrm>
          <a:prstGeom prst="rect">
            <a:avLst/>
          </a:prstGeom>
        </p:spPr>
        <p:txBody>
          <a:bodyPr wrap="none">
            <a:spAutoFit/>
          </a:bodyPr>
          <a:lstStyle/>
          <a:p>
            <a:r>
              <a:rPr lang="pl-PL" sz="1350" b="1" dirty="0"/>
              <a:t>Projekt prezentacji</a:t>
            </a:r>
            <a:endParaRPr lang="pl-PL" sz="1350" dirty="0"/>
          </a:p>
        </p:txBody>
      </p:sp>
      <p:sp>
        <p:nvSpPr>
          <p:cNvPr id="3" name="Prostokąt 2"/>
          <p:cNvSpPr/>
          <p:nvPr/>
        </p:nvSpPr>
        <p:spPr>
          <a:xfrm>
            <a:off x="1508212" y="681540"/>
            <a:ext cx="5886654" cy="1338828"/>
          </a:xfrm>
          <a:prstGeom prst="rect">
            <a:avLst/>
          </a:prstGeom>
        </p:spPr>
        <p:txBody>
          <a:bodyPr wrap="square">
            <a:spAutoFit/>
          </a:bodyPr>
          <a:lstStyle/>
          <a:p>
            <a:r>
              <a:rPr lang="pl-PL" sz="1350" dirty="0"/>
              <a:t>W </a:t>
            </a:r>
            <a:r>
              <a:rPr lang="pl-PL" sz="1350" dirty="0" err="1"/>
              <a:t>WebML</a:t>
            </a:r>
            <a:r>
              <a:rPr lang="pl-PL" sz="1350" dirty="0"/>
              <a:t> strony są tworzone z wykorzystaniem arkuszy stylów opisujących wygląd strony oraz zawartość jednostek treści na stronie. </a:t>
            </a:r>
            <a:r>
              <a:rPr lang="pl-PL" sz="1350" dirty="0" err="1"/>
              <a:t>WebML</a:t>
            </a:r>
            <a:r>
              <a:rPr lang="pl-PL" sz="1350" dirty="0"/>
              <a:t> określa dwa rodzaje arkuszy stylów: </a:t>
            </a:r>
            <a:r>
              <a:rPr lang="pl-PL" sz="1350" i="1" dirty="0"/>
              <a:t>generyczne</a:t>
            </a:r>
            <a:r>
              <a:rPr lang="pl-PL" sz="1350" dirty="0"/>
              <a:t> (</a:t>
            </a:r>
            <a:r>
              <a:rPr lang="pl-PL" sz="1350" i="1" dirty="0" err="1"/>
              <a:t>untyped</a:t>
            </a:r>
            <a:r>
              <a:rPr lang="pl-PL" sz="1350" i="1" dirty="0"/>
              <a:t>),</a:t>
            </a:r>
            <a:r>
              <a:rPr lang="pl-PL" sz="1350" dirty="0"/>
              <a:t> tj. arkusz stylów określający wygląd strony niezależnie od zawartości, oraz </a:t>
            </a:r>
            <a:r>
              <a:rPr lang="pl-PL" sz="1350" i="1" dirty="0"/>
              <a:t>specjalizowane</a:t>
            </a:r>
            <a:r>
              <a:rPr lang="pl-PL" sz="1350" dirty="0"/>
              <a:t> (</a:t>
            </a:r>
            <a:r>
              <a:rPr lang="pl-PL" sz="1350" i="1" dirty="0" err="1"/>
              <a:t>typed</a:t>
            </a:r>
            <a:r>
              <a:rPr lang="pl-PL" sz="1350" dirty="0"/>
              <a:t>), używane do określenia wyglądu stron zawierających określone treści.</a:t>
            </a:r>
          </a:p>
        </p:txBody>
      </p:sp>
      <p:sp>
        <p:nvSpPr>
          <p:cNvPr id="4" name="Prostokąt 3"/>
          <p:cNvSpPr/>
          <p:nvPr/>
        </p:nvSpPr>
        <p:spPr>
          <a:xfrm>
            <a:off x="1508212" y="2085696"/>
            <a:ext cx="2521844" cy="300082"/>
          </a:xfrm>
          <a:prstGeom prst="rect">
            <a:avLst/>
          </a:prstGeom>
        </p:spPr>
        <p:txBody>
          <a:bodyPr wrap="none">
            <a:spAutoFit/>
          </a:bodyPr>
          <a:lstStyle/>
          <a:p>
            <a:r>
              <a:rPr lang="pl-PL" sz="1350" b="1" dirty="0"/>
              <a:t>Projekt użytkowników i grup</a:t>
            </a:r>
            <a:endParaRPr lang="pl-PL" sz="1350" dirty="0"/>
          </a:p>
        </p:txBody>
      </p:sp>
      <p:sp>
        <p:nvSpPr>
          <p:cNvPr id="5" name="Prostokąt 4"/>
          <p:cNvSpPr/>
          <p:nvPr/>
        </p:nvSpPr>
        <p:spPr>
          <a:xfrm>
            <a:off x="1508212" y="2517744"/>
            <a:ext cx="6196136" cy="1131079"/>
          </a:xfrm>
          <a:prstGeom prst="rect">
            <a:avLst/>
          </a:prstGeom>
        </p:spPr>
        <p:txBody>
          <a:bodyPr wrap="square">
            <a:spAutoFit/>
          </a:bodyPr>
          <a:lstStyle/>
          <a:p>
            <a:r>
              <a:rPr lang="pl-PL" sz="1350" dirty="0" err="1"/>
              <a:t>WebML</a:t>
            </a:r>
            <a:r>
              <a:rPr lang="pl-PL" sz="1350" dirty="0"/>
              <a:t> umożliwia na modelowanie grup i użytkowników. Grupy określają zbiór użytkowników o podobnych charakterystykach. Użytkownik zawsze należy do co najmniej jednej grupy. Każdy użytkownik lub grupa jest modelowana za pomocą specjalnych encji zawierających specyficzne właściwości danej grupy lub użytkownika.</a:t>
            </a:r>
          </a:p>
        </p:txBody>
      </p:sp>
    </p:spTree>
    <p:extLst>
      <p:ext uri="{BB962C8B-B14F-4D97-AF65-F5344CB8AC3E}">
        <p14:creationId xmlns:p14="http://schemas.microsoft.com/office/powerpoint/2010/main" val="2135066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547665" y="249492"/>
            <a:ext cx="1963999" cy="300082"/>
          </a:xfrm>
          <a:prstGeom prst="rect">
            <a:avLst/>
          </a:prstGeom>
        </p:spPr>
        <p:txBody>
          <a:bodyPr wrap="none">
            <a:spAutoFit/>
          </a:bodyPr>
          <a:lstStyle/>
          <a:p>
            <a:r>
              <a:rPr lang="pl-PL" sz="1350" b="1" dirty="0"/>
              <a:t>Projekt personalizacji</a:t>
            </a:r>
            <a:endParaRPr lang="pl-PL" sz="1350" dirty="0"/>
          </a:p>
        </p:txBody>
      </p:sp>
      <p:sp>
        <p:nvSpPr>
          <p:cNvPr id="3" name="Prostokąt 2"/>
          <p:cNvSpPr/>
          <p:nvPr/>
        </p:nvSpPr>
        <p:spPr>
          <a:xfrm>
            <a:off x="1540868" y="547333"/>
            <a:ext cx="5940660" cy="1546577"/>
          </a:xfrm>
          <a:prstGeom prst="rect">
            <a:avLst/>
          </a:prstGeom>
        </p:spPr>
        <p:txBody>
          <a:bodyPr wrap="square">
            <a:spAutoFit/>
          </a:bodyPr>
          <a:lstStyle/>
          <a:p>
            <a:r>
              <a:rPr lang="pl-PL" sz="1350" dirty="0"/>
              <a:t>W </a:t>
            </a:r>
            <a:r>
              <a:rPr lang="pl-PL" sz="1350" dirty="0" err="1"/>
              <a:t>WebML</a:t>
            </a:r>
            <a:r>
              <a:rPr lang="pl-PL" sz="1350" dirty="0"/>
              <a:t> zdefiniowano dwa rodzaje personalizacji:</a:t>
            </a:r>
          </a:p>
          <a:p>
            <a:pPr marL="257175" indent="-257175">
              <a:buFont typeface="+mj-lt"/>
              <a:buAutoNum type="arabicPeriod"/>
            </a:pPr>
            <a:r>
              <a:rPr lang="pl-PL" sz="1350" dirty="0"/>
              <a:t>personalizację deklaratywną, w której projektant określa elementy, które mogą być personalizowana, w trakcie tworzenia strony system wstawia niezbędne informacje wynikające z preferencji użytkownika;</a:t>
            </a:r>
          </a:p>
          <a:p>
            <a:pPr marL="257175" indent="-257175">
              <a:buFont typeface="+mj-lt"/>
              <a:buAutoNum type="arabicPeriod"/>
            </a:pPr>
            <a:r>
              <a:rPr lang="pl-PL" sz="1350" dirty="0"/>
              <a:t>personalizację proceduralną, która obejmuje wykonywanie zdefiniowanych w XML reguł biznesowych w odpowiedzi na określone zdarzenia systemowe.</a:t>
            </a:r>
          </a:p>
        </p:txBody>
      </p:sp>
      <p:sp>
        <p:nvSpPr>
          <p:cNvPr id="4" name="Prostokąt 3"/>
          <p:cNvSpPr/>
          <p:nvPr/>
        </p:nvSpPr>
        <p:spPr>
          <a:xfrm>
            <a:off x="1562218" y="1923678"/>
            <a:ext cx="3329758" cy="300082"/>
          </a:xfrm>
          <a:prstGeom prst="rect">
            <a:avLst/>
          </a:prstGeom>
        </p:spPr>
        <p:txBody>
          <a:bodyPr wrap="none">
            <a:spAutoFit/>
          </a:bodyPr>
          <a:lstStyle/>
          <a:p>
            <a:r>
              <a:rPr lang="pl-PL" sz="1350" b="1" dirty="0"/>
              <a:t>Porównanie prezentowanych metodyk</a:t>
            </a:r>
            <a:endParaRPr lang="pl-PL" sz="1350" dirty="0"/>
          </a:p>
        </p:txBody>
      </p:sp>
      <p:sp>
        <p:nvSpPr>
          <p:cNvPr id="5" name="Prostokąt 4"/>
          <p:cNvSpPr/>
          <p:nvPr/>
        </p:nvSpPr>
        <p:spPr>
          <a:xfrm>
            <a:off x="1391376" y="2301720"/>
            <a:ext cx="6318702" cy="2793072"/>
          </a:xfrm>
          <a:prstGeom prst="rect">
            <a:avLst/>
          </a:prstGeom>
        </p:spPr>
        <p:txBody>
          <a:bodyPr wrap="square">
            <a:spAutoFit/>
          </a:bodyPr>
          <a:lstStyle/>
          <a:p>
            <a:r>
              <a:rPr lang="pl-PL" sz="1350" dirty="0"/>
              <a:t>Podczas projektowania systemu internetowego, zarówno OOHDM jak i WSDL, koncentrują się na potrzebach użytkownika (widać to szczególnie w WSDL). </a:t>
            </a:r>
            <a:r>
              <a:rPr lang="pl-PL" sz="1350" dirty="0" err="1"/>
              <a:t>WebML</a:t>
            </a:r>
            <a:r>
              <a:rPr lang="pl-PL" sz="1350" dirty="0"/>
              <a:t> znacznie większy nacisk kładzie na obsługę danych zawartych w systemie oraz szczegółowy projekt interfejsu użytkownika. </a:t>
            </a:r>
            <a:r>
              <a:rPr lang="pl-PL" sz="1350" dirty="0" err="1"/>
              <a:t>WebML</a:t>
            </a:r>
            <a:r>
              <a:rPr lang="pl-PL" sz="1350" dirty="0"/>
              <a:t> stanowi zdecydowanie najbardziej rozbudowaną metodykę projektowania aplikacji internetowych. Jedynie </a:t>
            </a:r>
            <a:r>
              <a:rPr lang="pl-PL" sz="1350" dirty="0" err="1"/>
              <a:t>WebML</a:t>
            </a:r>
            <a:r>
              <a:rPr lang="pl-PL" sz="1350" dirty="0"/>
              <a:t> zapewnia wsparcie ze strony istniejących narzędzi wspierających projektowanie.</a:t>
            </a:r>
          </a:p>
          <a:p>
            <a:r>
              <a:rPr lang="pl-PL" sz="1350" dirty="0"/>
              <a:t>Żadna z opisanych metodyk nie zajmuje się całością procesu budowy aplikacji internetowej, w związku z pominięciem fazy implementacji oraz poszczególnych elementów aplikacji z fragmentami kodu, co może utrudnić późniejsze utrzymanie i pielęgnację takiej aplikacji.</a:t>
            </a:r>
          </a:p>
          <a:p>
            <a:r>
              <a:rPr lang="pl-PL" sz="1350" dirty="0"/>
              <a:t>Wszystkie zaprezentowane metodyki stanowią przykład nowoczesnych powszechnie wykorzystywanych rozwiązań.</a:t>
            </a:r>
          </a:p>
        </p:txBody>
      </p:sp>
    </p:spTree>
    <p:extLst>
      <p:ext uri="{BB962C8B-B14F-4D97-AF65-F5344CB8AC3E}">
        <p14:creationId xmlns:p14="http://schemas.microsoft.com/office/powerpoint/2010/main" val="2237332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0087D70-CBD0-4155-B526-679F0FFEC59F}"/>
              </a:ext>
            </a:extLst>
          </p:cNvPr>
          <p:cNvSpPr>
            <a:spLocks noGrp="1"/>
          </p:cNvSpPr>
          <p:nvPr>
            <p:ph type="body" sz="quarter" idx="27"/>
          </p:nvPr>
        </p:nvSpPr>
        <p:spPr>
          <a:xfrm>
            <a:off x="457200" y="853640"/>
            <a:ext cx="8235950" cy="2585751"/>
          </a:xfrm>
        </p:spPr>
        <p:txBody>
          <a:bodyPr>
            <a:normAutofit/>
          </a:bodyPr>
          <a:lstStyle/>
          <a:p>
            <a:r>
              <a:rPr lang="pl-PL" dirty="0"/>
              <a:t>Scenariusz testowy zwany jest również Specyfikacją Procedury Testowej. Według słownika SJSI to: „dokument określający ciąg akcji umożliwiających wykonanie testu. </a:t>
            </a:r>
          </a:p>
          <a:p>
            <a:r>
              <a:rPr lang="pl-PL" dirty="0"/>
              <a:t>Znany jest także jako skrypt testowy lub manualny skrypt testowy.” Zazwyczaj mówi się, że scenariusze testowe swoja formą przypominają rozszerzone scenariusze przypadków użycia aplikacji.</a:t>
            </a:r>
          </a:p>
        </p:txBody>
      </p:sp>
      <p:sp>
        <p:nvSpPr>
          <p:cNvPr id="3" name="Tytuł 2">
            <a:extLst>
              <a:ext uri="{FF2B5EF4-FFF2-40B4-BE49-F238E27FC236}">
                <a16:creationId xmlns:a16="http://schemas.microsoft.com/office/drawing/2014/main" id="{B74BEB54-0ACC-43F8-A641-C47E2134658F}"/>
              </a:ext>
            </a:extLst>
          </p:cNvPr>
          <p:cNvSpPr>
            <a:spLocks noGrp="1"/>
          </p:cNvSpPr>
          <p:nvPr>
            <p:ph type="title"/>
          </p:nvPr>
        </p:nvSpPr>
        <p:spPr/>
        <p:txBody>
          <a:bodyPr/>
          <a:lstStyle/>
          <a:p>
            <a:r>
              <a:rPr lang="pl-PL" dirty="0"/>
              <a:t>Scenariusze testowe</a:t>
            </a:r>
          </a:p>
        </p:txBody>
      </p:sp>
      <p:sp>
        <p:nvSpPr>
          <p:cNvPr id="5" name="pole tekstowe 4">
            <a:extLst>
              <a:ext uri="{FF2B5EF4-FFF2-40B4-BE49-F238E27FC236}">
                <a16:creationId xmlns:a16="http://schemas.microsoft.com/office/drawing/2014/main" id="{2BE9B447-9C92-4226-9183-C3FC8E29ABE6}"/>
              </a:ext>
            </a:extLst>
          </p:cNvPr>
          <p:cNvSpPr txBox="1"/>
          <p:nvPr/>
        </p:nvSpPr>
        <p:spPr>
          <a:xfrm>
            <a:off x="817419" y="4060066"/>
            <a:ext cx="6781800" cy="707886"/>
          </a:xfrm>
          <a:prstGeom prst="rect">
            <a:avLst/>
          </a:prstGeom>
          <a:noFill/>
        </p:spPr>
        <p:txBody>
          <a:bodyPr wrap="square">
            <a:spAutoFit/>
          </a:bodyPr>
          <a:lstStyle/>
          <a:p>
            <a:r>
              <a:rPr lang="pl-PL" sz="2000" b="1" dirty="0">
                <a:solidFill>
                  <a:schemeClr val="accent6">
                    <a:lumMod val="75000"/>
                  </a:schemeClr>
                </a:solidFill>
              </a:rPr>
              <a:t>SJSI - </a:t>
            </a:r>
          </a:p>
          <a:p>
            <a:r>
              <a:rPr lang="pl-PL" sz="2000" b="1" dirty="0">
                <a:solidFill>
                  <a:schemeClr val="accent6">
                    <a:lumMod val="75000"/>
                  </a:schemeClr>
                </a:solidFill>
              </a:rPr>
              <a:t>Stowarzyszenie Jakości Systemów Informatycznych</a:t>
            </a:r>
          </a:p>
        </p:txBody>
      </p:sp>
      <p:pic>
        <p:nvPicPr>
          <p:cNvPr id="6" name="Grafika 5" descr="Książki">
            <a:extLst>
              <a:ext uri="{FF2B5EF4-FFF2-40B4-BE49-F238E27FC236}">
                <a16:creationId xmlns:a16="http://schemas.microsoft.com/office/drawing/2014/main" id="{8D8A397F-939D-4463-B553-F3CEFD9A3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5466" y="2758948"/>
            <a:ext cx="1360885" cy="1360885"/>
          </a:xfrm>
          <a:prstGeom prst="rect">
            <a:avLst/>
          </a:prstGeom>
        </p:spPr>
      </p:pic>
    </p:spTree>
    <p:extLst>
      <p:ext uri="{BB962C8B-B14F-4D97-AF65-F5344CB8AC3E}">
        <p14:creationId xmlns:p14="http://schemas.microsoft.com/office/powerpoint/2010/main" val="2036710619"/>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12018</Words>
  <Application>Microsoft Office PowerPoint</Application>
  <PresentationFormat>Pokaz na ekranie (16:9)</PresentationFormat>
  <Paragraphs>1180</Paragraphs>
  <Slides>180</Slides>
  <Notes>4</Notes>
  <HiddenSlides>0</HiddenSlides>
  <MMClips>1</MMClips>
  <ScaleCrop>false</ScaleCrop>
  <HeadingPairs>
    <vt:vector size="8" baseType="variant">
      <vt:variant>
        <vt:lpstr>Używane czcionki</vt:lpstr>
      </vt:variant>
      <vt:variant>
        <vt:i4>13</vt:i4>
      </vt:variant>
      <vt:variant>
        <vt:lpstr>Motyw</vt:lpstr>
      </vt:variant>
      <vt:variant>
        <vt:i4>1</vt:i4>
      </vt:variant>
      <vt:variant>
        <vt:lpstr>Osadzone serwery OLE</vt:lpstr>
      </vt:variant>
      <vt:variant>
        <vt:i4>1</vt:i4>
      </vt:variant>
      <vt:variant>
        <vt:lpstr>Tytuły slajdów</vt:lpstr>
      </vt:variant>
      <vt:variant>
        <vt:i4>180</vt:i4>
      </vt:variant>
    </vt:vector>
  </HeadingPairs>
  <TitlesOfParts>
    <vt:vector size="195" baseType="lpstr">
      <vt:lpstr>Arial</vt:lpstr>
      <vt:lpstr>Calibri</vt:lpstr>
      <vt:lpstr>Courier New</vt:lpstr>
      <vt:lpstr>Times New Roman</vt:lpstr>
      <vt:lpstr>Times New Roman CE</vt:lpstr>
      <vt:lpstr>TimesNewRoman</vt:lpstr>
      <vt:lpstr>TT5C1o00</vt:lpstr>
      <vt:lpstr>TT5C8o00</vt:lpstr>
      <vt:lpstr>TT5CCo00</vt:lpstr>
      <vt:lpstr>TT5CFo00</vt:lpstr>
      <vt:lpstr>Verdana</vt:lpstr>
      <vt:lpstr>Wingdings</vt:lpstr>
      <vt:lpstr>Wingdings-Regular</vt:lpstr>
      <vt:lpstr>Comarch_potx_big_v3_poprawki</vt:lpstr>
      <vt:lpstr>Obraz - mapa bitowa</vt:lpstr>
      <vt:lpstr>CENTRUM SZKOLENIOWE COMARCH</vt:lpstr>
      <vt:lpstr>Centrum Szkoleniowe Comarch</vt:lpstr>
      <vt:lpstr>AGENDA</vt:lpstr>
      <vt:lpstr>Prezentacja programu PowerPoint</vt:lpstr>
      <vt:lpstr>Prezentacja programu PowerPoint</vt:lpstr>
      <vt:lpstr>Wykrywanie błędów</vt:lpstr>
      <vt:lpstr>Wykrywanie błędów</vt:lpstr>
      <vt:lpstr>MIARA JAKOŚCI OPROGRAMOWANIA</vt:lpstr>
      <vt:lpstr>Środowisko testowe</vt:lpstr>
      <vt:lpstr>Środowiska automatyzacji testów</vt:lpstr>
      <vt:lpstr>Platforma .NET Język C#</vt:lpstr>
      <vt:lpstr>TERMINOLOGIA ASP.NET</vt:lpstr>
      <vt:lpstr>Architektura aplikacji .NET</vt:lpstr>
      <vt:lpstr>Struktura programu ASP.NET Web (warstwy)</vt:lpstr>
      <vt:lpstr>Kompilacja</vt:lpstr>
      <vt:lpstr>Prezentacja programu PowerPoint</vt:lpstr>
      <vt:lpstr>Zaawansowane metody programowania C# - Typy i zmienne</vt:lpstr>
      <vt:lpstr>Język C# Podstawowe informacje na temat typów</vt:lpstr>
      <vt:lpstr>Typy proste C#</vt:lpstr>
      <vt:lpstr>Testowanie różnych typów aplikacji</vt:lpstr>
      <vt:lpstr>APLIKACJE DESKTOP i HYBRYDOWE</vt:lpstr>
      <vt:lpstr>HTML5</vt:lpstr>
      <vt:lpstr>CSS 3</vt:lpstr>
      <vt:lpstr>JavaScript</vt:lpstr>
      <vt:lpstr>APLIKACJE WEBOWE</vt:lpstr>
      <vt:lpstr>Krok 2  - jak strona działa na różnych systemach i przeglądarkach internetowych?</vt:lpstr>
      <vt:lpstr>Kolejne kroki….</vt:lpstr>
      <vt:lpstr>APLIKACJE MOBILNE</vt:lpstr>
      <vt:lpstr>Język Java</vt:lpstr>
      <vt:lpstr>Zarys historii </vt:lpstr>
      <vt:lpstr>Czym jest Java? </vt:lpstr>
      <vt:lpstr>Cechy języka Java </vt:lpstr>
      <vt:lpstr>Wirtualna maszyna Javy (JVM) </vt:lpstr>
      <vt:lpstr>Zasada działania </vt:lpstr>
      <vt:lpstr>Narzędzia i środowiska</vt:lpstr>
      <vt:lpstr>Typy danych - proste</vt:lpstr>
      <vt:lpstr>Typy obiektowe</vt:lpstr>
      <vt:lpstr>Paradygmaty programowania obiektowego</vt:lpstr>
      <vt:lpstr>Paradygmaty programowania obiektowego</vt:lpstr>
      <vt:lpstr>Testy Jednostkowe</vt:lpstr>
      <vt:lpstr>JUnit</vt:lpstr>
      <vt:lpstr>JUnit4</vt:lpstr>
      <vt:lpstr>JUnit5</vt:lpstr>
      <vt:lpstr>Assert - Asercje</vt:lpstr>
      <vt:lpstr>Assert</vt:lpstr>
      <vt:lpstr>GITHUB</vt:lpstr>
      <vt:lpstr>Testy automatyczne</vt:lpstr>
      <vt:lpstr>SELENIUM IDE</vt:lpstr>
      <vt:lpstr>SELENIUM WEBDRIVER</vt:lpstr>
      <vt:lpstr>SELENIUM GRID</vt:lpstr>
      <vt:lpstr>IDE SELENIUM - FIREFOX</vt:lpstr>
      <vt:lpstr>CHROME</vt:lpstr>
      <vt:lpstr>Selenium WebDriver</vt:lpstr>
      <vt:lpstr>Obsługa przeglądarek</vt:lpstr>
      <vt:lpstr>Domknięcie - CLOSURE</vt:lpstr>
      <vt:lpstr>LET i VAR</vt:lpstr>
      <vt:lpstr>Object</vt:lpstr>
      <vt:lpstr>Prototype</vt:lpstr>
      <vt:lpstr>Class - dziedziczenie</vt:lpstr>
      <vt:lpstr>Class - dziedziczenie</vt:lpstr>
      <vt:lpstr>Strict mode</vt:lpstr>
      <vt:lpstr>Co strict mode traktuje jako błąd?</vt:lpstr>
      <vt:lpstr>Podstawy testowana aplikacji rozporoszonych</vt:lpstr>
      <vt:lpstr>Prezentacja programu PowerPoint</vt:lpstr>
      <vt:lpstr>Prezentacja programu PowerPoint</vt:lpstr>
      <vt:lpstr>Prezentacja programu PowerPoint</vt:lpstr>
      <vt:lpstr>Prezentacja rozproszona</vt:lpstr>
      <vt:lpstr>Prezentacja zdalna</vt:lpstr>
      <vt:lpstr>Logika rozproszona</vt:lpstr>
      <vt:lpstr>Zdalne zarządzanie danymi</vt:lpstr>
      <vt:lpstr>Rozproszone bazy danych</vt:lpstr>
      <vt:lpstr>Testowanie aplikacji Klient – Serwer </vt:lpstr>
      <vt:lpstr>Prezentacja programu PowerPoint</vt:lpstr>
      <vt:lpstr>Projektowanie aplikacji internetowych</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Scenariusze testowe</vt:lpstr>
      <vt:lpstr>Co odróżnia scenariusze testowe od przypadków użycia systemu?</vt:lpstr>
      <vt:lpstr>Kiedy powinniśmy pisać scenariusze testowe?</vt:lpstr>
      <vt:lpstr>Jak wygląda scenariusz testowy?</vt:lpstr>
      <vt:lpstr>OPIS ELEMENTÓW TESTOWYCH</vt:lpstr>
      <vt:lpstr>Jaka jest różnica pomiędzy przypadkiem testowym a scenariuszem testowym?</vt:lpstr>
      <vt:lpstr>Przypadki testowe dla koszyka sklepu www</vt:lpstr>
      <vt:lpstr>Scenariusz Testowy - podsumowanie</vt:lpstr>
      <vt:lpstr>Scenariusze testowe – przykład</vt:lpstr>
      <vt:lpstr>Zalety scenariuszy</vt:lpstr>
      <vt:lpstr>Wady scenariuszy</vt:lpstr>
      <vt:lpstr>Prezentacja programu PowerPoint</vt:lpstr>
      <vt:lpstr>Przykład projektowania</vt:lpstr>
      <vt:lpstr>Kilka wariantów wprowadzanych danych</vt:lpstr>
      <vt:lpstr>Oczekiwany wynik</vt:lpstr>
      <vt:lpstr>Przypadek testowy 3</vt:lpstr>
      <vt:lpstr>Oczekiwany wynik</vt:lpstr>
      <vt:lpstr>Scenariusze testowe są potrzebne: </vt:lpstr>
      <vt:lpstr>Scenariusze testowe nie są potrzebne: </vt:lpstr>
      <vt:lpstr>TESTOWANIE NIEFUNKCJONALNE</vt:lpstr>
      <vt:lpstr>Prezentacja programu PowerPoint</vt:lpstr>
      <vt:lpstr>Rodzaje testów niefunkcjonalnych</vt:lpstr>
      <vt:lpstr>Rodzaje testów niefunkcjonalnych</vt:lpstr>
      <vt:lpstr>Rodzaje testów niefunkcjonalnych</vt:lpstr>
      <vt:lpstr>Rodzaje testów niefunkcjonalnych</vt:lpstr>
      <vt:lpstr>TESTY FUNKCJONALNE</vt:lpstr>
      <vt:lpstr>Wymagania testów funkcjonalnych</vt:lpstr>
      <vt:lpstr>Testy funkcjonalne</vt:lpstr>
      <vt:lpstr>Testy funkcjonalne</vt:lpstr>
      <vt:lpstr>Testy funkcjonalne</vt:lpstr>
      <vt:lpstr>Prezentacja programu PowerPoint</vt:lpstr>
      <vt:lpstr>Testy modułowe – Unit tests</vt:lpstr>
      <vt:lpstr>Testy modułowe</vt:lpstr>
      <vt:lpstr>Prezentacja programu PowerPoint</vt:lpstr>
      <vt:lpstr>Testy integracyjne</vt:lpstr>
      <vt:lpstr>Testy integracyjne</vt:lpstr>
      <vt:lpstr>Testy integracyjne</vt:lpstr>
      <vt:lpstr>Prezentacja programu PowerPoint</vt:lpstr>
      <vt:lpstr>Prezentacja programu PowerPoint</vt:lpstr>
      <vt:lpstr>Testy systemowe</vt:lpstr>
      <vt:lpstr>Testy systemowe</vt:lpstr>
      <vt:lpstr>Testy systemowe</vt:lpstr>
      <vt:lpstr>Testy systemowe</vt:lpstr>
      <vt:lpstr>Testy systemowe</vt:lpstr>
      <vt:lpstr>TESTY AKCEPTACYJNE</vt:lpstr>
      <vt:lpstr>Testy akceptacyjne</vt:lpstr>
      <vt:lpstr>Prezentacja programu PowerPoint</vt:lpstr>
      <vt:lpstr>Testy akceptacyjne</vt:lpstr>
      <vt:lpstr>Testy akceptacyjne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Zepoły testujące</vt:lpstr>
      <vt:lpstr>Role w testowaniu</vt:lpstr>
      <vt:lpstr>Testowanie – zepoły testujące</vt:lpstr>
      <vt:lpstr>Korzyści wynikające z niezależności testowania</vt:lpstr>
      <vt:lpstr>Wady wynikające z niezależności testowania</vt:lpstr>
      <vt:lpstr>Kierowanie testami</vt:lpstr>
      <vt:lpstr>Przykładami działań związanych z kierowaniem testami</vt:lpstr>
      <vt:lpstr>Modele wytwarzania oprogramowania</vt:lpstr>
      <vt:lpstr>Model V (model sekwencyjny)</vt:lpstr>
      <vt:lpstr>Modele iteracyjno-przyrostowe</vt:lpstr>
      <vt:lpstr>Testowanie w cyklu życia oprogramowania</vt:lpstr>
      <vt:lpstr>Testowanie w cyklu życia oprogramowania</vt:lpstr>
      <vt:lpstr>Testowanie związane ze zmianami: testowanie potwierdzające oraz regresywne</vt:lpstr>
      <vt:lpstr>Testowanie związane ze zmianami</vt:lpstr>
      <vt:lpstr>Testowanie pielęgnacyjne</vt:lpstr>
      <vt:lpstr>Testy pielęgnacyjne</vt:lpstr>
      <vt:lpstr>Testy pielęgnacyjne</vt:lpstr>
      <vt:lpstr>Testowanie struktury bazy danych</vt:lpstr>
      <vt:lpstr>Sprawdzanie schematu bazy danych</vt:lpstr>
      <vt:lpstr>Heterogeniczność</vt:lpstr>
      <vt:lpstr>Najważniejsze testy porównawcze schematu bazy danych</vt:lpstr>
      <vt:lpstr>Struktura bazy danych: testowanie tabel i kolumn</vt:lpstr>
      <vt:lpstr>Testowanie procedur składownych</vt:lpstr>
      <vt:lpstr>Testowanie procedur składownych</vt:lpstr>
      <vt:lpstr>Struktura bazy danych: wyzwalacze testowania (triggers)</vt:lpstr>
      <vt:lpstr>Struktura bazy danych: walidacja serwera</vt:lpstr>
      <vt:lpstr>DZIĘKUJEMY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CENTRUM SZKOLENIOWE COMARCH</dc:title>
  <dc:creator>Marcin Albiniak</dc:creator>
  <cp:lastModifiedBy>Marcin Albiniak</cp:lastModifiedBy>
  <cp:revision>8</cp:revision>
  <dcterms:created xsi:type="dcterms:W3CDTF">2020-08-28T05:22:57Z</dcterms:created>
  <dcterms:modified xsi:type="dcterms:W3CDTF">2020-08-29T12:27:42Z</dcterms:modified>
</cp:coreProperties>
</file>